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3"/>
  </p:notesMasterIdLst>
  <p:sldIdLst>
    <p:sldId id="256" r:id="rId2"/>
    <p:sldId id="257" r:id="rId3"/>
    <p:sldId id="388" r:id="rId4"/>
    <p:sldId id="259" r:id="rId5"/>
    <p:sldId id="310" r:id="rId6"/>
    <p:sldId id="311" r:id="rId7"/>
    <p:sldId id="312" r:id="rId8"/>
    <p:sldId id="313" r:id="rId9"/>
    <p:sldId id="368" r:id="rId10"/>
    <p:sldId id="260" r:id="rId11"/>
    <p:sldId id="419" r:id="rId12"/>
    <p:sldId id="427" r:id="rId13"/>
    <p:sldId id="428" r:id="rId14"/>
    <p:sldId id="373" r:id="rId15"/>
    <p:sldId id="371" r:id="rId16"/>
    <p:sldId id="372" r:id="rId17"/>
    <p:sldId id="420" r:id="rId18"/>
    <p:sldId id="261" r:id="rId19"/>
    <p:sldId id="369" r:id="rId20"/>
    <p:sldId id="382" r:id="rId21"/>
    <p:sldId id="383" r:id="rId22"/>
    <p:sldId id="384" r:id="rId23"/>
    <p:sldId id="385" r:id="rId24"/>
    <p:sldId id="387" r:id="rId25"/>
    <p:sldId id="423" r:id="rId26"/>
    <p:sldId id="426" r:id="rId27"/>
    <p:sldId id="421" r:id="rId28"/>
    <p:sldId id="422" r:id="rId29"/>
    <p:sldId id="374" r:id="rId30"/>
    <p:sldId id="375" r:id="rId31"/>
    <p:sldId id="376" r:id="rId32"/>
    <p:sldId id="377" r:id="rId33"/>
    <p:sldId id="309" r:id="rId34"/>
    <p:sldId id="378" r:id="rId35"/>
    <p:sldId id="379" r:id="rId36"/>
    <p:sldId id="380" r:id="rId37"/>
    <p:sldId id="381" r:id="rId38"/>
    <p:sldId id="266" r:id="rId39"/>
    <p:sldId id="306" r:id="rId40"/>
    <p:sldId id="307" r:id="rId41"/>
    <p:sldId id="274" r:id="rId42"/>
    <p:sldId id="370" r:id="rId43"/>
    <p:sldId id="275" r:id="rId44"/>
    <p:sldId id="267" r:id="rId45"/>
    <p:sldId id="333" r:id="rId46"/>
    <p:sldId id="411" r:id="rId47"/>
    <p:sldId id="264" r:id="rId48"/>
    <p:sldId id="269" r:id="rId49"/>
    <p:sldId id="334" r:id="rId50"/>
    <p:sldId id="335" r:id="rId51"/>
    <p:sldId id="336" r:id="rId52"/>
    <p:sldId id="338" r:id="rId53"/>
    <p:sldId id="337" r:id="rId54"/>
    <p:sldId id="268" r:id="rId55"/>
    <p:sldId id="339" r:id="rId56"/>
    <p:sldId id="340" r:id="rId57"/>
    <p:sldId id="341" r:id="rId58"/>
    <p:sldId id="342" r:id="rId59"/>
    <p:sldId id="343" r:id="rId60"/>
    <p:sldId id="270" r:id="rId61"/>
    <p:sldId id="344" r:id="rId62"/>
    <p:sldId id="345" r:id="rId63"/>
    <p:sldId id="346" r:id="rId64"/>
    <p:sldId id="271" r:id="rId65"/>
    <p:sldId id="347" r:id="rId66"/>
    <p:sldId id="348" r:id="rId67"/>
    <p:sldId id="276" r:id="rId68"/>
    <p:sldId id="277" r:id="rId69"/>
    <p:sldId id="278" r:id="rId70"/>
    <p:sldId id="360" r:id="rId71"/>
    <p:sldId id="361" r:id="rId72"/>
    <p:sldId id="362" r:id="rId73"/>
    <p:sldId id="363" r:id="rId74"/>
    <p:sldId id="364" r:id="rId75"/>
    <p:sldId id="365" r:id="rId76"/>
    <p:sldId id="279" r:id="rId77"/>
    <p:sldId id="280" r:id="rId78"/>
    <p:sldId id="366" r:id="rId79"/>
    <p:sldId id="367" r:id="rId80"/>
    <p:sldId id="282" r:id="rId81"/>
    <p:sldId id="424" r:id="rId82"/>
    <p:sldId id="425" r:id="rId83"/>
    <p:sldId id="283" r:id="rId84"/>
    <p:sldId id="284" r:id="rId85"/>
    <p:sldId id="285" r:id="rId86"/>
    <p:sldId id="286" r:id="rId87"/>
    <p:sldId id="287" r:id="rId88"/>
    <p:sldId id="288" r:id="rId89"/>
    <p:sldId id="289" r:id="rId90"/>
    <p:sldId id="290" r:id="rId91"/>
    <p:sldId id="291" r:id="rId92"/>
    <p:sldId id="292" r:id="rId93"/>
    <p:sldId id="293" r:id="rId94"/>
    <p:sldId id="294" r:id="rId95"/>
    <p:sldId id="295" r:id="rId96"/>
    <p:sldId id="296" r:id="rId97"/>
    <p:sldId id="297" r:id="rId98"/>
    <p:sldId id="298" r:id="rId99"/>
    <p:sldId id="299" r:id="rId100"/>
    <p:sldId id="300" r:id="rId101"/>
    <p:sldId id="301" r:id="rId102"/>
    <p:sldId id="302" r:id="rId103"/>
    <p:sldId id="303" r:id="rId104"/>
    <p:sldId id="412" r:id="rId105"/>
    <p:sldId id="332" r:id="rId106"/>
    <p:sldId id="397" r:id="rId107"/>
    <p:sldId id="398" r:id="rId108"/>
    <p:sldId id="399" r:id="rId109"/>
    <p:sldId id="400" r:id="rId110"/>
    <p:sldId id="349" r:id="rId111"/>
    <p:sldId id="350" r:id="rId112"/>
    <p:sldId id="351" r:id="rId113"/>
    <p:sldId id="352" r:id="rId114"/>
    <p:sldId id="416" r:id="rId115"/>
    <p:sldId id="359" r:id="rId116"/>
    <p:sldId id="356" r:id="rId117"/>
    <p:sldId id="353" r:id="rId118"/>
    <p:sldId id="413" r:id="rId119"/>
    <p:sldId id="414" r:id="rId120"/>
    <p:sldId id="415" r:id="rId121"/>
    <p:sldId id="323" r:id="rId122"/>
    <p:sldId id="324" r:id="rId123"/>
    <p:sldId id="325" r:id="rId124"/>
    <p:sldId id="327" r:id="rId125"/>
    <p:sldId id="326" r:id="rId126"/>
    <p:sldId id="328" r:id="rId127"/>
    <p:sldId id="329" r:id="rId128"/>
    <p:sldId id="330" r:id="rId129"/>
    <p:sldId id="321" r:id="rId130"/>
    <p:sldId id="322" r:id="rId131"/>
    <p:sldId id="417" r:id="rId132"/>
    <p:sldId id="418" r:id="rId133"/>
    <p:sldId id="354" r:id="rId134"/>
    <p:sldId id="355" r:id="rId135"/>
    <p:sldId id="401" r:id="rId136"/>
    <p:sldId id="402" r:id="rId137"/>
    <p:sldId id="403" r:id="rId138"/>
    <p:sldId id="404" r:id="rId139"/>
    <p:sldId id="405" r:id="rId140"/>
    <p:sldId id="406" r:id="rId141"/>
    <p:sldId id="407" r:id="rId142"/>
    <p:sldId id="408" r:id="rId143"/>
    <p:sldId id="409" r:id="rId144"/>
    <p:sldId id="410" r:id="rId145"/>
    <p:sldId id="304" r:id="rId146"/>
    <p:sldId id="305" r:id="rId147"/>
    <p:sldId id="314" r:id="rId148"/>
    <p:sldId id="315" r:id="rId149"/>
    <p:sldId id="316" r:id="rId150"/>
    <p:sldId id="317" r:id="rId151"/>
    <p:sldId id="318" r:id="rId152"/>
    <p:sldId id="319" r:id="rId153"/>
    <p:sldId id="320" r:id="rId154"/>
    <p:sldId id="395" r:id="rId155"/>
    <p:sldId id="390" r:id="rId156"/>
    <p:sldId id="391" r:id="rId157"/>
    <p:sldId id="392" r:id="rId158"/>
    <p:sldId id="393" r:id="rId159"/>
    <p:sldId id="396" r:id="rId160"/>
    <p:sldId id="394" r:id="rId161"/>
    <p:sldId id="389" r:id="rId162"/>
  </p:sldIdLst>
  <p:sldSz cx="9144000" cy="6858000" type="screen4x3"/>
  <p:notesSz cx="7105650" cy="10236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63" userDrawn="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889" autoAdjust="0"/>
  </p:normalViewPr>
  <p:slideViewPr>
    <p:cSldViewPr>
      <p:cViewPr varScale="1">
        <p:scale>
          <a:sx n="97" d="100"/>
          <a:sy n="97" d="100"/>
        </p:scale>
        <p:origin x="1206" y="90"/>
      </p:cViewPr>
      <p:guideLst>
        <p:guide orient="horz" pos="2160"/>
        <p:guide orient="horz" pos="66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891" y="0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r">
              <a:defRPr sz="1300"/>
            </a:lvl1pPr>
          </a:lstStyle>
          <a:p>
            <a:fld id="{825A1580-DD48-480C-A826-74068C146AF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94" tIns="49547" rIns="99094" bIns="4954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</p:spPr>
        <p:txBody>
          <a:bodyPr vert="horz" lIns="99094" tIns="49547" rIns="99094" bIns="4954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2613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891" y="9722613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r">
              <a:defRPr sz="1300"/>
            </a:lvl1pPr>
          </a:lstStyle>
          <a:p>
            <a:fld id="{E5583926-093F-4182-BA8A-08F50E0B06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15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83926-093F-4182-BA8A-08F50E0B06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3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3926-093F-4182-BA8A-08F50E0B067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313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3926-093F-4182-BA8A-08F50E0B067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27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C42B2-A460-49EE-A1F9-4922B9A1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099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C42B2-A460-49EE-A1F9-4922B9A1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779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C42B2-A460-49EE-A1F9-4922B9A1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29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rgbClr val="40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_x178226440" descr="EMB000043f80d6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66202"/>
            <a:ext cx="1518022" cy="46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A462C2E3-B997-ABDD-BF86-805166F7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algn="r"/>
            <a:fld id="{ADEC42B2-A460-49EE-A1F9-4922B9A124E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254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C42B2-A460-49EE-A1F9-4922B9A1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977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C42B2-A460-49EE-A1F9-4922B9A1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1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C42B2-A460-49EE-A1F9-4922B9A1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1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C42B2-A460-49EE-A1F9-4922B9A1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7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C42B2-A460-49EE-A1F9-4922B9A1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02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C42B2-A460-49EE-A1F9-4922B9A1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88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C42B2-A460-49EE-A1F9-4922B9A1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2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61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lyac.co.kr/4933?category=957259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1.wdp"/><Relationship Id="rId9" Type="http://schemas.openxmlformats.org/officeDocument/2006/relationships/image" Target="../media/image7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emf"/><Relationship Id="rId18" Type="http://schemas.openxmlformats.org/officeDocument/2006/relationships/image" Target="../media/image19.emf"/><Relationship Id="rId26" Type="http://schemas.openxmlformats.org/officeDocument/2006/relationships/image" Target="../media/image27.emf"/><Relationship Id="rId39" Type="http://schemas.openxmlformats.org/officeDocument/2006/relationships/image" Target="../media/image40.emf"/><Relationship Id="rId21" Type="http://schemas.openxmlformats.org/officeDocument/2006/relationships/image" Target="../media/image22.png"/><Relationship Id="rId34" Type="http://schemas.openxmlformats.org/officeDocument/2006/relationships/image" Target="../media/image35.emf"/><Relationship Id="rId42" Type="http://schemas.openxmlformats.org/officeDocument/2006/relationships/image" Target="../media/image43.emf"/><Relationship Id="rId7" Type="http://schemas.openxmlformats.org/officeDocument/2006/relationships/image" Target="../media/image8.emf"/><Relationship Id="rId2" Type="http://schemas.openxmlformats.org/officeDocument/2006/relationships/image" Target="../media/image3.png"/><Relationship Id="rId16" Type="http://schemas.openxmlformats.org/officeDocument/2006/relationships/image" Target="../media/image17.emf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emf"/><Relationship Id="rId24" Type="http://schemas.openxmlformats.org/officeDocument/2006/relationships/image" Target="../media/image25.emf"/><Relationship Id="rId32" Type="http://schemas.openxmlformats.org/officeDocument/2006/relationships/image" Target="../media/image33.emf"/><Relationship Id="rId37" Type="http://schemas.openxmlformats.org/officeDocument/2006/relationships/image" Target="../media/image38.emf"/><Relationship Id="rId40" Type="http://schemas.openxmlformats.org/officeDocument/2006/relationships/image" Target="../media/image41.emf"/><Relationship Id="rId45" Type="http://schemas.openxmlformats.org/officeDocument/2006/relationships/image" Target="../media/image46.emf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23" Type="http://schemas.openxmlformats.org/officeDocument/2006/relationships/image" Target="../media/image24.png"/><Relationship Id="rId28" Type="http://schemas.openxmlformats.org/officeDocument/2006/relationships/image" Target="../media/image29.emf"/><Relationship Id="rId36" Type="http://schemas.openxmlformats.org/officeDocument/2006/relationships/image" Target="../media/image37.emf"/><Relationship Id="rId10" Type="http://schemas.openxmlformats.org/officeDocument/2006/relationships/image" Target="../media/image11.emf"/><Relationship Id="rId19" Type="http://schemas.openxmlformats.org/officeDocument/2006/relationships/image" Target="../media/image20.png"/><Relationship Id="rId31" Type="http://schemas.openxmlformats.org/officeDocument/2006/relationships/image" Target="../media/image32.emf"/><Relationship Id="rId44" Type="http://schemas.openxmlformats.org/officeDocument/2006/relationships/image" Target="../media/image45.png"/><Relationship Id="rId4" Type="http://schemas.openxmlformats.org/officeDocument/2006/relationships/image" Target="../media/image5.emf"/><Relationship Id="rId9" Type="http://schemas.openxmlformats.org/officeDocument/2006/relationships/image" Target="../media/image10.emf"/><Relationship Id="rId14" Type="http://schemas.openxmlformats.org/officeDocument/2006/relationships/image" Target="../media/image15.emf"/><Relationship Id="rId22" Type="http://schemas.openxmlformats.org/officeDocument/2006/relationships/image" Target="../media/image23.emf"/><Relationship Id="rId27" Type="http://schemas.openxmlformats.org/officeDocument/2006/relationships/image" Target="../media/image28.emf"/><Relationship Id="rId30" Type="http://schemas.openxmlformats.org/officeDocument/2006/relationships/image" Target="../media/image31.emf"/><Relationship Id="rId35" Type="http://schemas.openxmlformats.org/officeDocument/2006/relationships/image" Target="../media/image36.emf"/><Relationship Id="rId43" Type="http://schemas.openxmlformats.org/officeDocument/2006/relationships/image" Target="../media/image44.png"/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5" Type="http://schemas.openxmlformats.org/officeDocument/2006/relationships/image" Target="../media/image26.emf"/><Relationship Id="rId33" Type="http://schemas.openxmlformats.org/officeDocument/2006/relationships/image" Target="../media/image34.emf"/><Relationship Id="rId38" Type="http://schemas.openxmlformats.org/officeDocument/2006/relationships/image" Target="../media/image39.emf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e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f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microsoft.com/office/2007/relationships/hdphoto" Target="../media/hdphoto2.wdp"/><Relationship Id="rId18" Type="http://schemas.openxmlformats.org/officeDocument/2006/relationships/image" Target="../media/image71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19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7684" y="1556792"/>
            <a:ext cx="568863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보안관제 이해 및 실무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20912" y="4149080"/>
            <a:ext cx="568863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2023. 6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78226440" descr="EMB000043f80d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6315366"/>
            <a:ext cx="1518022" cy="46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785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6176" y="3338714"/>
            <a:ext cx="8626255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☞ </a:t>
            </a:r>
            <a:r>
              <a:rPr lang="ko-KR" altLang="en-US" sz="1600" b="1" dirty="0">
                <a:solidFill>
                  <a:schemeClr val="tx1"/>
                </a:solidFill>
              </a:rPr>
              <a:t>보안관제 </a:t>
            </a:r>
            <a:r>
              <a:rPr lang="en-US" altLang="ko-KR" sz="1600" b="1" dirty="0">
                <a:solidFill>
                  <a:schemeClr val="tx1"/>
                </a:solidFill>
              </a:rPr>
              <a:t>: Security Monitoring, Security Monitoring &amp; Control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100AAD-53BE-C598-434A-8CC0F64C75C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547B8F-3616-F2AC-5582-3C38DE248002}"/>
              </a:ext>
            </a:extLst>
          </p:cNvPr>
          <p:cNvSpPr/>
          <p:nvPr/>
        </p:nvSpPr>
        <p:spPr>
          <a:xfrm>
            <a:off x="256176" y="3741959"/>
            <a:ext cx="8626255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marR="0" lvl="0" indent="-3540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☞ </a:t>
            </a:r>
            <a:r>
              <a:rPr lang="ko-KR" altLang="en-US" sz="1600" b="1" dirty="0">
                <a:solidFill>
                  <a:schemeClr val="tx1"/>
                </a:solidFill>
              </a:rPr>
              <a:t>관제</a:t>
            </a:r>
            <a:r>
              <a:rPr lang="en-US" altLang="ko-KR" sz="1600" b="1" dirty="0">
                <a:solidFill>
                  <a:schemeClr val="tx1"/>
                </a:solidFill>
              </a:rPr>
              <a:t> : </a:t>
            </a:r>
            <a:r>
              <a:rPr lang="ko-KR" altLang="en-US" sz="1600" b="1" dirty="0">
                <a:solidFill>
                  <a:schemeClr val="tx1"/>
                </a:solidFill>
              </a:rPr>
              <a:t>국가나 공항 따위에서 필요에 따라 강제적으로 관리하여 통제하는 일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E44255-3773-6EC4-5050-6B3C2C2B5211}"/>
              </a:ext>
            </a:extLst>
          </p:cNvPr>
          <p:cNvSpPr/>
          <p:nvPr/>
        </p:nvSpPr>
        <p:spPr>
          <a:xfrm>
            <a:off x="256176" y="4145204"/>
            <a:ext cx="8626255" cy="55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marR="0" lvl="0" indent="-3540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☞ </a:t>
            </a:r>
            <a:r>
              <a:rPr lang="en-US" altLang="ko-KR" sz="1600" b="1" dirty="0">
                <a:solidFill>
                  <a:schemeClr val="tx1"/>
                </a:solidFill>
              </a:rPr>
              <a:t>Monitoring : </a:t>
            </a:r>
            <a:r>
              <a:rPr lang="ko-KR" altLang="en-US" sz="1600" b="1" dirty="0">
                <a:solidFill>
                  <a:schemeClr val="tx1"/>
                </a:solidFill>
              </a:rPr>
              <a:t>컴퓨터의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프로그램 수행 중 일어날 수 있는 여러가지 오류에 대비하기 위한 감시활동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750308-10C1-D496-9CCF-49B7FF493511}"/>
              </a:ext>
            </a:extLst>
          </p:cNvPr>
          <p:cNvSpPr/>
          <p:nvPr/>
        </p:nvSpPr>
        <p:spPr>
          <a:xfrm>
            <a:off x="256176" y="4744808"/>
            <a:ext cx="8626255" cy="55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marR="0" lvl="0" indent="-3540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☞ </a:t>
            </a:r>
            <a:r>
              <a:rPr lang="en-US" altLang="ko-KR" sz="1600" b="1" dirty="0">
                <a:solidFill>
                  <a:schemeClr val="tx1"/>
                </a:solidFill>
              </a:rPr>
              <a:t>1999</a:t>
            </a:r>
            <a:r>
              <a:rPr lang="ko-KR" altLang="en-US" sz="1600" b="1" dirty="0">
                <a:solidFill>
                  <a:schemeClr val="tx1"/>
                </a:solidFill>
              </a:rPr>
              <a:t>년 민간보안관제서비스 이 후 현재까지 민</a:t>
            </a:r>
            <a:r>
              <a:rPr lang="en-US" altLang="ko-KR" sz="1600" b="1" dirty="0">
                <a:solidFill>
                  <a:schemeClr val="tx1"/>
                </a:solidFill>
              </a:rPr>
              <a:t>·</a:t>
            </a:r>
            <a:r>
              <a:rPr lang="ko-KR" altLang="en-US" sz="1600" b="1" dirty="0">
                <a:solidFill>
                  <a:schemeClr val="tx1"/>
                </a:solidFill>
              </a:rPr>
              <a:t>관</a:t>
            </a:r>
            <a:r>
              <a:rPr lang="en-US" altLang="ko-KR" sz="1600" b="1" dirty="0">
                <a:solidFill>
                  <a:schemeClr val="tx1"/>
                </a:solidFill>
              </a:rPr>
              <a:t>·</a:t>
            </a:r>
            <a:r>
              <a:rPr lang="ko-KR" altLang="en-US" sz="1600" b="1" dirty="0">
                <a:solidFill>
                  <a:schemeClr val="tx1"/>
                </a:solidFill>
              </a:rPr>
              <a:t>군에서도 </a:t>
            </a:r>
            <a:r>
              <a:rPr lang="en-US" altLang="ko-KR" sz="1600" b="1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chemeClr val="tx1"/>
                </a:solidFill>
              </a:rPr>
              <a:t>보안관제</a:t>
            </a:r>
            <a:r>
              <a:rPr lang="en-US" altLang="ko-KR" sz="1600" b="1" dirty="0">
                <a:solidFill>
                  <a:schemeClr val="tx1"/>
                </a:solidFill>
              </a:rPr>
              <a:t>’</a:t>
            </a:r>
            <a:r>
              <a:rPr lang="ko-KR" altLang="en-US" sz="1600" b="1" dirty="0">
                <a:solidFill>
                  <a:schemeClr val="tx1"/>
                </a:solidFill>
              </a:rPr>
              <a:t>라는 용어를 도입하여 사용 중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4ED5FB-589C-68CE-9290-8C40479AE4C5}"/>
              </a:ext>
            </a:extLst>
          </p:cNvPr>
          <p:cNvSpPr/>
          <p:nvPr/>
        </p:nvSpPr>
        <p:spPr>
          <a:xfrm>
            <a:off x="256176" y="1556792"/>
            <a:ext cx="8626255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보안관제란 조직의 정보기술 자원 및 보안 시스템을 안전하게 운영하기 위하여 </a:t>
            </a:r>
            <a:r>
              <a:rPr lang="ko-KR" altLang="en-US" sz="1600" b="1" dirty="0">
                <a:solidFill>
                  <a:srgbClr val="FF0000"/>
                </a:solidFill>
              </a:rPr>
              <a:t>사이버 공격 정보</a:t>
            </a:r>
            <a:r>
              <a:rPr lang="ko-KR" altLang="en-US" sz="1600" b="1" dirty="0">
                <a:solidFill>
                  <a:srgbClr val="000000"/>
                </a:solidFill>
              </a:rPr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탐지 및 분석</a:t>
            </a:r>
            <a:r>
              <a:rPr lang="ko-KR" altLang="en-US" sz="1600" b="1" dirty="0">
                <a:solidFill>
                  <a:srgbClr val="000000"/>
                </a:solidFill>
              </a:rPr>
              <a:t>하여 </a:t>
            </a:r>
            <a:r>
              <a:rPr lang="ko-KR" altLang="en-US" sz="1600" b="1" dirty="0">
                <a:solidFill>
                  <a:srgbClr val="FF0000"/>
                </a:solidFill>
              </a:rPr>
              <a:t>대응</a:t>
            </a:r>
            <a:r>
              <a:rPr lang="ko-KR" altLang="en-US" sz="1600" b="1" dirty="0">
                <a:solidFill>
                  <a:srgbClr val="000000"/>
                </a:solidFill>
              </a:rPr>
              <a:t>하는 일련의 업무와 </a:t>
            </a:r>
            <a:r>
              <a:rPr lang="ko-KR" altLang="en-US" sz="1600" b="1" dirty="0">
                <a:solidFill>
                  <a:srgbClr val="FF0000"/>
                </a:solidFill>
              </a:rPr>
              <a:t>사전예방 </a:t>
            </a:r>
            <a:r>
              <a:rPr lang="ko-KR" altLang="en-US" sz="1600" b="1" dirty="0">
                <a:solidFill>
                  <a:srgbClr val="000000"/>
                </a:solidFill>
              </a:rPr>
              <a:t>및 </a:t>
            </a:r>
            <a:r>
              <a:rPr lang="ko-KR" altLang="en-US" sz="1600" b="1" dirty="0">
                <a:solidFill>
                  <a:srgbClr val="FF0000"/>
                </a:solidFill>
              </a:rPr>
              <a:t>관제시스템 운영</a:t>
            </a:r>
            <a:r>
              <a:rPr lang="ko-KR" altLang="en-US" sz="1600" b="1" dirty="0">
                <a:solidFill>
                  <a:srgbClr val="000000"/>
                </a:solidFill>
              </a:rPr>
              <a:t>에 관한 업무를 말한다</a:t>
            </a:r>
            <a:r>
              <a:rPr lang="en-US" altLang="ko-KR" sz="1600" b="1" dirty="0">
                <a:solidFill>
                  <a:srgbClr val="000000"/>
                </a:solidFill>
              </a:rPr>
              <a:t>. 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DC8B3E-8437-6975-D1C3-CFCA685E709D}"/>
              </a:ext>
            </a:extLst>
          </p:cNvPr>
          <p:cNvSpPr/>
          <p:nvPr/>
        </p:nvSpPr>
        <p:spPr>
          <a:xfrm>
            <a:off x="251520" y="2532224"/>
            <a:ext cx="8626255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☞ </a:t>
            </a:r>
            <a:r>
              <a:rPr lang="ko-KR" altLang="en-US" sz="1600" b="1" dirty="0">
                <a:solidFill>
                  <a:schemeClr val="tx1"/>
                </a:solidFill>
              </a:rPr>
              <a:t>협의의 개념 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</a:rPr>
              <a:t>모니터링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즉 사이버공격을 탐지하는 활동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C4D9E4-2F77-92D9-B61E-7043C49161F3}"/>
              </a:ext>
            </a:extLst>
          </p:cNvPr>
          <p:cNvSpPr/>
          <p:nvPr/>
        </p:nvSpPr>
        <p:spPr>
          <a:xfrm>
            <a:off x="251520" y="2935469"/>
            <a:ext cx="8626255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marR="0" lvl="0" indent="-3540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☞ 광의의 개념</a:t>
            </a:r>
            <a:r>
              <a:rPr lang="en-US" altLang="ko-KR" sz="1600" b="1" dirty="0">
                <a:solidFill>
                  <a:schemeClr val="tx1"/>
                </a:solidFill>
              </a:rPr>
              <a:t> : </a:t>
            </a:r>
            <a:r>
              <a:rPr lang="ko-KR" altLang="en-US" sz="1600" b="1" dirty="0">
                <a:solidFill>
                  <a:schemeClr val="tx1"/>
                </a:solidFill>
              </a:rPr>
              <a:t>모니터링과 </a:t>
            </a:r>
            <a:r>
              <a:rPr lang="ko-KR" altLang="en-US" sz="1600" b="1" dirty="0" err="1">
                <a:solidFill>
                  <a:schemeClr val="tx1"/>
                </a:solidFill>
              </a:rPr>
              <a:t>콘트롤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즉 탐지</a:t>
            </a:r>
            <a:r>
              <a:rPr lang="en-US" altLang="ko-KR" sz="1600" b="1" dirty="0">
                <a:solidFill>
                  <a:schemeClr val="tx1"/>
                </a:solidFill>
              </a:rPr>
              <a:t>·</a:t>
            </a:r>
            <a:r>
              <a:rPr lang="ko-KR" altLang="en-US" sz="1600" b="1" dirty="0">
                <a:solidFill>
                  <a:schemeClr val="tx1"/>
                </a:solidFill>
              </a:rPr>
              <a:t>분석</a:t>
            </a:r>
            <a:r>
              <a:rPr lang="en-US" altLang="ko-KR" sz="1600" b="1" dirty="0">
                <a:solidFill>
                  <a:schemeClr val="tx1"/>
                </a:solidFill>
              </a:rPr>
              <a:t>·</a:t>
            </a:r>
            <a:r>
              <a:rPr lang="ko-KR" altLang="en-US" sz="1600" b="1" dirty="0">
                <a:solidFill>
                  <a:schemeClr val="tx1"/>
                </a:solidFill>
              </a:rPr>
              <a:t>대응까지 포함하는 일련의 활동</a:t>
            </a:r>
            <a:endParaRPr lang="ko-KR" altLang="en-US" sz="1600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2DFBE15-698A-1C94-FA17-F91D26CE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6937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D75D7B-89D9-9431-F22E-B018FE46397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4-5. NAC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08097F-6FBE-5D52-285D-4E2DF3D2F043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NAC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FEF8D-3D88-BC15-D936-E3D88F19EFC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84B895-9979-BC9E-DF9E-3F68B54A85F4}"/>
              </a:ext>
            </a:extLst>
          </p:cNvPr>
          <p:cNvSpPr/>
          <p:nvPr/>
        </p:nvSpPr>
        <p:spPr>
          <a:xfrm>
            <a:off x="261911" y="2132856"/>
            <a:ext cx="86262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NAC(Network Access Control)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시스템은 네트워크 진입 시 단말과 사용자를 인증하고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l"/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네트워크를 사용 중인 단말에 대한 지속적인 보안 취약점 점검과 통제를 통해 내부 </a:t>
            </a:r>
            <a:endParaRPr lang="en-US" altLang="ko-KR" sz="1600" b="1" i="0" u="none" strike="noStrike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보호하는 네트워크 접근제어 솔루션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F66C49-1511-3C4A-894E-35F5FAAC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02" y="2996952"/>
            <a:ext cx="5257800" cy="18859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4BC6A0B-E530-4A2B-6DE0-A3213BFAD79A}"/>
              </a:ext>
            </a:extLst>
          </p:cNvPr>
          <p:cNvSpPr/>
          <p:nvPr/>
        </p:nvSpPr>
        <p:spPr>
          <a:xfrm>
            <a:off x="261911" y="4725144"/>
            <a:ext cx="862625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접근 요청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접속하고자 하는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최초 네트워크에 대한 접근을 시도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및 </a:t>
            </a:r>
            <a:r>
              <a:rPr lang="en-US" altLang="ko-KR" sz="14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14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</a:t>
            </a:r>
            <a:r>
              <a:rPr lang="en-US" altLang="ko-KR" sz="14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NAC</a:t>
            </a:r>
            <a:r>
              <a:rPr lang="ko-KR" altLang="en-US" sz="14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등록되어 있는 </a:t>
            </a:r>
            <a:r>
              <a:rPr lang="en-US" altLang="ko-KR" sz="14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sz="14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주소를 통해 사용자 </a:t>
            </a:r>
            <a:r>
              <a:rPr lang="en-US" altLang="ko-KR" sz="14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4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인증하거나 </a:t>
            </a:r>
            <a:r>
              <a:rPr lang="en-US" altLang="ko-KR" sz="14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SSO</a:t>
            </a:r>
            <a:r>
              <a:rPr lang="ko-KR" altLang="en-US" sz="1400" b="1" i="0" u="none" strike="noStrike" spc="-3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연계하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네트워크에 접근하고자 하는 사용자의 아이디와 패스워드를 추가로 요청하여 인증을 수행 인증 과정에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백신이나 보안 패치의 적절성 여부를 검토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접근 허용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인증이 완료된 경우 네트워크에 대한 접근을 허용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접근 거부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정책이 제대로 준수되지 않았거나 바이러스에 감염되어 있는 경우 네트워크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접근이 거부되고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네트워크에서 격리 격리된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필요한 정책 적용이나 치료 과정을 거쳐 다시 점검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8A5F0-1DDC-86DD-A6BB-8F62DBDF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6350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FC2790-4822-7566-C333-F39883FAAF2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4-6. Anti-Virus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55AF83-F950-1039-1109-D25C73FB569E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Anti-Virus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D8F7AD-E60D-199F-A7FF-C6BB15EC469C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5615D3-5E5D-23F4-9C02-41DF5EAEB6F2}"/>
              </a:ext>
            </a:extLst>
          </p:cNvPr>
          <p:cNvSpPr/>
          <p:nvPr/>
        </p:nvSpPr>
        <p:spPr>
          <a:xfrm>
            <a:off x="261911" y="2132856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바이러스 백신 소프트웨어는 바이러스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웜과 같은 악성 소프트웨어 프로그램을 검색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방지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l"/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해제 또는 제거하는 컴퓨터 프로그램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EB88B3-2754-0B76-51E6-A930851AC04E}"/>
              </a:ext>
            </a:extLst>
          </p:cNvPr>
          <p:cNvSpPr/>
          <p:nvPr/>
        </p:nvSpPr>
        <p:spPr>
          <a:xfrm>
            <a:off x="261911" y="2772217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최근에는 클라우드 기반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랜섬웨어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암호화 차단 백신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IE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취약점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Flash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취약점 등을 차단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F76ECD-0B28-735F-B135-5EE6508F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96" y="3275098"/>
            <a:ext cx="3819525" cy="28670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F8A81C-54B8-D556-8D7B-FCD00EA1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6855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4AF4D4-4FB7-8DF1-3E9C-9D3520F3DA61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4-7. </a:t>
            </a:r>
            <a:r>
              <a:rPr lang="ko-KR" altLang="en-US" sz="2400" b="1" dirty="0">
                <a:solidFill>
                  <a:schemeClr val="tx1"/>
                </a:solidFill>
              </a:rPr>
              <a:t>기타 보안 솔루션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88068E-3FFC-F851-A04C-9A1CDE489D1B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매체제어시스템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4DB20A-9F94-1C55-FEE5-EBBDD02B597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C89701-E600-2EAA-6EC3-28CBF8CE498C}"/>
              </a:ext>
            </a:extLst>
          </p:cNvPr>
          <p:cNvSpPr/>
          <p:nvPr/>
        </p:nvSpPr>
        <p:spPr>
          <a:xfrm>
            <a:off x="261911" y="2132856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이동식 저장매체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(USB), CD/DVD, FDD,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적외선 장치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장치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휴대폰 장치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무선랜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장치 와이브로 장치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모뎀 장치 등 다양한 매체에 대해서 컴퓨터에 연결을 통제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A12C1F-0FB2-46ED-0776-EB24D2636FA5}"/>
              </a:ext>
            </a:extLst>
          </p:cNvPr>
          <p:cNvSpPr/>
          <p:nvPr/>
        </p:nvSpPr>
        <p:spPr>
          <a:xfrm>
            <a:off x="261911" y="3522494"/>
            <a:ext cx="86262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보안에 초점을 맞춘 기술로 문서 열람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편집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인쇄까지의 접근 권한을 설정하여 통제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특정한 형태의 문서만 통제하는 것이 아니라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워드나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HWP, TXT, PDF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등 사무에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사용하는 대부분의 파일을 통제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87ECF6-53CA-4448-265F-DED0EBFAF82A}"/>
              </a:ext>
            </a:extLst>
          </p:cNvPr>
          <p:cNvSpPr/>
          <p:nvPr/>
        </p:nvSpPr>
        <p:spPr>
          <a:xfrm>
            <a:off x="261911" y="3059668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DRM(Digital Rights Management)</a:t>
            </a:r>
            <a:endParaRPr lang="ko-KR" altLang="en-US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7983DD-6F4D-C85D-56FC-601D8219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02" y="4100487"/>
            <a:ext cx="2657475" cy="225742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5C265B-0CD6-BF34-6DF9-03FE2C3B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9054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459FEA-B800-BBD6-0E5A-AF82C890390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4-7. </a:t>
            </a:r>
            <a:r>
              <a:rPr lang="ko-KR" altLang="en-US" sz="2400" b="1" dirty="0">
                <a:solidFill>
                  <a:schemeClr val="tx1"/>
                </a:solidFill>
              </a:rPr>
              <a:t>기타 보안 솔루션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F7D379-15BA-034B-7202-8EED41B942E5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암호화 솔루션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ADAFB2-B463-1E52-3858-7CEC1EB0CA9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221F30-A6DC-D966-ED54-4831177B91F6}"/>
              </a:ext>
            </a:extLst>
          </p:cNvPr>
          <p:cNvSpPr/>
          <p:nvPr/>
        </p:nvSpPr>
        <p:spPr>
          <a:xfrm>
            <a:off x="261911" y="2132856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암호화를 통한 정보유출 원천 방지 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필드 암호화                            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접근 통제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분리                   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접근 이력 감사로그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32A7E2-F224-473E-2E34-DAC68E00CBDE}"/>
              </a:ext>
            </a:extLst>
          </p:cNvPr>
          <p:cNvSpPr/>
          <p:nvPr/>
        </p:nvSpPr>
        <p:spPr>
          <a:xfrm>
            <a:off x="266223" y="3501008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스팸차단 솔루션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0BA5D6-2792-37B6-1520-7CA6231AFCF1}"/>
              </a:ext>
            </a:extLst>
          </p:cNvPr>
          <p:cNvSpPr/>
          <p:nvPr/>
        </p:nvSpPr>
        <p:spPr>
          <a:xfrm>
            <a:off x="261911" y="4005064"/>
            <a:ext cx="8626255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암호화를 통한 정보유출 원천 방지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보낸사람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ID,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전송 횟수 등을 탐지하여 차단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최근에는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APT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가지고 있어 스팸 메일 차단 뿐만 아니라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악성코드 및 각종 공격에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대해서 차단 수행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6D935D-C368-7FEF-71D0-EF955149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19" y="5253186"/>
            <a:ext cx="4391025" cy="120015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9DF248-0C9E-32BC-F83A-33AFA903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5429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0F85FA3-B250-7D79-D17D-E1C197CAA326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실습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5FEDC5-FF86-9936-A839-809D9799236A}"/>
              </a:ext>
            </a:extLst>
          </p:cNvPr>
          <p:cNvSpPr/>
          <p:nvPr/>
        </p:nvSpPr>
        <p:spPr>
          <a:xfrm>
            <a:off x="266223" y="1628800"/>
            <a:ext cx="862625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https://blog.alyac.co.kr/4933?category=957259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접속하여 내용 확인 후 보안담당자 및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일반사용자들의 대응방안 작성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(4-1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보안솔루션 분류 참고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522792-EB14-7C88-2D74-DD207B977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19" y="161908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20799C-184D-0ED2-0606-EDF41F6CA3EA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E66074-C3B7-FD11-94EC-B35FA87BB4A0}"/>
              </a:ext>
            </a:extLst>
          </p:cNvPr>
          <p:cNvSpPr/>
          <p:nvPr/>
        </p:nvSpPr>
        <p:spPr>
          <a:xfrm>
            <a:off x="251518" y="2593190"/>
            <a:ext cx="8640959" cy="3716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해당 뉴스 본문에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기재된 </a:t>
            </a:r>
            <a:r>
              <a:rPr lang="ko-KR" altLang="en-US" dirty="0" err="1">
                <a:solidFill>
                  <a:schemeClr val="tx1"/>
                </a:solidFill>
              </a:rPr>
              <a:t>피싱사이트</a:t>
            </a:r>
            <a:r>
              <a:rPr lang="ko-KR" altLang="en-US" dirty="0">
                <a:solidFill>
                  <a:schemeClr val="tx1"/>
                </a:solidFill>
              </a:rPr>
              <a:t> 및 </a:t>
            </a:r>
            <a:r>
              <a:rPr lang="en-US" altLang="ko-KR" dirty="0">
                <a:solidFill>
                  <a:schemeClr val="tx1"/>
                </a:solidFill>
              </a:rPr>
              <a:t>C&amp;C </a:t>
            </a:r>
            <a:r>
              <a:rPr lang="ko-KR" altLang="en-US" dirty="0">
                <a:solidFill>
                  <a:schemeClr val="tx1"/>
                </a:solidFill>
              </a:rPr>
              <a:t>사이트를 보안장비에 차단 적용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해당 뉴스 보도일자를 기준으로 약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달 전부터 메일 수신 및 열람여부 확인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악성 및 </a:t>
            </a:r>
            <a:r>
              <a:rPr lang="ko-KR" altLang="en-US" dirty="0" err="1">
                <a:solidFill>
                  <a:schemeClr val="tx1"/>
                </a:solidFill>
              </a:rPr>
              <a:t>피싱메일</a:t>
            </a:r>
            <a:r>
              <a:rPr lang="ko-KR" altLang="en-US" dirty="0">
                <a:solidFill>
                  <a:schemeClr val="tx1"/>
                </a:solidFill>
              </a:rPr>
              <a:t> 관련 </a:t>
            </a:r>
            <a:r>
              <a:rPr lang="en-US" altLang="ko-KR" dirty="0">
                <a:solidFill>
                  <a:schemeClr val="tx1"/>
                </a:solidFill>
              </a:rPr>
              <a:t>IP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URL</a:t>
            </a:r>
            <a:r>
              <a:rPr lang="ko-KR" altLang="en-US" dirty="0">
                <a:solidFill>
                  <a:schemeClr val="tx1"/>
                </a:solidFill>
              </a:rPr>
              <a:t>의 정보를 확인하여 보안장비에 차단 적용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외부메일 관리자에게 해당 메일에 대해 열람제한 요청 또는 관리자 권한이 있을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ko-KR" altLang="en-US" dirty="0">
                <a:solidFill>
                  <a:schemeClr val="tx1"/>
                </a:solidFill>
              </a:rPr>
              <a:t>경우 열람제한 설정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자체 메일서버 </a:t>
            </a:r>
            <a:r>
              <a:rPr lang="ko-KR" altLang="en-US" dirty="0" err="1">
                <a:solidFill>
                  <a:schemeClr val="tx1"/>
                </a:solidFill>
              </a:rPr>
              <a:t>운영시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출처가 불분명한 메일에 대해서는 열람하지 않고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신뢰할 수 없는 문서에 대해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ko-KR" altLang="en-US" dirty="0">
                <a:solidFill>
                  <a:schemeClr val="tx1"/>
                </a:solidFill>
              </a:rPr>
              <a:t>다운로드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매크로 실행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콘텐츠 사용 등의 버튼을 클릭하지 말아야 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백신 서버 및 </a:t>
            </a:r>
            <a:r>
              <a:rPr lang="en-US" altLang="ko-KR" dirty="0">
                <a:solidFill>
                  <a:schemeClr val="tx1"/>
                </a:solidFill>
              </a:rPr>
              <a:t>PC</a:t>
            </a:r>
            <a:r>
              <a:rPr lang="ko-KR" altLang="en-US" dirty="0">
                <a:solidFill>
                  <a:schemeClr val="tx1"/>
                </a:solidFill>
              </a:rPr>
              <a:t>에 대해 주기적인 업데이트 실시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임직원 대상 해킹메일 모의훈련을 주기적으로 실시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1BB9-1FE6-72AE-B992-25B25D3852D2}"/>
              </a:ext>
            </a:extLst>
          </p:cNvPr>
          <p:cNvSpPr/>
          <p:nvPr/>
        </p:nvSpPr>
        <p:spPr>
          <a:xfrm>
            <a:off x="266223" y="2545467"/>
            <a:ext cx="8640959" cy="3763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025E86-0936-1B4D-790C-87F8486A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558F9-0037-BF4B-25AE-E4F5D62BF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01"/>
          <a:stretch/>
        </p:blipFill>
        <p:spPr bwMode="auto">
          <a:xfrm>
            <a:off x="251518" y="2049095"/>
            <a:ext cx="4320481" cy="382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8EFC5A3-BB92-43CE-19CB-B3158B0E4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9"/>
          <a:stretch/>
        </p:blipFill>
        <p:spPr bwMode="auto">
          <a:xfrm>
            <a:off x="4572000" y="2049095"/>
            <a:ext cx="4317783" cy="382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5FEF87-EBCA-DC62-EFA9-2F061A73D49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보안관제센터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D2E3E8-A392-40F4-247A-208F8CE84F58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24839B-B52B-ADDD-5B53-191D7C03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2820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F6AD2C-1F0D-088A-9BE9-11A0B93EB851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보안관제센터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44AA21-22EA-F3A3-328E-01249D188527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DD61DD7-5E9C-7700-B5FA-D8584A1F0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9" y="1772816"/>
            <a:ext cx="8626255" cy="453529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7DB449-E8B4-9BEA-75AF-15080A16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482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3CF980-F466-5401-089F-1D876ED108C8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보안관제센터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54DED-5CCF-4D2A-B89F-EDD95594A0E2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398ED6-E65D-2C45-C8EA-D590F32BC7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 t="8001" r="6677" b="11151"/>
          <a:stretch/>
        </p:blipFill>
        <p:spPr>
          <a:xfrm>
            <a:off x="4716016" y="1556790"/>
            <a:ext cx="4101759" cy="46805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8FECF4-5BBC-C387-7768-BB434CE069C3}"/>
              </a:ext>
            </a:extLst>
          </p:cNvPr>
          <p:cNvSpPr/>
          <p:nvPr/>
        </p:nvSpPr>
        <p:spPr>
          <a:xfrm>
            <a:off x="971600" y="1556791"/>
            <a:ext cx="1438810" cy="2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A3E3B2-F7A6-20AF-1A3C-94DE4E901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6392" r="8219" b="9609"/>
          <a:stretch/>
        </p:blipFill>
        <p:spPr>
          <a:xfrm>
            <a:off x="266224" y="1556791"/>
            <a:ext cx="4303078" cy="48245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D1DE54-29E7-D8A7-5330-B57450108C63}"/>
              </a:ext>
            </a:extLst>
          </p:cNvPr>
          <p:cNvSpPr/>
          <p:nvPr/>
        </p:nvSpPr>
        <p:spPr>
          <a:xfrm rot="19518250">
            <a:off x="683568" y="3789040"/>
            <a:ext cx="360040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기관 및 관제사업 투입인력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ED50F-8662-8965-B5ED-675D09A8B121}"/>
              </a:ext>
            </a:extLst>
          </p:cNvPr>
          <p:cNvSpPr/>
          <p:nvPr/>
        </p:nvSpPr>
        <p:spPr>
          <a:xfrm rot="19518250">
            <a:off x="5008025" y="3941439"/>
            <a:ext cx="360040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관제센터 외부 출입자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C1263E-9FCD-086A-AE46-48C80A55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153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EBB9B-53AC-5412-060A-EFD68952BA93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보안관제센터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647A54-3585-8A47-55B9-E8C4949438B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80C2E3-7353-0831-6F87-FEB6F48F72BF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사업 투입 및 종료 시 서약서 작성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81D8D9-26C0-C695-1974-A8809D99695A}"/>
              </a:ext>
            </a:extLst>
          </p:cNvPr>
          <p:cNvGrpSpPr/>
          <p:nvPr/>
        </p:nvGrpSpPr>
        <p:grpSpPr>
          <a:xfrm>
            <a:off x="248822" y="1998132"/>
            <a:ext cx="4320480" cy="4383196"/>
            <a:chOff x="248822" y="1998132"/>
            <a:chExt cx="4320480" cy="4383196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1934D9E9-8995-8377-A934-56EC6F9D8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6" t="10364" r="6425" b="12987"/>
            <a:stretch/>
          </p:blipFill>
          <p:spPr>
            <a:xfrm>
              <a:off x="248822" y="1998132"/>
              <a:ext cx="4320480" cy="438319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96CE007-6B4D-44B6-6154-294CE32007B2}"/>
                </a:ext>
              </a:extLst>
            </p:cNvPr>
            <p:cNvSpPr/>
            <p:nvPr/>
          </p:nvSpPr>
          <p:spPr>
            <a:xfrm>
              <a:off x="1916212" y="2517279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OO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3A6AE2-92CF-BC00-DC26-83A0CD626635}"/>
                </a:ext>
              </a:extLst>
            </p:cNvPr>
            <p:cNvSpPr/>
            <p:nvPr/>
          </p:nvSpPr>
          <p:spPr>
            <a:xfrm>
              <a:off x="1697428" y="5782940"/>
              <a:ext cx="1423268" cy="264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OOOOO</a:t>
              </a:r>
              <a:r>
                <a:rPr lang="ko-KR" altLang="en-US" sz="1600" dirty="0">
                  <a:solidFill>
                    <a:schemeClr val="tx1"/>
                  </a:solidFill>
                </a:rPr>
                <a:t>장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855B68-2B98-FD76-AFB7-D38B8776AC5F}"/>
              </a:ext>
            </a:extLst>
          </p:cNvPr>
          <p:cNvGrpSpPr/>
          <p:nvPr/>
        </p:nvGrpSpPr>
        <p:grpSpPr>
          <a:xfrm>
            <a:off x="4586703" y="1998132"/>
            <a:ext cx="4323175" cy="4311188"/>
            <a:chOff x="5724127" y="1628800"/>
            <a:chExt cx="4339092" cy="5400600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BCDE7F35-E5B9-D299-E14E-A637D9CB2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5" t="9055" r="5946" b="12197"/>
            <a:stretch/>
          </p:blipFill>
          <p:spPr>
            <a:xfrm>
              <a:off x="5724127" y="1628800"/>
              <a:ext cx="4339092" cy="54006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A405B91-EF3F-6D1B-AD64-DD899F2AF710}"/>
                </a:ext>
              </a:extLst>
            </p:cNvPr>
            <p:cNvSpPr/>
            <p:nvPr/>
          </p:nvSpPr>
          <p:spPr>
            <a:xfrm>
              <a:off x="6506568" y="2889830"/>
              <a:ext cx="1391000" cy="124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OOOOOOO(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기관명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7FEDDFB-B281-3B22-8885-358CB6DF7245}"/>
                </a:ext>
              </a:extLst>
            </p:cNvPr>
            <p:cNvSpPr/>
            <p:nvPr/>
          </p:nvSpPr>
          <p:spPr>
            <a:xfrm>
              <a:off x="8538992" y="2879998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+mn-ea"/>
                </a:rPr>
                <a:t>기관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04632F-05AD-CE3A-6578-BFB46CC0E47C}"/>
                </a:ext>
              </a:extLst>
            </p:cNvPr>
            <p:cNvSpPr/>
            <p:nvPr/>
          </p:nvSpPr>
          <p:spPr>
            <a:xfrm>
              <a:off x="6326408" y="3456062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기관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6300BCB-0E28-290F-D785-14F0493E3E47}"/>
                </a:ext>
              </a:extLst>
            </p:cNvPr>
            <p:cNvSpPr/>
            <p:nvPr/>
          </p:nvSpPr>
          <p:spPr>
            <a:xfrm>
              <a:off x="9049696" y="3456062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+mn-ea"/>
                </a:rPr>
                <a:t>기관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733FF9-C22A-B200-64C7-675298D2C14D}"/>
                </a:ext>
              </a:extLst>
            </p:cNvPr>
            <p:cNvSpPr/>
            <p:nvPr/>
          </p:nvSpPr>
          <p:spPr>
            <a:xfrm>
              <a:off x="7475352" y="3456062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기관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1D1491-E4E7-4718-18CE-4862B941FB21}"/>
                </a:ext>
              </a:extLst>
            </p:cNvPr>
            <p:cNvSpPr/>
            <p:nvPr/>
          </p:nvSpPr>
          <p:spPr>
            <a:xfrm>
              <a:off x="6552264" y="3744094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+mn-ea"/>
                </a:rPr>
                <a:t>기관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DAF8B4-FE9A-C225-CBF1-F8CAD482A647}"/>
                </a:ext>
              </a:extLst>
            </p:cNvPr>
            <p:cNvSpPr/>
            <p:nvPr/>
          </p:nvSpPr>
          <p:spPr>
            <a:xfrm>
              <a:off x="6889456" y="4185974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기관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561949-E6BB-6B65-7300-D5C1A68581D2}"/>
                </a:ext>
              </a:extLst>
            </p:cNvPr>
            <p:cNvSpPr/>
            <p:nvPr/>
          </p:nvSpPr>
          <p:spPr>
            <a:xfrm>
              <a:off x="9606096" y="4185974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기관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DF2F55-B7C1-1BD4-C7CA-A59CED7A6D10}"/>
                </a:ext>
              </a:extLst>
            </p:cNvPr>
            <p:cNvSpPr/>
            <p:nvPr/>
          </p:nvSpPr>
          <p:spPr>
            <a:xfrm>
              <a:off x="6323224" y="5213750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기관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72B27A4-30C3-255C-2631-F3E250A64DCB}"/>
                </a:ext>
              </a:extLst>
            </p:cNvPr>
            <p:cNvSpPr/>
            <p:nvPr/>
          </p:nvSpPr>
          <p:spPr>
            <a:xfrm>
              <a:off x="5953352" y="5495134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기관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6C5A69-E2E9-819D-4B25-0A7F0E48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9310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E0254D-CA6D-E26D-3F10-4FBFE211EE30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보안관제센터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A6DB5E-8A28-7F46-D784-1B6E8847567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441A89-2193-95B5-D747-F87173A4592F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신원조회</a:t>
            </a:r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정부부처 및 공공기관</a:t>
            </a:r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6007DD4-D077-7889-B0AC-4E9C6ECBA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2" y="2070141"/>
            <a:ext cx="8626256" cy="42391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281A125-EFC4-9EE4-DADA-BF64307A0065}"/>
              </a:ext>
            </a:extLst>
          </p:cNvPr>
          <p:cNvSpPr/>
          <p:nvPr/>
        </p:nvSpPr>
        <p:spPr>
          <a:xfrm rot="19518250">
            <a:off x="2779149" y="3865695"/>
            <a:ext cx="360040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경찰청 민원서식 다운로드 가능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F51C5B-0270-EA26-C2CF-64BE0E38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469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6176" y="2636912"/>
            <a:ext cx="4313127" cy="288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b="0" i="0" u="none" strike="noStrike" baseline="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600" dirty="0">
                <a:solidFill>
                  <a:schemeClr val="tx1"/>
                </a:solidFill>
              </a:rPr>
              <a:t>국가사이버안전관리규정 제</a:t>
            </a:r>
            <a:r>
              <a:rPr lang="en-US" altLang="ko-KR" sz="1600" dirty="0">
                <a:solidFill>
                  <a:schemeClr val="tx1"/>
                </a:solidFill>
              </a:rPr>
              <a:t>10</a:t>
            </a:r>
            <a:r>
              <a:rPr lang="ko-KR" altLang="en-US" sz="1600" dirty="0">
                <a:solidFill>
                  <a:schemeClr val="tx1"/>
                </a:solidFill>
              </a:rPr>
              <a:t>조의</a:t>
            </a:r>
            <a:r>
              <a:rPr lang="en-US" altLang="ko-KR" sz="1600" dirty="0">
                <a:solidFill>
                  <a:schemeClr val="tx1"/>
                </a:solidFill>
              </a:rPr>
              <a:t>2(</a:t>
            </a:r>
            <a:r>
              <a:rPr lang="ko-KR" altLang="en-US" sz="1600" dirty="0">
                <a:solidFill>
                  <a:schemeClr val="tx1"/>
                </a:solidFill>
              </a:rPr>
              <a:t>보안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관제센터의 설치∙운영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600" dirty="0">
                <a:solidFill>
                  <a:schemeClr val="tx1"/>
                </a:solidFill>
              </a:rPr>
              <a:t>보안관제 전문업체지정 등에 관한 공고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600" dirty="0">
                <a:solidFill>
                  <a:schemeClr val="tx1"/>
                </a:solidFill>
              </a:rPr>
              <a:t>국가전산망 보안관제지침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600" dirty="0" err="1">
                <a:solidFill>
                  <a:schemeClr val="tx1"/>
                </a:solidFill>
              </a:rPr>
              <a:t>정보통신망법</a:t>
            </a:r>
            <a:r>
              <a:rPr lang="ko-KR" altLang="en-US" sz="1600" dirty="0">
                <a:solidFill>
                  <a:schemeClr val="tx1"/>
                </a:solidFill>
              </a:rPr>
              <a:t> 제</a:t>
            </a:r>
            <a:r>
              <a:rPr lang="en-US" altLang="ko-KR" sz="1600" dirty="0">
                <a:solidFill>
                  <a:schemeClr val="tx1"/>
                </a:solidFill>
              </a:rPr>
              <a:t>48</a:t>
            </a:r>
            <a:r>
              <a:rPr lang="ko-KR" altLang="en-US" sz="1600" dirty="0">
                <a:solidFill>
                  <a:schemeClr val="tx1"/>
                </a:solidFill>
              </a:rPr>
              <a:t>조의</a:t>
            </a:r>
            <a:r>
              <a:rPr lang="en-US" altLang="ko-KR" sz="1600" dirty="0">
                <a:solidFill>
                  <a:schemeClr val="tx1"/>
                </a:solidFill>
              </a:rPr>
              <a:t>2, 3, 4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600" dirty="0">
                <a:solidFill>
                  <a:schemeClr val="tx1"/>
                </a:solidFill>
              </a:rPr>
              <a:t>정보통신기반보호법 제</a:t>
            </a:r>
            <a:r>
              <a:rPr lang="en-US" altLang="ko-KR" sz="1600" dirty="0">
                <a:solidFill>
                  <a:schemeClr val="tx1"/>
                </a:solidFill>
              </a:rPr>
              <a:t>16</a:t>
            </a:r>
            <a:r>
              <a:rPr lang="ko-KR" altLang="en-US" sz="1600" dirty="0">
                <a:solidFill>
                  <a:schemeClr val="tx1"/>
                </a:solidFill>
              </a:rPr>
              <a:t>조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항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600" dirty="0">
                <a:solidFill>
                  <a:schemeClr val="tx1"/>
                </a:solidFill>
              </a:rPr>
              <a:t>전자금융거래법 제</a:t>
            </a:r>
            <a:r>
              <a:rPr lang="en-US" altLang="ko-KR" sz="1600" dirty="0">
                <a:solidFill>
                  <a:schemeClr val="tx1"/>
                </a:solidFill>
              </a:rPr>
              <a:t>21</a:t>
            </a:r>
            <a:r>
              <a:rPr lang="ko-KR" altLang="en-US" sz="1600" dirty="0">
                <a:solidFill>
                  <a:schemeClr val="tx1"/>
                </a:solidFill>
              </a:rPr>
              <a:t>조의 </a:t>
            </a:r>
            <a:r>
              <a:rPr lang="en-US" altLang="ko-KR" sz="1600" dirty="0">
                <a:solidFill>
                  <a:schemeClr val="tx1"/>
                </a:solidFill>
              </a:rPr>
              <a:t>2,3,4,5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65961" y="2636912"/>
            <a:ext cx="4313127" cy="288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b="0" i="0" u="none" strike="noStrike" baseline="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en-US" altLang="ko-KR" sz="1600" dirty="0">
                <a:solidFill>
                  <a:schemeClr val="tx1"/>
                </a:solidFill>
              </a:rPr>
              <a:t>KISA-ISMS </a:t>
            </a:r>
            <a:r>
              <a:rPr lang="ko-KR" altLang="en-US" sz="1600" dirty="0">
                <a:solidFill>
                  <a:schemeClr val="tx1"/>
                </a:solidFill>
              </a:rPr>
              <a:t>제</a:t>
            </a:r>
            <a:r>
              <a:rPr lang="en-US" altLang="ko-KR" sz="1600" dirty="0">
                <a:solidFill>
                  <a:schemeClr val="tx1"/>
                </a:solidFill>
              </a:rPr>
              <a:t>12</a:t>
            </a:r>
            <a:r>
              <a:rPr lang="ko-KR" altLang="en-US" sz="1600" dirty="0">
                <a:solidFill>
                  <a:schemeClr val="tx1"/>
                </a:solidFill>
              </a:rPr>
              <a:t>장 침해사고 관리 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u="none" strike="noStrike" baseline="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en-US" altLang="ko-KR" sz="1600" dirty="0">
                <a:solidFill>
                  <a:schemeClr val="tx1"/>
                </a:solidFill>
              </a:rPr>
              <a:t>ISO 27001 </a:t>
            </a:r>
            <a:r>
              <a:rPr lang="ko-KR" altLang="en-US" sz="1600" dirty="0">
                <a:solidFill>
                  <a:schemeClr val="tx1"/>
                </a:solidFill>
              </a:rPr>
              <a:t>제</a:t>
            </a:r>
            <a:r>
              <a:rPr lang="en-US" altLang="ko-KR" sz="1600" dirty="0">
                <a:solidFill>
                  <a:schemeClr val="tx1"/>
                </a:solidFill>
              </a:rPr>
              <a:t>9</a:t>
            </a:r>
            <a:r>
              <a:rPr lang="ko-KR" altLang="en-US" sz="1600" dirty="0">
                <a:solidFill>
                  <a:schemeClr val="tx1"/>
                </a:solidFill>
              </a:rPr>
              <a:t>장 정보보호 사고관리 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u="none" strike="noStrike" baseline="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en-US" altLang="ko-KR" sz="1600" dirty="0">
                <a:solidFill>
                  <a:schemeClr val="tx1"/>
                </a:solidFill>
              </a:rPr>
              <a:t>NIST(</a:t>
            </a:r>
            <a:r>
              <a:rPr lang="ko-KR" altLang="en-US" sz="1600" dirty="0">
                <a:solidFill>
                  <a:schemeClr val="tx1"/>
                </a:solidFill>
              </a:rPr>
              <a:t>미국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국립표준기술원</a:t>
            </a:r>
            <a:r>
              <a:rPr lang="en-US" altLang="ko-KR" sz="1600" dirty="0">
                <a:solidFill>
                  <a:schemeClr val="tx1"/>
                </a:solidFill>
              </a:rPr>
              <a:t>) Cybersecurity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Framework(2014), Risk Management 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u="none" strike="noStrike" baseline="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en-US" altLang="ko-KR" sz="1600" dirty="0">
                <a:solidFill>
                  <a:schemeClr val="tx1"/>
                </a:solidFill>
              </a:rPr>
              <a:t>OCTAVE(Operationally Critical Threat, Asset,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and Vulnerability Evaluation)-</a:t>
            </a:r>
            <a:r>
              <a:rPr lang="ko-KR" altLang="en-US" sz="1600" dirty="0" err="1">
                <a:solidFill>
                  <a:schemeClr val="tx1"/>
                </a:solidFill>
              </a:rPr>
              <a:t>카네기멜론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u="none" strike="noStrike" baseline="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en-US" altLang="ko-KR" sz="1600" spc="-30" dirty="0">
                <a:solidFill>
                  <a:schemeClr val="tx1"/>
                </a:solidFill>
              </a:rPr>
              <a:t>SEI(Software Engineering Institute) </a:t>
            </a:r>
            <a:r>
              <a:rPr lang="ko-KR" altLang="en-US" sz="1600" spc="-30" dirty="0">
                <a:solidFill>
                  <a:schemeClr val="tx1"/>
                </a:solidFill>
              </a:rPr>
              <a:t>프로그</a:t>
            </a:r>
            <a:r>
              <a:rPr lang="ko-KR" altLang="en-US" sz="1600" dirty="0">
                <a:solidFill>
                  <a:schemeClr val="tx1"/>
                </a:solidFill>
              </a:rPr>
              <a:t>램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56176" y="2039080"/>
            <a:ext cx="430307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보안관제 관련 법적 근거 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4579353" y="2039080"/>
            <a:ext cx="430307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정보보호 표준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100AAD-53BE-C598-434A-8CC0F64C75C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083365-E621-DDBC-BA77-6AE01FE43446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근거 및 표준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7C46E16-D7D4-89AC-F3B4-E57226ED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9187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16F871-3DCF-31BC-E48C-DA733B8D74D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5-2.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사업조직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51BB67-DC13-B017-9831-3C83CB4360C7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F38435-BEB2-4AA2-45E3-9BB33E6F7951}"/>
              </a:ext>
            </a:extLst>
          </p:cNvPr>
          <p:cNvGrpSpPr/>
          <p:nvPr/>
        </p:nvGrpSpPr>
        <p:grpSpPr>
          <a:xfrm>
            <a:off x="1445341" y="2671815"/>
            <a:ext cx="5742039" cy="1750068"/>
            <a:chOff x="2190801" y="3634740"/>
            <a:chExt cx="10409593" cy="1750068"/>
          </a:xfrm>
        </p:grpSpPr>
        <p:sp>
          <p:nvSpPr>
            <p:cNvPr id="14" name="자유형: 도형 67">
              <a:extLst>
                <a:ext uri="{FF2B5EF4-FFF2-40B4-BE49-F238E27FC236}">
                  <a16:creationId xmlns:a16="http://schemas.microsoft.com/office/drawing/2014/main" id="{9F5AF098-8FF7-F591-481B-7D1158562C46}"/>
                </a:ext>
              </a:extLst>
            </p:cNvPr>
            <p:cNvSpPr/>
            <p:nvPr/>
          </p:nvSpPr>
          <p:spPr>
            <a:xfrm flipH="1">
              <a:off x="5592643" y="4899660"/>
              <a:ext cx="82883" cy="399458"/>
            </a:xfrm>
            <a:custGeom>
              <a:avLst/>
              <a:gdLst>
                <a:gd name="connsiteX0" fmla="*/ 0 w 0"/>
                <a:gd name="connsiteY0" fmla="*/ 0 h 213360"/>
                <a:gd name="connsiteX1" fmla="*/ 0 w 0"/>
                <a:gd name="connsiteY1" fmla="*/ 21336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3360">
                  <a:moveTo>
                    <a:pt x="0" y="0"/>
                  </a:moveTo>
                  <a:lnTo>
                    <a:pt x="0" y="213360"/>
                  </a:ln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: 도형 68">
              <a:extLst>
                <a:ext uri="{FF2B5EF4-FFF2-40B4-BE49-F238E27FC236}">
                  <a16:creationId xmlns:a16="http://schemas.microsoft.com/office/drawing/2014/main" id="{0B11AE0F-E900-6B46-DC21-4138EA2E0E05}"/>
                </a:ext>
              </a:extLst>
            </p:cNvPr>
            <p:cNvSpPr/>
            <p:nvPr/>
          </p:nvSpPr>
          <p:spPr>
            <a:xfrm>
              <a:off x="9081571" y="4899659"/>
              <a:ext cx="82883" cy="399459"/>
            </a:xfrm>
            <a:custGeom>
              <a:avLst/>
              <a:gdLst>
                <a:gd name="connsiteX0" fmla="*/ 0 w 0"/>
                <a:gd name="connsiteY0" fmla="*/ 0 h 213360"/>
                <a:gd name="connsiteX1" fmla="*/ 0 w 0"/>
                <a:gd name="connsiteY1" fmla="*/ 21336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3360">
                  <a:moveTo>
                    <a:pt x="0" y="0"/>
                  </a:moveTo>
                  <a:lnTo>
                    <a:pt x="0" y="213360"/>
                  </a:ln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69">
              <a:extLst>
                <a:ext uri="{FF2B5EF4-FFF2-40B4-BE49-F238E27FC236}">
                  <a16:creationId xmlns:a16="http://schemas.microsoft.com/office/drawing/2014/main" id="{037A7F07-F9CB-3D05-606E-1BC5E618B11F}"/>
                </a:ext>
              </a:extLst>
            </p:cNvPr>
            <p:cNvSpPr/>
            <p:nvPr/>
          </p:nvSpPr>
          <p:spPr>
            <a:xfrm>
              <a:off x="2190801" y="4907279"/>
              <a:ext cx="10409593" cy="477529"/>
            </a:xfrm>
            <a:custGeom>
              <a:avLst/>
              <a:gdLst>
                <a:gd name="connsiteX0" fmla="*/ 0 w 7802880"/>
                <a:gd name="connsiteY0" fmla="*/ 198120 h 198120"/>
                <a:gd name="connsiteX1" fmla="*/ 0 w 7802880"/>
                <a:gd name="connsiteY1" fmla="*/ 0 h 198120"/>
                <a:gd name="connsiteX2" fmla="*/ 7802880 w 7802880"/>
                <a:gd name="connsiteY2" fmla="*/ 0 h 198120"/>
                <a:gd name="connsiteX3" fmla="*/ 7802880 w 7802880"/>
                <a:gd name="connsiteY3" fmla="*/ 198120 h 19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2880" h="198120">
                  <a:moveTo>
                    <a:pt x="0" y="198120"/>
                  </a:moveTo>
                  <a:lnTo>
                    <a:pt x="0" y="0"/>
                  </a:lnTo>
                  <a:lnTo>
                    <a:pt x="7802880" y="0"/>
                  </a:lnTo>
                  <a:lnTo>
                    <a:pt x="7802880" y="198120"/>
                  </a:ln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70">
              <a:extLst>
                <a:ext uri="{FF2B5EF4-FFF2-40B4-BE49-F238E27FC236}">
                  <a16:creationId xmlns:a16="http://schemas.microsoft.com/office/drawing/2014/main" id="{FD91CDEC-2D6E-CAC0-1E65-904A2DC70DED}"/>
                </a:ext>
              </a:extLst>
            </p:cNvPr>
            <p:cNvSpPr/>
            <p:nvPr/>
          </p:nvSpPr>
          <p:spPr>
            <a:xfrm>
              <a:off x="7682780" y="3634740"/>
              <a:ext cx="45719" cy="1272539"/>
            </a:xfrm>
            <a:custGeom>
              <a:avLst/>
              <a:gdLst>
                <a:gd name="connsiteX0" fmla="*/ 0 w 0"/>
                <a:gd name="connsiteY0" fmla="*/ 0 h 1463040"/>
                <a:gd name="connsiteX1" fmla="*/ 0 w 0"/>
                <a:gd name="connsiteY1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63040">
                  <a:moveTo>
                    <a:pt x="0" y="0"/>
                  </a:moveTo>
                  <a:lnTo>
                    <a:pt x="0" y="1463040"/>
                  </a:lnTo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모서리가 둥근 직사각형 277">
            <a:extLst>
              <a:ext uri="{FF2B5EF4-FFF2-40B4-BE49-F238E27FC236}">
                <a16:creationId xmlns:a16="http://schemas.microsoft.com/office/drawing/2014/main" id="{87EFD26D-F6F5-5751-E325-A364512685A1}"/>
              </a:ext>
            </a:extLst>
          </p:cNvPr>
          <p:cNvSpPr/>
          <p:nvPr/>
        </p:nvSpPr>
        <p:spPr>
          <a:xfrm>
            <a:off x="3419872" y="2273810"/>
            <a:ext cx="1977343" cy="39946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모서리가 둥근 직사각형 274">
            <a:extLst>
              <a:ext uri="{FF2B5EF4-FFF2-40B4-BE49-F238E27FC236}">
                <a16:creationId xmlns:a16="http://schemas.microsoft.com/office/drawing/2014/main" id="{5BFC0043-CA99-4BE1-95C7-CE777A4735CA}"/>
              </a:ext>
            </a:extLst>
          </p:cNvPr>
          <p:cNvSpPr/>
          <p:nvPr/>
        </p:nvSpPr>
        <p:spPr>
          <a:xfrm>
            <a:off x="3537206" y="2392396"/>
            <a:ext cx="1742674" cy="1622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1" algn="ctr" defTabSz="869543" fontAlgn="ctr"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kumimoji="1" lang="ko-KR" altLang="en-US" sz="1200" dirty="0">
                <a:ln w="25400"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472C4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Wingdings 2" pitchFamily="18" charset="2"/>
              </a:rPr>
              <a:t>고객사</a:t>
            </a:r>
          </a:p>
        </p:txBody>
      </p:sp>
      <p:sp>
        <p:nvSpPr>
          <p:cNvPr id="20" name="사각형: 둥근 위쪽 모서리 141">
            <a:extLst>
              <a:ext uri="{FF2B5EF4-FFF2-40B4-BE49-F238E27FC236}">
                <a16:creationId xmlns:a16="http://schemas.microsoft.com/office/drawing/2014/main" id="{B5FAC2D1-CF84-9CFE-6966-D0F76AAFCFD5}"/>
              </a:ext>
            </a:extLst>
          </p:cNvPr>
          <p:cNvSpPr/>
          <p:nvPr/>
        </p:nvSpPr>
        <p:spPr>
          <a:xfrm>
            <a:off x="3419872" y="1988840"/>
            <a:ext cx="2002562" cy="288000"/>
          </a:xfrm>
          <a:prstGeom prst="round2SameRect">
            <a:avLst/>
          </a:prstGeom>
          <a:solidFill>
            <a:srgbClr val="B17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총괄</a:t>
            </a:r>
            <a:endParaRPr lang="en-US" altLang="ko-KR" sz="1200" dirty="0">
              <a:gradFill>
                <a:gsLst>
                  <a:gs pos="28571">
                    <a:srgbClr val="4472C4">
                      <a:lumMod val="5000"/>
                      <a:lumOff val="95000"/>
                    </a:srgbClr>
                  </a:gs>
                  <a:gs pos="50000">
                    <a:srgbClr val="4472C4">
                      <a:lumMod val="5000"/>
                      <a:lumOff val="95000"/>
                    </a:srgb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모서리가 둥근 직사각형 277">
            <a:extLst>
              <a:ext uri="{FF2B5EF4-FFF2-40B4-BE49-F238E27FC236}">
                <a16:creationId xmlns:a16="http://schemas.microsoft.com/office/drawing/2014/main" id="{F69CF229-3499-5F1D-0F68-BCC0DB03072B}"/>
              </a:ext>
            </a:extLst>
          </p:cNvPr>
          <p:cNvSpPr/>
          <p:nvPr/>
        </p:nvSpPr>
        <p:spPr>
          <a:xfrm>
            <a:off x="3419872" y="3350135"/>
            <a:ext cx="1977341" cy="39946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274">
            <a:extLst>
              <a:ext uri="{FF2B5EF4-FFF2-40B4-BE49-F238E27FC236}">
                <a16:creationId xmlns:a16="http://schemas.microsoft.com/office/drawing/2014/main" id="{E9663E87-B978-0983-2F57-ED0FAF788DE3}"/>
              </a:ext>
            </a:extLst>
          </p:cNvPr>
          <p:cNvSpPr/>
          <p:nvPr/>
        </p:nvSpPr>
        <p:spPr>
          <a:xfrm>
            <a:off x="3419872" y="3462493"/>
            <a:ext cx="2002562" cy="1622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1" algn="ctr" defTabSz="869543" fontAlgn="ctr"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kumimoji="1" lang="en-US" altLang="ko-KR" sz="1200" dirty="0">
                <a:ln w="25400"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472C4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Wingdings 2" pitchFamily="18" charset="2"/>
              </a:rPr>
              <a:t>PM</a:t>
            </a:r>
            <a:endParaRPr kumimoji="1" lang="ko-KR" altLang="en-US" sz="1200" dirty="0">
              <a:ln w="25400"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4472C4">
                      <a:tint val="23500"/>
                      <a:satMod val="160000"/>
                    </a:srgb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sym typeface="Wingdings 2" pitchFamily="18" charset="2"/>
            </a:endParaRPr>
          </a:p>
        </p:txBody>
      </p:sp>
      <p:sp>
        <p:nvSpPr>
          <p:cNvPr id="23" name="사각형: 둥근 위쪽 모서리 162">
            <a:extLst>
              <a:ext uri="{FF2B5EF4-FFF2-40B4-BE49-F238E27FC236}">
                <a16:creationId xmlns:a16="http://schemas.microsoft.com/office/drawing/2014/main" id="{0A3C4302-1A5F-4D6E-A21B-57AE7D4F6BC2}"/>
              </a:ext>
            </a:extLst>
          </p:cNvPr>
          <p:cNvSpPr/>
          <p:nvPr/>
        </p:nvSpPr>
        <p:spPr>
          <a:xfrm>
            <a:off x="3419872" y="3065165"/>
            <a:ext cx="2002562" cy="288000"/>
          </a:xfrm>
          <a:prstGeom prst="round2SameRect">
            <a:avLst/>
          </a:prstGeom>
          <a:solidFill>
            <a:srgbClr val="B17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사업관리자</a:t>
            </a:r>
            <a:endParaRPr lang="en-US" altLang="ko-KR" sz="1200" dirty="0">
              <a:gradFill>
                <a:gsLst>
                  <a:gs pos="28571">
                    <a:srgbClr val="4472C4">
                      <a:lumMod val="5000"/>
                      <a:lumOff val="95000"/>
                    </a:srgbClr>
                  </a:gs>
                  <a:gs pos="50000">
                    <a:srgbClr val="4472C4">
                      <a:lumMod val="5000"/>
                      <a:lumOff val="95000"/>
                    </a:srgb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위쪽 모서리 164">
            <a:extLst>
              <a:ext uri="{FF2B5EF4-FFF2-40B4-BE49-F238E27FC236}">
                <a16:creationId xmlns:a16="http://schemas.microsoft.com/office/drawing/2014/main" id="{C2583D53-3BF5-0620-9785-2D12817D65AF}"/>
              </a:ext>
            </a:extLst>
          </p:cNvPr>
          <p:cNvSpPr/>
          <p:nvPr/>
        </p:nvSpPr>
        <p:spPr>
          <a:xfrm>
            <a:off x="6344056" y="4216142"/>
            <a:ext cx="1656184" cy="6438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B17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</a:t>
            </a:r>
            <a:endParaRPr lang="en-US" altLang="ko-KR" sz="1200" dirty="0">
              <a:gradFill>
                <a:gsLst>
                  <a:gs pos="28571">
                    <a:srgbClr val="4472C4">
                      <a:lumMod val="5000"/>
                      <a:lumOff val="95000"/>
                    </a:srgbClr>
                  </a:gs>
                  <a:gs pos="50000">
                    <a:srgbClr val="4472C4">
                      <a:lumMod val="5000"/>
                      <a:lumOff val="95000"/>
                    </a:srgb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277">
            <a:extLst>
              <a:ext uri="{FF2B5EF4-FFF2-40B4-BE49-F238E27FC236}">
                <a16:creationId xmlns:a16="http://schemas.microsoft.com/office/drawing/2014/main" id="{A3113FC4-32B4-58EC-A3A7-00772482C5D6}"/>
              </a:ext>
            </a:extLst>
          </p:cNvPr>
          <p:cNvSpPr/>
          <p:nvPr/>
        </p:nvSpPr>
        <p:spPr>
          <a:xfrm>
            <a:off x="611560" y="3363391"/>
            <a:ext cx="2002562" cy="39946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74">
            <a:extLst>
              <a:ext uri="{FF2B5EF4-FFF2-40B4-BE49-F238E27FC236}">
                <a16:creationId xmlns:a16="http://schemas.microsoft.com/office/drawing/2014/main" id="{B2CA1CF6-C15B-DCC6-57F7-50C855A9B8FD}"/>
              </a:ext>
            </a:extLst>
          </p:cNvPr>
          <p:cNvSpPr/>
          <p:nvPr/>
        </p:nvSpPr>
        <p:spPr>
          <a:xfrm>
            <a:off x="611560" y="3482306"/>
            <a:ext cx="2002562" cy="16163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1" algn="ctr" defTabSz="869543" fontAlgn="ctr"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kumimoji="1" lang="en-US" altLang="ko-KR" sz="1100" dirty="0">
                <a:ln w="25400"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472C4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Wingdings 2" pitchFamily="18" charset="2"/>
              </a:rPr>
              <a:t>TOP-CERT</a:t>
            </a:r>
            <a:endParaRPr kumimoji="1" lang="ko-KR" altLang="en-US" sz="1100" dirty="0">
              <a:ln w="25400"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4472C4">
                      <a:tint val="23500"/>
                      <a:satMod val="160000"/>
                    </a:srgb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sym typeface="Wingdings 2" pitchFamily="18" charset="2"/>
            </a:endParaRPr>
          </a:p>
        </p:txBody>
      </p:sp>
      <p:sp>
        <p:nvSpPr>
          <p:cNvPr id="30" name="사각형: 둥근 위쪽 모서리 180">
            <a:extLst>
              <a:ext uri="{FF2B5EF4-FFF2-40B4-BE49-F238E27FC236}">
                <a16:creationId xmlns:a16="http://schemas.microsoft.com/office/drawing/2014/main" id="{DCBCE4C7-EE5B-BB14-E70B-D0296CC2B1E3}"/>
              </a:ext>
            </a:extLst>
          </p:cNvPr>
          <p:cNvSpPr/>
          <p:nvPr/>
        </p:nvSpPr>
        <p:spPr>
          <a:xfrm>
            <a:off x="611560" y="3065165"/>
            <a:ext cx="2002562" cy="288000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침해대응지원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E3A32C-13CA-18FC-BADD-7F7BC0C385FC}"/>
              </a:ext>
            </a:extLst>
          </p:cNvPr>
          <p:cNvGrpSpPr/>
          <p:nvPr/>
        </p:nvGrpSpPr>
        <p:grpSpPr>
          <a:xfrm>
            <a:off x="5997678" y="3065165"/>
            <a:ext cx="2002562" cy="684430"/>
            <a:chOff x="5997678" y="3287473"/>
            <a:chExt cx="2002562" cy="684430"/>
          </a:xfrm>
        </p:grpSpPr>
        <p:sp>
          <p:nvSpPr>
            <p:cNvPr id="31" name="모서리가 둥근 직사각형 277">
              <a:extLst>
                <a:ext uri="{FF2B5EF4-FFF2-40B4-BE49-F238E27FC236}">
                  <a16:creationId xmlns:a16="http://schemas.microsoft.com/office/drawing/2014/main" id="{8CC9BE6A-720F-C8A9-9AA8-E5BCE561B684}"/>
                </a:ext>
              </a:extLst>
            </p:cNvPr>
            <p:cNvSpPr/>
            <p:nvPr/>
          </p:nvSpPr>
          <p:spPr>
            <a:xfrm>
              <a:off x="5997678" y="3572443"/>
              <a:ext cx="2002562" cy="3994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모서리가 둥근 직사각형 274">
              <a:extLst>
                <a:ext uri="{FF2B5EF4-FFF2-40B4-BE49-F238E27FC236}">
                  <a16:creationId xmlns:a16="http://schemas.microsoft.com/office/drawing/2014/main" id="{A1CF017A-6460-BAF2-9506-8C35FC2F2BB6}"/>
                </a:ext>
              </a:extLst>
            </p:cNvPr>
            <p:cNvSpPr/>
            <p:nvPr/>
          </p:nvSpPr>
          <p:spPr>
            <a:xfrm>
              <a:off x="5997678" y="3697501"/>
              <a:ext cx="2002562" cy="162288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lvl="1" algn="ctr" defTabSz="869543" fontAlgn="ctr">
                <a:buClr>
                  <a:schemeClr val="tx1">
                    <a:lumMod val="85000"/>
                    <a:lumOff val="15000"/>
                  </a:schemeClr>
                </a:buClr>
                <a:defRPr/>
              </a:pPr>
              <a:r>
                <a:rPr kumimoji="1" lang="ko-KR" altLang="en-US" sz="1100" dirty="0">
                  <a:ln w="25400">
                    <a:noFill/>
                  </a:ln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4472C4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팀장 </a:t>
              </a:r>
              <a:r>
                <a:rPr kumimoji="1" lang="en-US" altLang="ko-KR" sz="1100" dirty="0">
                  <a:ln w="25400">
                    <a:noFill/>
                  </a:ln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4472C4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/ </a:t>
              </a:r>
              <a:r>
                <a:rPr kumimoji="1" lang="ko-KR" altLang="en-US" sz="1100" dirty="0">
                  <a:ln w="25400">
                    <a:noFill/>
                  </a:ln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4472C4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품질관리 조직</a:t>
              </a:r>
            </a:p>
          </p:txBody>
        </p:sp>
        <p:sp>
          <p:nvSpPr>
            <p:cNvPr id="33" name="사각형: 둥근 위쪽 모서리 183">
              <a:extLst>
                <a:ext uri="{FF2B5EF4-FFF2-40B4-BE49-F238E27FC236}">
                  <a16:creationId xmlns:a16="http://schemas.microsoft.com/office/drawing/2014/main" id="{C7D895BE-D2CE-1E0F-D931-28AC3B4ADA69}"/>
                </a:ext>
              </a:extLst>
            </p:cNvPr>
            <p:cNvSpPr/>
            <p:nvPr/>
          </p:nvSpPr>
          <p:spPr>
            <a:xfrm>
              <a:off x="5997678" y="3287473"/>
              <a:ext cx="2002562" cy="2880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gradFill>
                    <a:gsLst>
                      <a:gs pos="28571">
                        <a:srgbClr val="4472C4">
                          <a:lumMod val="5000"/>
                          <a:lumOff val="95000"/>
                        </a:srgbClr>
                      </a:gs>
                      <a:gs pos="50000">
                        <a:srgbClr val="4472C4">
                          <a:lumMod val="5000"/>
                          <a:lumOff val="95000"/>
                        </a:srgb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사업관리 지원</a:t>
              </a:r>
              <a:endParaRPr lang="en-US" altLang="ko-KR" sz="1200" dirty="0"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사각형: 둥근 위쪽 모서리 167">
            <a:extLst>
              <a:ext uri="{FF2B5EF4-FFF2-40B4-BE49-F238E27FC236}">
                <a16:creationId xmlns:a16="http://schemas.microsoft.com/office/drawing/2014/main" id="{9F018955-C4E0-5EA5-F1F0-FD4E9DF5DAB8}"/>
              </a:ext>
            </a:extLst>
          </p:cNvPr>
          <p:cNvSpPr/>
          <p:nvPr/>
        </p:nvSpPr>
        <p:spPr>
          <a:xfrm>
            <a:off x="611560" y="4216142"/>
            <a:ext cx="1656183" cy="6438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B17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보안운영</a:t>
            </a:r>
            <a:endParaRPr lang="en-US" altLang="ko-KR" sz="1200" dirty="0">
              <a:gradFill>
                <a:gsLst>
                  <a:gs pos="28571">
                    <a:srgbClr val="4472C4">
                      <a:lumMod val="5000"/>
                      <a:lumOff val="95000"/>
                    </a:srgbClr>
                  </a:gs>
                  <a:gs pos="50000">
                    <a:srgbClr val="4472C4">
                      <a:lumMod val="5000"/>
                      <a:lumOff val="95000"/>
                    </a:srgb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사각형: 둥근 위쪽 모서리 173">
            <a:extLst>
              <a:ext uri="{FF2B5EF4-FFF2-40B4-BE49-F238E27FC236}">
                <a16:creationId xmlns:a16="http://schemas.microsoft.com/office/drawing/2014/main" id="{364150CD-A9E9-142E-8D4A-A79E146B7208}"/>
              </a:ext>
            </a:extLst>
          </p:cNvPr>
          <p:cNvSpPr/>
          <p:nvPr/>
        </p:nvSpPr>
        <p:spPr>
          <a:xfrm>
            <a:off x="2522392" y="4216142"/>
            <a:ext cx="1656183" cy="6438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B17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취약점진단</a:t>
            </a:r>
            <a:endParaRPr lang="en-US" altLang="ko-KR" sz="1200" dirty="0">
              <a:gradFill>
                <a:gsLst>
                  <a:gs pos="28571">
                    <a:srgbClr val="4472C4">
                      <a:lumMod val="5000"/>
                      <a:lumOff val="95000"/>
                    </a:srgbClr>
                  </a:gs>
                  <a:gs pos="50000">
                    <a:srgbClr val="4472C4">
                      <a:lumMod val="5000"/>
                      <a:lumOff val="95000"/>
                    </a:srgb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위쪽 모서리 170">
            <a:extLst>
              <a:ext uri="{FF2B5EF4-FFF2-40B4-BE49-F238E27FC236}">
                <a16:creationId xmlns:a16="http://schemas.microsoft.com/office/drawing/2014/main" id="{6305625E-FB58-8ED4-A86D-06BBCB4605DF}"/>
              </a:ext>
            </a:extLst>
          </p:cNvPr>
          <p:cNvSpPr/>
          <p:nvPr/>
        </p:nvSpPr>
        <p:spPr>
          <a:xfrm>
            <a:off x="4433224" y="4216142"/>
            <a:ext cx="1656183" cy="6438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B17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침해 대응</a:t>
            </a:r>
            <a:endParaRPr lang="en-US" altLang="ko-KR" sz="1200" dirty="0">
              <a:gradFill>
                <a:gsLst>
                  <a:gs pos="28571">
                    <a:srgbClr val="4472C4">
                      <a:lumMod val="5000"/>
                      <a:lumOff val="95000"/>
                    </a:srgbClr>
                  </a:gs>
                  <a:gs pos="50000">
                    <a:srgbClr val="4472C4">
                      <a:lumMod val="5000"/>
                      <a:lumOff val="95000"/>
                    </a:srgb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DF9FD9-30B4-3CE7-A415-7D95FFD73940}"/>
              </a:ext>
            </a:extLst>
          </p:cNvPr>
          <p:cNvGrpSpPr/>
          <p:nvPr/>
        </p:nvGrpSpPr>
        <p:grpSpPr>
          <a:xfrm>
            <a:off x="6820832" y="2097589"/>
            <a:ext cx="2002563" cy="605047"/>
            <a:chOff x="6540902" y="2831070"/>
            <a:chExt cx="2568612" cy="605047"/>
          </a:xfrm>
        </p:grpSpPr>
        <p:sp>
          <p:nvSpPr>
            <p:cNvPr id="52" name="사각형: 둥근 모서리 602">
              <a:extLst>
                <a:ext uri="{FF2B5EF4-FFF2-40B4-BE49-F238E27FC236}">
                  <a16:creationId xmlns:a16="http://schemas.microsoft.com/office/drawing/2014/main" id="{CADD4A36-8D1F-6129-29ED-C427BCAA3305}"/>
                </a:ext>
              </a:extLst>
            </p:cNvPr>
            <p:cNvSpPr/>
            <p:nvPr/>
          </p:nvSpPr>
          <p:spPr>
            <a:xfrm>
              <a:off x="6540902" y="2898977"/>
              <a:ext cx="2568612" cy="537140"/>
            </a:xfrm>
            <a:prstGeom prst="roundRect">
              <a:avLst>
                <a:gd name="adj" fmla="val 5502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Rectangle 859">
              <a:extLst>
                <a:ext uri="{FF2B5EF4-FFF2-40B4-BE49-F238E27FC236}">
                  <a16:creationId xmlns:a16="http://schemas.microsoft.com/office/drawing/2014/main" id="{D7E840B8-8567-C5B0-B080-FF453D204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296" y="2831070"/>
              <a:ext cx="882322" cy="138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dirty="0">
                  <a:gradFill>
                    <a:gsLst>
                      <a:gs pos="69027">
                        <a:srgbClr val="A6A6A6"/>
                      </a:gs>
                      <a:gs pos="38000">
                        <a:srgbClr val="A6A6A6"/>
                      </a:gs>
                    </a:gsLst>
                    <a:lin ang="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【</a:t>
              </a:r>
              <a:r>
                <a:rPr kumimoji="1" lang="en-US" altLang="ko-KR" sz="900" b="1" dirty="0">
                  <a:gradFill>
                    <a:gsLst>
                      <a:gs pos="91837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900" b="1" dirty="0">
                  <a:gradFill>
                    <a:gsLst>
                      <a:gs pos="90265">
                        <a:schemeClr val="tx1">
                          <a:lumMod val="75000"/>
                          <a:lumOff val="25000"/>
                        </a:schemeClr>
                      </a:gs>
                      <a:gs pos="73451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범례</a:t>
              </a:r>
              <a:r>
                <a:rPr kumimoji="1" lang="ko-KR" altLang="en-US" sz="900" b="1" dirty="0">
                  <a:gradFill>
                    <a:gsLst>
                      <a:gs pos="91837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en-US" altLang="ko-KR" sz="900" b="1" dirty="0">
                  <a:gradFill>
                    <a:gsLst>
                      <a:gs pos="91837">
                        <a:srgbClr val="A6A6A6"/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】</a:t>
              </a:r>
            </a:p>
          </p:txBody>
        </p:sp>
        <p:sp>
          <p:nvSpPr>
            <p:cNvPr id="54" name="사각형: 둥근 모서리 194">
              <a:extLst>
                <a:ext uri="{FF2B5EF4-FFF2-40B4-BE49-F238E27FC236}">
                  <a16:creationId xmlns:a16="http://schemas.microsoft.com/office/drawing/2014/main" id="{0D0BE0FF-56DC-13BD-1AD1-016AD920A38C}"/>
                </a:ext>
              </a:extLst>
            </p:cNvPr>
            <p:cNvSpPr/>
            <p:nvPr/>
          </p:nvSpPr>
          <p:spPr>
            <a:xfrm>
              <a:off x="6789317" y="3005916"/>
              <a:ext cx="494505" cy="161780"/>
            </a:xfrm>
            <a:prstGeom prst="roundRect">
              <a:avLst/>
            </a:prstGeom>
            <a:solidFill>
              <a:srgbClr val="B17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F312B3-2468-DAB1-48B3-5D270BDFB530}"/>
                </a:ext>
              </a:extLst>
            </p:cNvPr>
            <p:cNvSpPr txBox="1"/>
            <p:nvPr/>
          </p:nvSpPr>
          <p:spPr>
            <a:xfrm>
              <a:off x="7210108" y="2942052"/>
              <a:ext cx="1612310" cy="262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lvl="1" indent="-108000" defTabSz="1067745">
                <a:lnSpc>
                  <a:spcPct val="110000"/>
                </a:lnSpc>
                <a:defRPr/>
              </a:pPr>
              <a:r>
                <a:rPr kumimoji="1" lang="ko-KR" altLang="en-US" sz="1100" dirty="0">
                  <a:ln w="25400">
                    <a:noFill/>
                  </a:ln>
                  <a:gradFill>
                    <a:gsLst>
                      <a:gs pos="13333">
                        <a:schemeClr val="tx1">
                          <a:lumMod val="75000"/>
                          <a:lumOff val="25000"/>
                        </a:schemeClr>
                      </a:gs>
                      <a:gs pos="28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상주인력</a:t>
              </a:r>
            </a:p>
          </p:txBody>
        </p:sp>
        <p:sp>
          <p:nvSpPr>
            <p:cNvPr id="56" name="사각형: 둥근 모서리 196">
              <a:extLst>
                <a:ext uri="{FF2B5EF4-FFF2-40B4-BE49-F238E27FC236}">
                  <a16:creationId xmlns:a16="http://schemas.microsoft.com/office/drawing/2014/main" id="{16DE1D31-285D-E81B-007D-F3EF9659B266}"/>
                </a:ext>
              </a:extLst>
            </p:cNvPr>
            <p:cNvSpPr/>
            <p:nvPr/>
          </p:nvSpPr>
          <p:spPr>
            <a:xfrm>
              <a:off x="6789317" y="3191784"/>
              <a:ext cx="494505" cy="16178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BC821D-7EB9-AF78-EEC9-FD1653F68B53}"/>
                </a:ext>
              </a:extLst>
            </p:cNvPr>
            <p:cNvSpPr txBox="1"/>
            <p:nvPr/>
          </p:nvSpPr>
          <p:spPr>
            <a:xfrm>
              <a:off x="7354601" y="3122630"/>
              <a:ext cx="1611964" cy="262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lvl="1" indent="-108000" defTabSz="1067745">
                <a:lnSpc>
                  <a:spcPct val="110000"/>
                </a:lnSpc>
                <a:defRPr/>
              </a:pPr>
              <a:r>
                <a:rPr kumimoji="1" lang="ko-KR" altLang="en-US" sz="1100" dirty="0">
                  <a:ln w="25400">
                    <a:noFill/>
                  </a:ln>
                  <a:gradFill>
                    <a:gsLst>
                      <a:gs pos="13333">
                        <a:schemeClr val="tx1">
                          <a:lumMod val="75000"/>
                          <a:lumOff val="25000"/>
                        </a:schemeClr>
                      </a:gs>
                      <a:gs pos="28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비상주 인력</a:t>
              </a: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00779C-5143-3A13-08A7-871B0009C038}"/>
              </a:ext>
            </a:extLst>
          </p:cNvPr>
          <p:cNvSpPr/>
          <p:nvPr/>
        </p:nvSpPr>
        <p:spPr>
          <a:xfrm>
            <a:off x="266224" y="5291916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4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주야비비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9908EF-F588-21FE-E534-1F2BC191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0415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1B6F62-E8FD-4AE2-3092-116CFEC71A8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5-3.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사업수행 업무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6E0023-9263-C134-F280-BEE588EEA84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F456F6-0D5E-C080-5C93-C4FB2C021FCB}"/>
              </a:ext>
            </a:extLst>
          </p:cNvPr>
          <p:cNvGrpSpPr/>
          <p:nvPr/>
        </p:nvGrpSpPr>
        <p:grpSpPr>
          <a:xfrm>
            <a:off x="251519" y="1683078"/>
            <a:ext cx="8640959" cy="4720704"/>
            <a:chOff x="1663461" y="2612668"/>
            <a:chExt cx="2191888" cy="472070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12B5119-5947-F188-8661-2730E47EB2CE}"/>
                </a:ext>
              </a:extLst>
            </p:cNvPr>
            <p:cNvSpPr/>
            <p:nvPr/>
          </p:nvSpPr>
          <p:spPr>
            <a:xfrm>
              <a:off x="1663461" y="2612668"/>
              <a:ext cx="2191888" cy="47207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11E5588-2B8F-C33F-3949-26CA7C6D39AA}"/>
                </a:ext>
              </a:extLst>
            </p:cNvPr>
            <p:cNvSpPr/>
            <p:nvPr/>
          </p:nvSpPr>
          <p:spPr>
            <a:xfrm>
              <a:off x="2584413" y="2612668"/>
              <a:ext cx="29137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ko-KR" altLang="en-US" sz="1400" dirty="0">
                  <a:gradFill>
                    <a:gsLst>
                      <a:gs pos="21935">
                        <a:prstClr val="white"/>
                      </a:gs>
                      <a:gs pos="42636">
                        <a:prstClr val="white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수행업무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7888020-CA5D-8CB8-FE1A-0C6EFAE4DC15}"/>
              </a:ext>
            </a:extLst>
          </p:cNvPr>
          <p:cNvGrpSpPr/>
          <p:nvPr/>
        </p:nvGrpSpPr>
        <p:grpSpPr>
          <a:xfrm>
            <a:off x="386330" y="1769925"/>
            <a:ext cx="7714062" cy="1164871"/>
            <a:chOff x="838042" y="3096688"/>
            <a:chExt cx="7714062" cy="1164871"/>
          </a:xfrm>
        </p:grpSpPr>
        <p:sp>
          <p:nvSpPr>
            <p:cNvPr id="10" name="모서리가 둥근 직사각형 107">
              <a:extLst>
                <a:ext uri="{FF2B5EF4-FFF2-40B4-BE49-F238E27FC236}">
                  <a16:creationId xmlns:a16="http://schemas.microsoft.com/office/drawing/2014/main" id="{81CB096C-CAB2-1047-6C28-ACD4843780D5}"/>
                </a:ext>
              </a:extLst>
            </p:cNvPr>
            <p:cNvSpPr/>
            <p:nvPr/>
          </p:nvSpPr>
          <p:spPr>
            <a:xfrm>
              <a:off x="838042" y="3189030"/>
              <a:ext cx="1521374" cy="980186"/>
            </a:xfrm>
            <a:prstGeom prst="roundRect">
              <a:avLst>
                <a:gd name="adj" fmla="val 991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보안관제</a:t>
              </a:r>
              <a:endParaRPr lang="en-US" altLang="ko-KR" sz="14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C8792176-8D0A-1451-06CA-1E1DFCC37FB2}"/>
                </a:ext>
              </a:extLst>
            </p:cNvPr>
            <p:cNvSpPr/>
            <p:nvPr/>
          </p:nvSpPr>
          <p:spPr bwMode="auto">
            <a:xfrm>
              <a:off x="2696538" y="3096688"/>
              <a:ext cx="5855566" cy="1164871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/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24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시간 </a:t>
              </a: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365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일 실시간 사이버테러 공격 징후 탐지 및 차단</a:t>
              </a:r>
            </a:p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보안 이벤트 모니터링 및 분석</a:t>
              </a:r>
            </a:p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사이버공격 탐지 룰 개발</a:t>
              </a: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, 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이력관리 및 최적화</a:t>
              </a:r>
              <a:endParaRPr kumimoji="1" lang="en-US" altLang="ko-KR" sz="1400" dirty="0">
                <a:ln w="2540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  <a:sym typeface="Wingdings 2" pitchFamily="18" charset="2"/>
              </a:endParaRPr>
            </a:p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사이버위기 상황별 예</a:t>
              </a: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·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경보 전파 및 대응</a:t>
              </a: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·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조치</a:t>
              </a:r>
            </a:p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유관기관 침해대응 협조 및 공조체계 유지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A1537D-D69C-A8C6-8648-E8E093283A2D}"/>
              </a:ext>
            </a:extLst>
          </p:cNvPr>
          <p:cNvGrpSpPr/>
          <p:nvPr/>
        </p:nvGrpSpPr>
        <p:grpSpPr>
          <a:xfrm>
            <a:off x="386329" y="3072314"/>
            <a:ext cx="7714063" cy="690895"/>
            <a:chOff x="818377" y="3775484"/>
            <a:chExt cx="7714063" cy="690895"/>
          </a:xfrm>
        </p:grpSpPr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834BD80D-0B28-AE5F-68EE-6B9FB7D1A1E8}"/>
                </a:ext>
              </a:extLst>
            </p:cNvPr>
            <p:cNvSpPr/>
            <p:nvPr/>
          </p:nvSpPr>
          <p:spPr bwMode="auto">
            <a:xfrm>
              <a:off x="2676874" y="3775484"/>
              <a:ext cx="5855566" cy="690895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/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주요정보시스템 취약점점검 수행 및 이행점검</a:t>
              </a:r>
            </a:p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웹사이트에 대한 주기적 모의해킹 수행 및 조치방안 제시</a:t>
              </a:r>
              <a:endParaRPr kumimoji="1" lang="en-US" altLang="ko-KR" sz="1400" dirty="0">
                <a:ln w="2540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  <a:sym typeface="Wingdings 2" pitchFamily="18" charset="2"/>
              </a:endParaRPr>
            </a:p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최신 보안이슈사항에 대한 전파 및 취약점 제거방안 제시</a:t>
              </a:r>
            </a:p>
          </p:txBody>
        </p:sp>
        <p:sp>
          <p:nvSpPr>
            <p:cNvPr id="14" name="모서리가 둥근 직사각형 107">
              <a:extLst>
                <a:ext uri="{FF2B5EF4-FFF2-40B4-BE49-F238E27FC236}">
                  <a16:creationId xmlns:a16="http://schemas.microsoft.com/office/drawing/2014/main" id="{CDF07500-C9C5-ACE9-9CD9-323F11166EE1}"/>
                </a:ext>
              </a:extLst>
            </p:cNvPr>
            <p:cNvSpPr/>
            <p:nvPr/>
          </p:nvSpPr>
          <p:spPr>
            <a:xfrm>
              <a:off x="818377" y="3820312"/>
              <a:ext cx="1521374" cy="601238"/>
            </a:xfrm>
            <a:prstGeom prst="roundRect">
              <a:avLst>
                <a:gd name="adj" fmla="val 991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취약점 점검</a:t>
              </a:r>
              <a:endParaRPr lang="en-US" altLang="ko-KR" sz="14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kern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모의해킹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252413-CCC6-D10D-9812-A160CA92D19F}"/>
              </a:ext>
            </a:extLst>
          </p:cNvPr>
          <p:cNvGrpSpPr/>
          <p:nvPr/>
        </p:nvGrpSpPr>
        <p:grpSpPr>
          <a:xfrm>
            <a:off x="385381" y="3900727"/>
            <a:ext cx="7715011" cy="453907"/>
            <a:chOff x="837093" y="4959088"/>
            <a:chExt cx="7715011" cy="453907"/>
          </a:xfrm>
        </p:grpSpPr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3E455A38-43EE-5E0C-27D5-C75A63694DD2}"/>
                </a:ext>
              </a:extLst>
            </p:cNvPr>
            <p:cNvSpPr/>
            <p:nvPr/>
          </p:nvSpPr>
          <p:spPr bwMode="auto">
            <a:xfrm>
              <a:off x="2696538" y="4959088"/>
              <a:ext cx="5855566" cy="453907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/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정보보호시스템 장애처리</a:t>
              </a: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, 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정기점검</a:t>
              </a: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, 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패치 등 작업수행</a:t>
              </a:r>
              <a:endParaRPr kumimoji="1" lang="en-US" altLang="ko-KR" sz="1400" dirty="0">
                <a:ln w="2540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  <a:sym typeface="Wingdings 2" pitchFamily="18" charset="2"/>
              </a:endParaRPr>
            </a:p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기관 보유 정보보호시스템 운영</a:t>
              </a:r>
            </a:p>
          </p:txBody>
        </p:sp>
        <p:sp>
          <p:nvSpPr>
            <p:cNvPr id="17" name="모서리가 둥근 직사각형 107">
              <a:extLst>
                <a:ext uri="{FF2B5EF4-FFF2-40B4-BE49-F238E27FC236}">
                  <a16:creationId xmlns:a16="http://schemas.microsoft.com/office/drawing/2014/main" id="{FE0752AD-01F8-9845-412E-C9926FE4369B}"/>
                </a:ext>
              </a:extLst>
            </p:cNvPr>
            <p:cNvSpPr/>
            <p:nvPr/>
          </p:nvSpPr>
          <p:spPr>
            <a:xfrm>
              <a:off x="837093" y="4999836"/>
              <a:ext cx="1521374" cy="372410"/>
            </a:xfrm>
            <a:prstGeom prst="roundRect">
              <a:avLst>
                <a:gd name="adj" fmla="val 991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정보보호 </a:t>
              </a:r>
              <a:endParaRPr lang="en-US" altLang="ko-KR" sz="14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kern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운영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F1FEAA-6F0D-10F9-AD52-D6373B6E3C80}"/>
              </a:ext>
            </a:extLst>
          </p:cNvPr>
          <p:cNvGrpSpPr/>
          <p:nvPr/>
        </p:nvGrpSpPr>
        <p:grpSpPr>
          <a:xfrm>
            <a:off x="385380" y="4492152"/>
            <a:ext cx="7715012" cy="453907"/>
            <a:chOff x="837092" y="5422752"/>
            <a:chExt cx="7715012" cy="453907"/>
          </a:xfrm>
        </p:grpSpPr>
        <p:sp>
          <p:nvSpPr>
            <p:cNvPr id="19" name="모서리가 둥근 직사각형 107">
              <a:extLst>
                <a:ext uri="{FF2B5EF4-FFF2-40B4-BE49-F238E27FC236}">
                  <a16:creationId xmlns:a16="http://schemas.microsoft.com/office/drawing/2014/main" id="{FBB31146-ED19-9C53-DD21-D072FB761D32}"/>
                </a:ext>
              </a:extLst>
            </p:cNvPr>
            <p:cNvSpPr/>
            <p:nvPr/>
          </p:nvSpPr>
          <p:spPr>
            <a:xfrm>
              <a:off x="837092" y="5466124"/>
              <a:ext cx="1521374" cy="367162"/>
            </a:xfrm>
            <a:prstGeom prst="roundRect">
              <a:avLst>
                <a:gd name="adj" fmla="val 991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모의훈련 수행</a:t>
              </a:r>
            </a:p>
          </p:txBody>
        </p:sp>
        <p:sp>
          <p:nvSpPr>
            <p:cNvPr id="20" name="AutoShape 8">
              <a:extLst>
                <a:ext uri="{FF2B5EF4-FFF2-40B4-BE49-F238E27FC236}">
                  <a16:creationId xmlns:a16="http://schemas.microsoft.com/office/drawing/2014/main" id="{75A73D5A-0C1D-567E-73A6-C7DCEA3BB37B}"/>
                </a:ext>
              </a:extLst>
            </p:cNvPr>
            <p:cNvSpPr/>
            <p:nvPr/>
          </p:nvSpPr>
          <p:spPr bwMode="auto">
            <a:xfrm>
              <a:off x="2694441" y="5422752"/>
              <a:ext cx="5857663" cy="453907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/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자체 모의해킹메일 대응훈련</a:t>
              </a: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, DDoS 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모의훈련 등 지원</a:t>
              </a:r>
              <a:endParaRPr kumimoji="1" lang="en-US" altLang="ko-KR" sz="1400" dirty="0">
                <a:ln w="2540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  <a:sym typeface="Wingdings 2" pitchFamily="18" charset="2"/>
              </a:endParaRPr>
            </a:p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각 부처</a:t>
              </a: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, 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국정원 등 정부기관 사이버 위기대응 훈련 지원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39F77B3-0966-B807-5EF6-9C8652B04FEF}"/>
              </a:ext>
            </a:extLst>
          </p:cNvPr>
          <p:cNvGrpSpPr/>
          <p:nvPr/>
        </p:nvGrpSpPr>
        <p:grpSpPr>
          <a:xfrm>
            <a:off x="384977" y="5083577"/>
            <a:ext cx="7715415" cy="690895"/>
            <a:chOff x="836689" y="6538457"/>
            <a:chExt cx="7715415" cy="690895"/>
          </a:xfrm>
        </p:grpSpPr>
        <p:sp>
          <p:nvSpPr>
            <p:cNvPr id="25" name="AutoShape 8">
              <a:extLst>
                <a:ext uri="{FF2B5EF4-FFF2-40B4-BE49-F238E27FC236}">
                  <a16:creationId xmlns:a16="http://schemas.microsoft.com/office/drawing/2014/main" id="{E3E5730B-96E5-9F2F-4F87-11A395AD16DB}"/>
                </a:ext>
              </a:extLst>
            </p:cNvPr>
            <p:cNvSpPr/>
            <p:nvPr/>
          </p:nvSpPr>
          <p:spPr bwMode="auto">
            <a:xfrm>
              <a:off x="2694439" y="6538457"/>
              <a:ext cx="5857665" cy="690895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/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보유 정보보호시스템 자산 현행화 및 매뉴얼 최신화</a:t>
              </a:r>
            </a:p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보안성 검토 및 보안적합성 기술 검토 지원</a:t>
              </a:r>
              <a:endParaRPr kumimoji="1" lang="en-US" altLang="ko-KR" sz="1400" dirty="0">
                <a:ln w="2540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  <a:sym typeface="Wingdings 2" pitchFamily="18" charset="2"/>
              </a:endParaRPr>
            </a:p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정보보안 전문 교육 및 인식 제고 활동</a:t>
              </a:r>
            </a:p>
          </p:txBody>
        </p:sp>
        <p:sp>
          <p:nvSpPr>
            <p:cNvPr id="26" name="모서리가 둥근 직사각형 107">
              <a:extLst>
                <a:ext uri="{FF2B5EF4-FFF2-40B4-BE49-F238E27FC236}">
                  <a16:creationId xmlns:a16="http://schemas.microsoft.com/office/drawing/2014/main" id="{13E4D16D-454E-BA40-6889-AFB2CFA12FEB}"/>
                </a:ext>
              </a:extLst>
            </p:cNvPr>
            <p:cNvSpPr/>
            <p:nvPr/>
          </p:nvSpPr>
          <p:spPr>
            <a:xfrm>
              <a:off x="836689" y="6578242"/>
              <a:ext cx="1521374" cy="611324"/>
            </a:xfrm>
            <a:prstGeom prst="roundRect">
              <a:avLst>
                <a:gd name="adj" fmla="val 991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정보보안 관리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BA713AB-E543-E885-F6E7-2FF4DFA0526F}"/>
              </a:ext>
            </a:extLst>
          </p:cNvPr>
          <p:cNvGrpSpPr/>
          <p:nvPr/>
        </p:nvGrpSpPr>
        <p:grpSpPr>
          <a:xfrm>
            <a:off x="379890" y="5911989"/>
            <a:ext cx="7792510" cy="453907"/>
            <a:chOff x="831602" y="7094296"/>
            <a:chExt cx="7792510" cy="453907"/>
          </a:xfrm>
        </p:grpSpPr>
        <p:sp>
          <p:nvSpPr>
            <p:cNvPr id="28" name="모서리가 둥근 직사각형 107">
              <a:extLst>
                <a:ext uri="{FF2B5EF4-FFF2-40B4-BE49-F238E27FC236}">
                  <a16:creationId xmlns:a16="http://schemas.microsoft.com/office/drawing/2014/main" id="{404FA51F-E55C-B1A8-1F84-4666117E3042}"/>
                </a:ext>
              </a:extLst>
            </p:cNvPr>
            <p:cNvSpPr/>
            <p:nvPr/>
          </p:nvSpPr>
          <p:spPr>
            <a:xfrm>
              <a:off x="831602" y="7137668"/>
              <a:ext cx="1521374" cy="367162"/>
            </a:xfrm>
            <a:prstGeom prst="roundRect">
              <a:avLst>
                <a:gd name="adj" fmla="val 991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 관리</a:t>
              </a:r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id="{86875DDE-D6FB-026E-9200-CD7484CEA6CF}"/>
                </a:ext>
              </a:extLst>
            </p:cNvPr>
            <p:cNvSpPr/>
            <p:nvPr/>
          </p:nvSpPr>
          <p:spPr bwMode="auto">
            <a:xfrm>
              <a:off x="2688950" y="7094296"/>
              <a:ext cx="5935162" cy="453907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/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보안관리</a:t>
              </a: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, 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서비스수준관리</a:t>
              </a: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, 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위험관리 및 진도관리</a:t>
              </a:r>
              <a:endParaRPr kumimoji="1" lang="en-US" altLang="ko-KR" sz="1400" dirty="0">
                <a:ln w="2540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  <a:sym typeface="Wingdings 2" pitchFamily="18" charset="2"/>
              </a:endParaRPr>
            </a:p>
            <a:p>
              <a:pPr marL="108000" lvl="1" indent="-108000" defTabSz="1067745" fontAlgn="base">
                <a:lnSpc>
                  <a:spcPct val="11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보고 및 이슈관리</a:t>
              </a:r>
              <a:r>
                <a:rPr kumimoji="1" lang="en-US" altLang="ko-KR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, </a:t>
              </a:r>
              <a:r>
                <a:rPr kumimoji="1" lang="ko-KR" altLang="en-US" sz="1400" dirty="0">
                  <a:ln w="25400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itchFamily="18" charset="2"/>
                </a:rPr>
                <a:t>기타 지원업무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412D579-8C68-8226-F865-5FAA1083A95E}"/>
              </a:ext>
            </a:extLst>
          </p:cNvPr>
          <p:cNvCxnSpPr>
            <a:cxnSpLocks/>
          </p:cNvCxnSpPr>
          <p:nvPr/>
        </p:nvCxnSpPr>
        <p:spPr>
          <a:xfrm>
            <a:off x="386329" y="2978070"/>
            <a:ext cx="83621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8D95263-7E23-C51D-C751-616A1B457E45}"/>
              </a:ext>
            </a:extLst>
          </p:cNvPr>
          <p:cNvCxnSpPr>
            <a:cxnSpLocks/>
          </p:cNvCxnSpPr>
          <p:nvPr/>
        </p:nvCxnSpPr>
        <p:spPr>
          <a:xfrm>
            <a:off x="386329" y="3821720"/>
            <a:ext cx="83621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675BFC9-DBDA-D01E-2AAA-F5FA4C5CE755}"/>
              </a:ext>
            </a:extLst>
          </p:cNvPr>
          <p:cNvCxnSpPr>
            <a:cxnSpLocks/>
          </p:cNvCxnSpPr>
          <p:nvPr/>
        </p:nvCxnSpPr>
        <p:spPr>
          <a:xfrm>
            <a:off x="386329" y="4424096"/>
            <a:ext cx="83621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603579-EB58-0297-5714-A47CE94FC7BB}"/>
              </a:ext>
            </a:extLst>
          </p:cNvPr>
          <p:cNvCxnSpPr>
            <a:cxnSpLocks/>
          </p:cNvCxnSpPr>
          <p:nvPr/>
        </p:nvCxnSpPr>
        <p:spPr>
          <a:xfrm>
            <a:off x="386329" y="5843701"/>
            <a:ext cx="83621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A26F69A-425B-4647-5CD9-55CF68554216}"/>
              </a:ext>
            </a:extLst>
          </p:cNvPr>
          <p:cNvCxnSpPr>
            <a:cxnSpLocks/>
          </p:cNvCxnSpPr>
          <p:nvPr/>
        </p:nvCxnSpPr>
        <p:spPr>
          <a:xfrm>
            <a:off x="386329" y="5026192"/>
            <a:ext cx="83621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B6512-819B-5EB2-76E4-9D832A99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459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F5BFFDD6-9AEF-DD7F-9649-C5D70B735A41}"/>
              </a:ext>
            </a:extLst>
          </p:cNvPr>
          <p:cNvSpPr/>
          <p:nvPr/>
        </p:nvSpPr>
        <p:spPr>
          <a:xfrm>
            <a:off x="5464121" y="2006289"/>
            <a:ext cx="2636271" cy="2134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99C6AF-F81A-73BC-8D34-F78AE74FEC84}"/>
              </a:ext>
            </a:extLst>
          </p:cNvPr>
          <p:cNvSpPr/>
          <p:nvPr/>
        </p:nvSpPr>
        <p:spPr>
          <a:xfrm>
            <a:off x="979961" y="2008911"/>
            <a:ext cx="2636271" cy="2134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39F6D0-17C4-1758-8447-0E58BF4A69E4}"/>
              </a:ext>
            </a:extLst>
          </p:cNvPr>
          <p:cNvSpPr/>
          <p:nvPr/>
        </p:nvSpPr>
        <p:spPr>
          <a:xfrm>
            <a:off x="1721795" y="4214707"/>
            <a:ext cx="5719307" cy="21666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16">
            <a:extLst>
              <a:ext uri="{FF2B5EF4-FFF2-40B4-BE49-F238E27FC236}">
                <a16:creationId xmlns:a16="http://schemas.microsoft.com/office/drawing/2014/main" id="{98AED2E6-0DB9-0453-32C3-BC3B073D239E}"/>
              </a:ext>
            </a:extLst>
          </p:cNvPr>
          <p:cNvSpPr/>
          <p:nvPr/>
        </p:nvSpPr>
        <p:spPr>
          <a:xfrm rot="5400000">
            <a:off x="1786610" y="4088135"/>
            <a:ext cx="653527" cy="1026730"/>
          </a:xfrm>
          <a:prstGeom prst="round2SameRect">
            <a:avLst>
              <a:gd name="adj1" fmla="val 13009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54F8EE-A75C-8E4E-B094-505119BF05C9}"/>
              </a:ext>
            </a:extLst>
          </p:cNvPr>
          <p:cNvSpPr/>
          <p:nvPr/>
        </p:nvSpPr>
        <p:spPr>
          <a:xfrm>
            <a:off x="1804642" y="4493791"/>
            <a:ext cx="628250" cy="21541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400" kern="0" dirty="0">
                <a:gradFill>
                  <a:gsLst>
                    <a:gs pos="6667">
                      <a:prstClr val="white"/>
                    </a:gs>
                    <a:gs pos="25000">
                      <a:prstClr val="white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사전준비</a:t>
            </a:r>
          </a:p>
        </p:txBody>
      </p:sp>
      <p:sp>
        <p:nvSpPr>
          <p:cNvPr id="8" name="양쪽 모서리가 둥근 사각형 18">
            <a:extLst>
              <a:ext uri="{FF2B5EF4-FFF2-40B4-BE49-F238E27FC236}">
                <a16:creationId xmlns:a16="http://schemas.microsoft.com/office/drawing/2014/main" id="{719B68A5-48DE-4C1D-3F47-1BDACD5BA095}"/>
              </a:ext>
            </a:extLst>
          </p:cNvPr>
          <p:cNvSpPr/>
          <p:nvPr/>
        </p:nvSpPr>
        <p:spPr>
          <a:xfrm rot="5400000">
            <a:off x="1786610" y="4785883"/>
            <a:ext cx="653527" cy="1026730"/>
          </a:xfrm>
          <a:prstGeom prst="round2SameRect">
            <a:avLst>
              <a:gd name="adj1" fmla="val 13009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F8B926-611D-5580-8DD8-CF5EACF7C780}"/>
              </a:ext>
            </a:extLst>
          </p:cNvPr>
          <p:cNvSpPr/>
          <p:nvPr/>
        </p:nvSpPr>
        <p:spPr>
          <a:xfrm>
            <a:off x="1700467" y="5191539"/>
            <a:ext cx="836597" cy="21541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400" kern="0" dirty="0">
                <a:gradFill>
                  <a:gsLst>
                    <a:gs pos="6667">
                      <a:prstClr val="white"/>
                    </a:gs>
                    <a:gs pos="25000">
                      <a:prstClr val="white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자체 테스트</a:t>
            </a:r>
          </a:p>
        </p:txBody>
      </p:sp>
      <p:sp>
        <p:nvSpPr>
          <p:cNvPr id="10" name="양쪽 모서리가 둥근 사각형 20">
            <a:extLst>
              <a:ext uri="{FF2B5EF4-FFF2-40B4-BE49-F238E27FC236}">
                <a16:creationId xmlns:a16="http://schemas.microsoft.com/office/drawing/2014/main" id="{9D89B74B-847F-B1B8-E5B0-E74B2581B2F6}"/>
              </a:ext>
            </a:extLst>
          </p:cNvPr>
          <p:cNvSpPr/>
          <p:nvPr/>
        </p:nvSpPr>
        <p:spPr>
          <a:xfrm rot="5400000">
            <a:off x="1786610" y="5481172"/>
            <a:ext cx="653527" cy="1026730"/>
          </a:xfrm>
          <a:prstGeom prst="round2SameRect">
            <a:avLst>
              <a:gd name="adj1" fmla="val 13009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8B5EFC-858D-8C61-1FCA-28A6A831F179}"/>
              </a:ext>
            </a:extLst>
          </p:cNvPr>
          <p:cNvSpPr/>
          <p:nvPr/>
        </p:nvSpPr>
        <p:spPr>
          <a:xfrm>
            <a:off x="1804642" y="5886828"/>
            <a:ext cx="628250" cy="21541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400" kern="0" dirty="0">
                <a:gradFill>
                  <a:gsLst>
                    <a:gs pos="6667">
                      <a:prstClr val="white"/>
                    </a:gs>
                    <a:gs pos="25000">
                      <a:prstClr val="white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수행결과</a:t>
            </a:r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874C01C1-3933-1E00-257A-CFDF3BDAC75D}"/>
              </a:ext>
            </a:extLst>
          </p:cNvPr>
          <p:cNvSpPr/>
          <p:nvPr/>
        </p:nvSpPr>
        <p:spPr bwMode="auto">
          <a:xfrm>
            <a:off x="2744057" y="4305263"/>
            <a:ext cx="4131154" cy="592470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107989" indent="-107989" defTabSz="895267" fontAlgn="ctr" latinLnBrk="0">
              <a:spcAft>
                <a:spcPts val="300"/>
              </a:spcAft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수행 계획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(DDoS,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도상훈련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전산망침투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해킹메일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대응 프로세스 작성 및 </a:t>
            </a:r>
            <a:r>
              <a:rPr lang="ko-KR" altLang="en-US" sz="1200" kern="0" spc="-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고객사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제공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07989" indent="-107989" defTabSz="895267" fontAlgn="ctr" latinLnBrk="0">
              <a:spcAft>
                <a:spcPts val="300"/>
              </a:spcAft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일정 및 대상 기관 선정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유형별 시나리오 준비 지원</a:t>
            </a: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7DF8920A-D26C-8C73-857D-C534979C1D50}"/>
              </a:ext>
            </a:extLst>
          </p:cNvPr>
          <p:cNvSpPr/>
          <p:nvPr/>
        </p:nvSpPr>
        <p:spPr bwMode="auto">
          <a:xfrm>
            <a:off x="2744057" y="5022248"/>
            <a:ext cx="4131154" cy="553998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107989" indent="-107989" defTabSz="895267" fontAlgn="ctr" latinLnBrk="0">
              <a:spcAft>
                <a:spcPts val="300"/>
              </a:spcAft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자체 검증</a:t>
            </a:r>
            <a:b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유형별 장애 요소 파악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(FW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차단 유무 확인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훈련용 시스템의 기능별 테스트 수행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4E3D61EC-31BD-8F4C-361B-55A804BDDA8C}"/>
              </a:ext>
            </a:extLst>
          </p:cNvPr>
          <p:cNvSpPr/>
          <p:nvPr/>
        </p:nvSpPr>
        <p:spPr bwMode="auto">
          <a:xfrm>
            <a:off x="2744057" y="5679064"/>
            <a:ext cx="4131154" cy="630942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107989" indent="-107989" defTabSz="895267" fontAlgn="ctr" latinLnBrk="0">
              <a:spcAft>
                <a:spcPts val="300"/>
              </a:spcAft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 신속도 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역할별 대응 프로세스 준수 유무 점검</a:t>
            </a:r>
          </a:p>
          <a:p>
            <a:pPr marL="107989" indent="-107989" defTabSz="895267" fontAlgn="ctr" latinLnBrk="0">
              <a:spcAft>
                <a:spcPts val="300"/>
              </a:spcAft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보고서 작성 및 </a:t>
            </a:r>
            <a:r>
              <a:rPr lang="ko-KR" altLang="en-US" sz="1200" kern="0" spc="-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증적자료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제출</a:t>
            </a:r>
            <a:endParaRPr lang="en-US" altLang="ko-KR" sz="12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7989" indent="-107989" defTabSz="895267" fontAlgn="ctr" latinLnBrk="0">
              <a:spcAft>
                <a:spcPts val="300"/>
              </a:spcAft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전년도 훈련결과 분석 후 취약항목 도출 및 차년도 훈련 대비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12F5805-F4F5-FE18-74C5-6408DF20335B}"/>
              </a:ext>
            </a:extLst>
          </p:cNvPr>
          <p:cNvGrpSpPr/>
          <p:nvPr/>
        </p:nvGrpSpPr>
        <p:grpSpPr>
          <a:xfrm>
            <a:off x="979961" y="1670004"/>
            <a:ext cx="7115093" cy="288000"/>
            <a:chOff x="1737699" y="4289956"/>
            <a:chExt cx="2314029" cy="288000"/>
          </a:xfrm>
        </p:grpSpPr>
        <p:sp>
          <p:nvSpPr>
            <p:cNvPr id="41" name="양쪽 모서리가 둥근 사각형 51">
              <a:extLst>
                <a:ext uri="{FF2B5EF4-FFF2-40B4-BE49-F238E27FC236}">
                  <a16:creationId xmlns:a16="http://schemas.microsoft.com/office/drawing/2014/main" id="{FADE8294-1E84-34FC-070A-4BA2A98103B7}"/>
                </a:ext>
              </a:extLst>
            </p:cNvPr>
            <p:cNvSpPr/>
            <p:nvPr/>
          </p:nvSpPr>
          <p:spPr>
            <a:xfrm rot="10800000" flipV="1">
              <a:off x="1737699" y="4289956"/>
              <a:ext cx="2314029" cy="288000"/>
            </a:xfrm>
            <a:prstGeom prst="round2SameRect">
              <a:avLst>
                <a:gd name="adj1" fmla="val 13009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AE25F35-6348-43BD-1649-46B6F085BDB5}"/>
                </a:ext>
              </a:extLst>
            </p:cNvPr>
            <p:cNvSpPr/>
            <p:nvPr/>
          </p:nvSpPr>
          <p:spPr>
            <a:xfrm>
              <a:off x="1917919" y="4326234"/>
              <a:ext cx="1953589" cy="21544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ko-KR" altLang="en-US" sz="1400" b="1" kern="0" dirty="0">
                  <a:gradFill>
                    <a:gsLst>
                      <a:gs pos="6667">
                        <a:prstClr val="white"/>
                      </a:gs>
                      <a:gs pos="25000">
                        <a:prstClr val="white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사이버위기 대응 수행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0AE997-C1D1-1EA6-CB58-6FE11687E905}"/>
              </a:ext>
            </a:extLst>
          </p:cNvPr>
          <p:cNvSpPr/>
          <p:nvPr/>
        </p:nvSpPr>
        <p:spPr>
          <a:xfrm>
            <a:off x="-1730714" y="1957089"/>
            <a:ext cx="1395576" cy="17857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200" kern="0" dirty="0">
                <a:gradFill>
                  <a:gsLst>
                    <a:gs pos="6667">
                      <a:prstClr val="white"/>
                    </a:gs>
                    <a:gs pos="25000">
                      <a:prstClr val="white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사이버안전센터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9BC778-432A-90F2-1D5D-B514D9DD6904}"/>
              </a:ext>
            </a:extLst>
          </p:cNvPr>
          <p:cNvGrpSpPr/>
          <p:nvPr/>
        </p:nvGrpSpPr>
        <p:grpSpPr>
          <a:xfrm>
            <a:off x="1211319" y="2028168"/>
            <a:ext cx="2173554" cy="515550"/>
            <a:chOff x="3659131" y="3747446"/>
            <a:chExt cx="2130128" cy="533095"/>
          </a:xfrm>
        </p:grpSpPr>
        <p:sp>
          <p:nvSpPr>
            <p:cNvPr id="48" name="양쪽 모서리가 둥근 사각형 74">
              <a:extLst>
                <a:ext uri="{FF2B5EF4-FFF2-40B4-BE49-F238E27FC236}">
                  <a16:creationId xmlns:a16="http://schemas.microsoft.com/office/drawing/2014/main" id="{2A7EA20C-C2D9-6508-64B8-91246430758C}"/>
                </a:ext>
              </a:extLst>
            </p:cNvPr>
            <p:cNvSpPr/>
            <p:nvPr/>
          </p:nvSpPr>
          <p:spPr>
            <a:xfrm rot="10800000">
              <a:off x="3659131" y="3747446"/>
              <a:ext cx="2130128" cy="53309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4DA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88546AC-1459-CB0B-651F-914E02D6ED02}"/>
                </a:ext>
              </a:extLst>
            </p:cNvPr>
            <p:cNvSpPr/>
            <p:nvPr/>
          </p:nvSpPr>
          <p:spPr>
            <a:xfrm>
              <a:off x="3987327" y="3917887"/>
              <a:ext cx="1473731" cy="19221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kern="0" dirty="0">
                  <a:gradFill>
                    <a:gsLst>
                      <a:gs pos="6667">
                        <a:prstClr val="white"/>
                      </a:gs>
                      <a:gs pos="25000">
                        <a:prstClr val="white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상급기관 </a:t>
              </a:r>
              <a:r>
                <a:rPr lang="en-US" altLang="ko-KR" sz="1200" b="1" kern="0" dirty="0">
                  <a:gradFill>
                    <a:gsLst>
                      <a:gs pos="6667">
                        <a:prstClr val="white"/>
                      </a:gs>
                      <a:gs pos="25000">
                        <a:prstClr val="white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200" b="1" kern="0" dirty="0">
                  <a:gradFill>
                    <a:gsLst>
                      <a:gs pos="6667">
                        <a:prstClr val="white"/>
                      </a:gs>
                      <a:gs pos="25000">
                        <a:prstClr val="white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훈련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2F94275-999F-435D-896A-BBC0EF144B77}"/>
              </a:ext>
            </a:extLst>
          </p:cNvPr>
          <p:cNvCxnSpPr/>
          <p:nvPr/>
        </p:nvCxnSpPr>
        <p:spPr>
          <a:xfrm>
            <a:off x="3129769" y="4940963"/>
            <a:ext cx="42296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F2A6B80-5538-AE45-97C1-FB2658E4A528}"/>
              </a:ext>
            </a:extLst>
          </p:cNvPr>
          <p:cNvCxnSpPr/>
          <p:nvPr/>
        </p:nvCxnSpPr>
        <p:spPr>
          <a:xfrm>
            <a:off x="3129769" y="5639463"/>
            <a:ext cx="42296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utoShape 8">
            <a:extLst>
              <a:ext uri="{FF2B5EF4-FFF2-40B4-BE49-F238E27FC236}">
                <a16:creationId xmlns:a16="http://schemas.microsoft.com/office/drawing/2014/main" id="{A90D1BF4-C112-E254-86FD-979D9289033D}"/>
              </a:ext>
            </a:extLst>
          </p:cNvPr>
          <p:cNvSpPr/>
          <p:nvPr/>
        </p:nvSpPr>
        <p:spPr bwMode="auto">
          <a:xfrm>
            <a:off x="979961" y="3933056"/>
            <a:ext cx="2667182" cy="171201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algn="ctr" defTabSz="895267" fontAlgn="ctr" latinLnBrk="0">
              <a:lnSpc>
                <a:spcPts val="13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lang="en-US" altLang="ko-KR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※ </a:t>
            </a:r>
            <a:r>
              <a:rPr lang="ko-KR" altLang="en-US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훈련 지원 방식은 담당자와 협의</a:t>
            </a:r>
            <a:endParaRPr lang="en-US" altLang="ko-KR" sz="12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AutoShape 8">
            <a:extLst>
              <a:ext uri="{FF2B5EF4-FFF2-40B4-BE49-F238E27FC236}">
                <a16:creationId xmlns:a16="http://schemas.microsoft.com/office/drawing/2014/main" id="{24607FFE-188C-9399-1C60-40A0B0AA6366}"/>
              </a:ext>
            </a:extLst>
          </p:cNvPr>
          <p:cNvSpPr/>
          <p:nvPr/>
        </p:nvSpPr>
        <p:spPr bwMode="auto">
          <a:xfrm>
            <a:off x="6023591" y="2868679"/>
            <a:ext cx="1517330" cy="236988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0" lvl="1" indent="-88891" algn="ctr" defTabSz="895267" fontAlgn="ctr" latinLnBrk="0">
              <a:lnSpc>
                <a:spcPct val="11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tabLst>
                <a:tab pos="714303" algn="l"/>
              </a:tabLst>
              <a:defRPr/>
            </a:pPr>
            <a:r>
              <a:rPr lang="ko-KR" altLang="en-US" sz="14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탐지</a:t>
            </a:r>
            <a:r>
              <a:rPr lang="en-US" altLang="ko-KR" sz="14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/</a:t>
            </a:r>
            <a:r>
              <a:rPr lang="ko-KR" altLang="en-US" sz="14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대응</a:t>
            </a:r>
            <a:r>
              <a:rPr lang="en-US" altLang="ko-KR" sz="14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/</a:t>
            </a:r>
            <a:r>
              <a:rPr lang="ko-KR" altLang="en-US" sz="14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조치</a:t>
            </a:r>
          </a:p>
        </p:txBody>
      </p:sp>
      <p:sp>
        <p:nvSpPr>
          <p:cNvPr id="60" name="모서리가 둥근 직사각형 70">
            <a:extLst>
              <a:ext uri="{FF2B5EF4-FFF2-40B4-BE49-F238E27FC236}">
                <a16:creationId xmlns:a16="http://schemas.microsoft.com/office/drawing/2014/main" id="{A6D170D5-E28A-2F00-B3C5-90EC65AA05E0}"/>
              </a:ext>
            </a:extLst>
          </p:cNvPr>
          <p:cNvSpPr/>
          <p:nvPr/>
        </p:nvSpPr>
        <p:spPr>
          <a:xfrm>
            <a:off x="5711112" y="3502594"/>
            <a:ext cx="2173554" cy="432748"/>
          </a:xfrm>
          <a:prstGeom prst="roundRect">
            <a:avLst>
              <a:gd name="adj" fmla="val 50000"/>
            </a:avLst>
          </a:prstGeom>
          <a:solidFill>
            <a:srgbClr val="449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31" tIns="45716" rIns="91431" bIns="45716" rtlCol="0" anchor="ctr"/>
          <a:lstStyle/>
          <a:p>
            <a:pPr algn="ctr">
              <a:lnSpc>
                <a:spcPts val="1700"/>
              </a:lnSpc>
              <a:defRPr/>
            </a:pPr>
            <a:r>
              <a:rPr lang="ko-KR" altLang="en-US" sz="1400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방어대응체계점검</a:t>
            </a:r>
          </a:p>
        </p:txBody>
      </p:sp>
      <p:sp>
        <p:nvSpPr>
          <p:cNvPr id="61" name="모서리가 둥근 직사각형 76">
            <a:extLst>
              <a:ext uri="{FF2B5EF4-FFF2-40B4-BE49-F238E27FC236}">
                <a16:creationId xmlns:a16="http://schemas.microsoft.com/office/drawing/2014/main" id="{2FB8A351-70AF-760A-47ED-290DA4A8A961}"/>
              </a:ext>
            </a:extLst>
          </p:cNvPr>
          <p:cNvSpPr/>
          <p:nvPr/>
        </p:nvSpPr>
        <p:spPr>
          <a:xfrm>
            <a:off x="2424776" y="2676625"/>
            <a:ext cx="966519" cy="533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88891" algn="ctr" defTabSz="895267" fontAlgn="ctr" latinLnBrk="0">
              <a:lnSpc>
                <a:spcPct val="9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defRPr/>
            </a:pPr>
            <a:r>
              <a:rPr lang="ko-KR" altLang="en-US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도상훈련</a:t>
            </a:r>
          </a:p>
        </p:txBody>
      </p:sp>
      <p:sp>
        <p:nvSpPr>
          <p:cNvPr id="62" name="모서리가 둥근 직사각형 80">
            <a:extLst>
              <a:ext uri="{FF2B5EF4-FFF2-40B4-BE49-F238E27FC236}">
                <a16:creationId xmlns:a16="http://schemas.microsoft.com/office/drawing/2014/main" id="{65C44506-8722-10A7-5D12-892ED5CC954C}"/>
              </a:ext>
            </a:extLst>
          </p:cNvPr>
          <p:cNvSpPr/>
          <p:nvPr/>
        </p:nvSpPr>
        <p:spPr>
          <a:xfrm>
            <a:off x="1209109" y="3353478"/>
            <a:ext cx="966519" cy="533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88900" algn="ctr" defTabSz="895356" fontAlgn="ctr" latinLnBrk="0">
              <a:lnSpc>
                <a:spcPct val="9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defRPr/>
            </a:pPr>
            <a:r>
              <a:rPr lang="ko-KR" altLang="en-US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전산망</a:t>
            </a:r>
            <a:endParaRPr lang="en-US" altLang="ko-KR" sz="12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88900" algn="ctr" defTabSz="895356" fontAlgn="ctr" latinLnBrk="0">
              <a:lnSpc>
                <a:spcPct val="9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defRPr/>
            </a:pPr>
            <a:r>
              <a:rPr lang="ko-KR" altLang="en-US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침투</a:t>
            </a:r>
          </a:p>
        </p:txBody>
      </p:sp>
      <p:sp>
        <p:nvSpPr>
          <p:cNvPr id="63" name="모서리가 둥근 직사각형 81">
            <a:extLst>
              <a:ext uri="{FF2B5EF4-FFF2-40B4-BE49-F238E27FC236}">
                <a16:creationId xmlns:a16="http://schemas.microsoft.com/office/drawing/2014/main" id="{4DC38139-F2E1-0582-1787-D2F412ECCB40}"/>
              </a:ext>
            </a:extLst>
          </p:cNvPr>
          <p:cNvSpPr/>
          <p:nvPr/>
        </p:nvSpPr>
        <p:spPr>
          <a:xfrm>
            <a:off x="1200640" y="2676625"/>
            <a:ext cx="966519" cy="533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88891" algn="ctr" defTabSz="895267" fontAlgn="ctr" latinLnBrk="0">
              <a:lnSpc>
                <a:spcPct val="9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defRPr/>
            </a:pPr>
            <a:r>
              <a:rPr lang="en-US" altLang="ko-KR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DDoS</a:t>
            </a:r>
            <a:endParaRPr lang="ko-KR" altLang="en-US" sz="12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모서리가 둥근 직사각형 83">
            <a:extLst>
              <a:ext uri="{FF2B5EF4-FFF2-40B4-BE49-F238E27FC236}">
                <a16:creationId xmlns:a16="http://schemas.microsoft.com/office/drawing/2014/main" id="{A461035E-410E-3D70-AD08-C2882BD9ABCB}"/>
              </a:ext>
            </a:extLst>
          </p:cNvPr>
          <p:cNvSpPr/>
          <p:nvPr/>
        </p:nvSpPr>
        <p:spPr>
          <a:xfrm>
            <a:off x="2417801" y="3353478"/>
            <a:ext cx="966519" cy="533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88900" algn="ctr" defTabSz="895356" fontAlgn="ctr" latinLnBrk="0">
              <a:lnSpc>
                <a:spcPct val="9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defRPr/>
            </a:pPr>
            <a:r>
              <a:rPr lang="ko-KR" altLang="en-US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해킹메일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608827-39F5-EA69-060A-57C67C8270F5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5-4. </a:t>
            </a:r>
            <a:r>
              <a:rPr lang="ko-KR" altLang="en-US" sz="2400" b="1" dirty="0">
                <a:solidFill>
                  <a:schemeClr val="tx1"/>
                </a:solidFill>
              </a:rPr>
              <a:t>훈련지원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5E02CE9-17A4-6C96-FF74-56DB2ECA4ACA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D22977D-3B1C-A6BF-7F44-5FC18162485A}"/>
              </a:ext>
            </a:extLst>
          </p:cNvPr>
          <p:cNvGrpSpPr/>
          <p:nvPr/>
        </p:nvGrpSpPr>
        <p:grpSpPr>
          <a:xfrm>
            <a:off x="5711112" y="2172185"/>
            <a:ext cx="2173554" cy="515550"/>
            <a:chOff x="3659131" y="3747446"/>
            <a:chExt cx="2130128" cy="533095"/>
          </a:xfrm>
        </p:grpSpPr>
        <p:sp>
          <p:nvSpPr>
            <p:cNvPr id="71" name="양쪽 모서리가 둥근 사각형 74">
              <a:extLst>
                <a:ext uri="{FF2B5EF4-FFF2-40B4-BE49-F238E27FC236}">
                  <a16:creationId xmlns:a16="http://schemas.microsoft.com/office/drawing/2014/main" id="{1B3487D5-4E53-900E-E7D3-637466E69CB2}"/>
                </a:ext>
              </a:extLst>
            </p:cNvPr>
            <p:cNvSpPr/>
            <p:nvPr/>
          </p:nvSpPr>
          <p:spPr>
            <a:xfrm rot="10800000">
              <a:off x="3659131" y="3747446"/>
              <a:ext cx="2130128" cy="53309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4DA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9220510-60FF-9819-217F-F9AC2FC062F2}"/>
                </a:ext>
              </a:extLst>
            </p:cNvPr>
            <p:cNvSpPr/>
            <p:nvPr/>
          </p:nvSpPr>
          <p:spPr>
            <a:xfrm>
              <a:off x="3987327" y="3917887"/>
              <a:ext cx="1473731" cy="19221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kern="0">
                  <a:gradFill>
                    <a:gsLst>
                      <a:gs pos="6667">
                        <a:prstClr val="white"/>
                      </a:gs>
                      <a:gs pos="25000">
                        <a:prstClr val="white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사이버안전센터</a:t>
              </a:r>
              <a:endParaRPr lang="ko-KR" altLang="en-US" sz="1200" b="1" kern="0" dirty="0">
                <a:gradFill>
                  <a:gsLst>
                    <a:gs pos="6667">
                      <a:prstClr val="white"/>
                    </a:gs>
                    <a:gs pos="25000">
                      <a:prstClr val="white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B605542C-825B-7D83-9B17-84C8A93A2D60}"/>
              </a:ext>
            </a:extLst>
          </p:cNvPr>
          <p:cNvSpPr/>
          <p:nvPr/>
        </p:nvSpPr>
        <p:spPr>
          <a:xfrm>
            <a:off x="3851920" y="2558203"/>
            <a:ext cx="1396475" cy="582765"/>
          </a:xfrm>
          <a:prstGeom prst="rightArrow">
            <a:avLst/>
          </a:prstGeom>
          <a:solidFill>
            <a:srgbClr val="4DA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5BEFCD48-3B1E-609D-A7E8-5A5F163CD3DB}"/>
              </a:ext>
            </a:extLst>
          </p:cNvPr>
          <p:cNvSpPr/>
          <p:nvPr/>
        </p:nvSpPr>
        <p:spPr>
          <a:xfrm flipH="1">
            <a:off x="3867533" y="3206275"/>
            <a:ext cx="1396475" cy="582765"/>
          </a:xfrm>
          <a:prstGeom prst="rightArrow">
            <a:avLst/>
          </a:prstGeom>
          <a:solidFill>
            <a:srgbClr val="4DA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신고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F5B74C-4C3E-90A5-5A98-BC1893E9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6981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D31842-1187-CD60-F1CC-8ABA823B17A3}"/>
              </a:ext>
            </a:extLst>
          </p:cNvPr>
          <p:cNvSpPr/>
          <p:nvPr/>
        </p:nvSpPr>
        <p:spPr>
          <a:xfrm>
            <a:off x="261352" y="1844663"/>
            <a:ext cx="4104456" cy="2016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562E15-47AF-BA22-A141-5A12B15D573C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5-5. </a:t>
            </a:r>
            <a:r>
              <a:rPr lang="ko-KR" altLang="en-US" sz="2400" b="1" dirty="0">
                <a:solidFill>
                  <a:schemeClr val="tx1"/>
                </a:solidFill>
              </a:rPr>
              <a:t>정보공유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C6B7A7-BF46-D70B-8870-AD0F7D1C49C4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39B94A-B024-3351-768D-0EF27F1CA8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23" y="2276872"/>
            <a:ext cx="427632" cy="517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F9F96F-0710-7567-14D4-753C593860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182" y="2282905"/>
            <a:ext cx="372258" cy="497190"/>
          </a:xfrm>
          <a:prstGeom prst="rect">
            <a:avLst/>
          </a:prstGeom>
        </p:spPr>
      </p:pic>
      <p:sp>
        <p:nvSpPr>
          <p:cNvPr id="6" name="TextBox 248">
            <a:extLst>
              <a:ext uri="{FF2B5EF4-FFF2-40B4-BE49-F238E27FC236}">
                <a16:creationId xmlns:a16="http://schemas.microsoft.com/office/drawing/2014/main" id="{6818A913-819B-4345-5F9C-244EF475E2B7}"/>
              </a:ext>
            </a:extLst>
          </p:cNvPr>
          <p:cNvSpPr txBox="1"/>
          <p:nvPr/>
        </p:nvSpPr>
        <p:spPr>
          <a:xfrm>
            <a:off x="5130498" y="2829068"/>
            <a:ext cx="1072422" cy="216000"/>
          </a:xfrm>
          <a:prstGeom prst="roundRect">
            <a:avLst>
              <a:gd name="adj" fmla="val 8711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38100">
              <a:bevelT w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rPr>
              <a:t>관제담당자</a:t>
            </a:r>
          </a:p>
        </p:txBody>
      </p:sp>
      <p:sp>
        <p:nvSpPr>
          <p:cNvPr id="7" name="TextBox 248">
            <a:extLst>
              <a:ext uri="{FF2B5EF4-FFF2-40B4-BE49-F238E27FC236}">
                <a16:creationId xmlns:a16="http://schemas.microsoft.com/office/drawing/2014/main" id="{A52DFBC4-5337-4553-F38B-CAEE1D651327}"/>
              </a:ext>
            </a:extLst>
          </p:cNvPr>
          <p:cNvSpPr txBox="1"/>
          <p:nvPr/>
        </p:nvSpPr>
        <p:spPr>
          <a:xfrm>
            <a:off x="7761915" y="2831485"/>
            <a:ext cx="974894" cy="259586"/>
          </a:xfrm>
          <a:prstGeom prst="roundRect">
            <a:avLst>
              <a:gd name="adj" fmla="val 8711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38100">
              <a:bevelT w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algn="ctr" fontAlgn="ctr" latinLnBrk="0">
              <a:spcBef>
                <a:spcPts val="300"/>
              </a:spcBef>
              <a:spcAft>
                <a:spcPts val="200"/>
              </a:spcAft>
              <a:buClr>
                <a:srgbClr val="59422D"/>
              </a:buClr>
              <a:buSzPct val="100000"/>
              <a:defRPr/>
            </a:pPr>
            <a:r>
              <a:rPr lang="ko-KR" altLang="en-US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rPr>
              <a:t>업무담당자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C93CE32-5FE3-AE15-5E9A-2B34E9562C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72" y="2219661"/>
            <a:ext cx="1187624" cy="7052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7EFCDC-66CA-FB8F-13C1-D036DE0B81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72" y="3065417"/>
            <a:ext cx="1188000" cy="712601"/>
          </a:xfrm>
          <a:prstGeom prst="rect">
            <a:avLst/>
          </a:prstGeom>
        </p:spPr>
      </p:pic>
      <p:sp>
        <p:nvSpPr>
          <p:cNvPr id="16" name="AutoShape 8">
            <a:extLst>
              <a:ext uri="{FF2B5EF4-FFF2-40B4-BE49-F238E27FC236}">
                <a16:creationId xmlns:a16="http://schemas.microsoft.com/office/drawing/2014/main" id="{E16503C5-65CF-AF80-A012-0C411A7F7291}"/>
              </a:ext>
            </a:extLst>
          </p:cNvPr>
          <p:cNvSpPr/>
          <p:nvPr/>
        </p:nvSpPr>
        <p:spPr bwMode="auto">
          <a:xfrm>
            <a:off x="2349584" y="2316079"/>
            <a:ext cx="2118486" cy="512448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0" lvl="1" indent="-88891" algn="ctr" defTabSz="895267" fontAlgn="ctr" latinLnBrk="0">
              <a:lnSpc>
                <a:spcPct val="11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tabLst>
                <a:tab pos="714303" algn="l"/>
              </a:tabLst>
              <a:defRPr/>
            </a:pPr>
            <a:r>
              <a:rPr lang="ko-KR" altLang="en-US" sz="14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국정원</a:t>
            </a:r>
            <a:r>
              <a:rPr lang="en-US" altLang="ko-KR" sz="14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, </a:t>
            </a:r>
            <a:r>
              <a:rPr lang="ko-KR" altLang="en-US" sz="1400" b="1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금보원</a:t>
            </a:r>
            <a:endParaRPr lang="en-US" altLang="ko-KR" sz="1400" b="1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  <a:sym typeface="Monotype Sorts" pitchFamily="2" charset="2"/>
            </a:endParaRPr>
          </a:p>
          <a:p>
            <a:pPr marL="0" lvl="1" indent="-88891" algn="ctr" defTabSz="895267" fontAlgn="ctr" latinLnBrk="0">
              <a:lnSpc>
                <a:spcPct val="11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tabLst>
                <a:tab pos="714303" algn="l"/>
              </a:tabLst>
              <a:defRPr/>
            </a:pPr>
            <a:r>
              <a:rPr lang="en-US" altLang="ko-KR" sz="14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KISA </a:t>
            </a:r>
            <a:r>
              <a:rPr lang="en-US" altLang="ko-KR" sz="1400" b="1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KrCert</a:t>
            </a:r>
            <a:r>
              <a:rPr lang="en-US" altLang="ko-KR" sz="14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, </a:t>
            </a:r>
            <a:r>
              <a:rPr lang="ko-KR" altLang="en-US" sz="1400" b="1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벤더사</a:t>
            </a:r>
            <a:endParaRPr lang="en-US" altLang="ko-KR" sz="1400" b="1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  <a:sym typeface="Monotype Sorts" pitchFamily="2" charset="2"/>
            </a:endParaRPr>
          </a:p>
        </p:txBody>
      </p:sp>
      <p:sp>
        <p:nvSpPr>
          <p:cNvPr id="17" name="양쪽 모서리가 둥근 사각형 74">
            <a:extLst>
              <a:ext uri="{FF2B5EF4-FFF2-40B4-BE49-F238E27FC236}">
                <a16:creationId xmlns:a16="http://schemas.microsoft.com/office/drawing/2014/main" id="{B2B3AFEE-2DFC-E05B-253C-6151AF1BCD7C}"/>
              </a:ext>
            </a:extLst>
          </p:cNvPr>
          <p:cNvSpPr/>
          <p:nvPr/>
        </p:nvSpPr>
        <p:spPr>
          <a:xfrm>
            <a:off x="425265" y="2370158"/>
            <a:ext cx="837028" cy="4042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DA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권고문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6E819B-125F-B31F-2989-0EC62DC0C2A7}"/>
              </a:ext>
            </a:extLst>
          </p:cNvPr>
          <p:cNvSpPr txBox="1"/>
          <p:nvPr/>
        </p:nvSpPr>
        <p:spPr>
          <a:xfrm>
            <a:off x="1262292" y="1746480"/>
            <a:ext cx="2328632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정보수집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양쪽 모서리가 둥근 사각형 74">
            <a:extLst>
              <a:ext uri="{FF2B5EF4-FFF2-40B4-BE49-F238E27FC236}">
                <a16:creationId xmlns:a16="http://schemas.microsoft.com/office/drawing/2014/main" id="{AB3B4B50-FB91-2805-9906-D14810DA7901}"/>
              </a:ext>
            </a:extLst>
          </p:cNvPr>
          <p:cNvSpPr/>
          <p:nvPr/>
        </p:nvSpPr>
        <p:spPr>
          <a:xfrm>
            <a:off x="442054" y="3219572"/>
            <a:ext cx="837028" cy="4042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DA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보안뉴스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C8121E81-5146-8E0B-C28E-48B1619AB2A6}"/>
              </a:ext>
            </a:extLst>
          </p:cNvPr>
          <p:cNvSpPr/>
          <p:nvPr/>
        </p:nvSpPr>
        <p:spPr bwMode="auto">
          <a:xfrm>
            <a:off x="2357741" y="3165493"/>
            <a:ext cx="2118486" cy="512448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0" lvl="1" indent="-88891" algn="ctr" defTabSz="895267" fontAlgn="ctr" latinLnBrk="0">
              <a:lnSpc>
                <a:spcPct val="11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tabLst>
                <a:tab pos="714303" algn="l"/>
              </a:tabLst>
              <a:defRPr/>
            </a:pPr>
            <a:r>
              <a:rPr lang="ko-KR" altLang="en-US" sz="1400" b="1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데일리시큐리티</a:t>
            </a:r>
            <a:r>
              <a:rPr lang="en-US" altLang="ko-KR" sz="14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, </a:t>
            </a:r>
          </a:p>
          <a:p>
            <a:pPr marL="0" lvl="1" indent="-88891" algn="ctr" defTabSz="895267" fontAlgn="ctr" latinLnBrk="0">
              <a:lnSpc>
                <a:spcPct val="11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tabLst>
                <a:tab pos="714303" algn="l"/>
              </a:tabLst>
              <a:defRPr/>
            </a:pPr>
            <a:r>
              <a:rPr lang="ko-KR" altLang="en-US" sz="14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보안뉴스 등 언론매체</a:t>
            </a:r>
            <a:endParaRPr lang="en-US" altLang="ko-KR" sz="1400" b="1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  <a:sym typeface="Monotype Sort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1E7B31-8280-623F-7B33-AB46E3473D01}"/>
              </a:ext>
            </a:extLst>
          </p:cNvPr>
          <p:cNvSpPr/>
          <p:nvPr/>
        </p:nvSpPr>
        <p:spPr>
          <a:xfrm>
            <a:off x="267128" y="4247262"/>
            <a:ext cx="4098680" cy="2134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446A1B-873B-D04F-B479-0C989C1F63C3}"/>
              </a:ext>
            </a:extLst>
          </p:cNvPr>
          <p:cNvSpPr txBox="1"/>
          <p:nvPr/>
        </p:nvSpPr>
        <p:spPr>
          <a:xfrm>
            <a:off x="1268068" y="4149080"/>
            <a:ext cx="2328632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정보배포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405">
            <a:extLst>
              <a:ext uri="{FF2B5EF4-FFF2-40B4-BE49-F238E27FC236}">
                <a16:creationId xmlns:a16="http://schemas.microsoft.com/office/drawing/2014/main" id="{7C27FF03-715D-0834-C352-6CA7C0393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90" y="4577771"/>
            <a:ext cx="691721" cy="3385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5C"/>
            </a:prstShdw>
          </a:effectLst>
        </p:spPr>
        <p:txBody>
          <a:bodyPr wrap="square" lIns="0" tIns="45713" rIns="0" bIns="45713">
            <a:spAutoFit/>
            <a:scene3d>
              <a:camera prst="orthographicFront"/>
              <a:lightRig rig="threePt" dir="t"/>
            </a:scene3d>
            <a:sp3d contourW="38100">
              <a:bevelT w="0" h="38100"/>
              <a:contourClr>
                <a:schemeClr val="bg1"/>
              </a:contourClr>
            </a:sp3d>
          </a:bodyPr>
          <a:lstStyle/>
          <a:p>
            <a:pPr algn="ctr" latinLnBrk="0">
              <a:defRPr/>
            </a:pP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국가정보원</a:t>
            </a: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</a:p>
          <a:p>
            <a:pPr algn="ctr" latinLnBrk="0">
              <a:defRPr/>
            </a:pP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금융정보원</a:t>
            </a:r>
          </a:p>
        </p:txBody>
      </p:sp>
      <p:pic>
        <p:nvPicPr>
          <p:cNvPr id="24" name="Picture 10" descr="C:\Documents and Settings\SK C&amp;C\바탕 화면\종류별 아이콘 9 - 건축물4\structure_276.png">
            <a:extLst>
              <a:ext uri="{FF2B5EF4-FFF2-40B4-BE49-F238E27FC236}">
                <a16:creationId xmlns:a16="http://schemas.microsoft.com/office/drawing/2014/main" id="{2A584C87-98B9-AD0C-2312-6CCBD6181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" y="4480499"/>
            <a:ext cx="638113" cy="53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0" descr="C:\Documents and Settings\SK C&amp;C\바탕 화면\종류별 아이콘 9 - 건축물4\structure_276.png">
            <a:extLst>
              <a:ext uri="{FF2B5EF4-FFF2-40B4-BE49-F238E27FC236}">
                <a16:creationId xmlns:a16="http://schemas.microsoft.com/office/drawing/2014/main" id="{004F1E2D-F27B-3203-6452-A0478106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11" y="5167899"/>
            <a:ext cx="638113" cy="53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0" descr="C:\Documents and Settings\SK C&amp;C\바탕 화면\종류별 아이콘 9 - 건축물4\structure_276.png">
            <a:extLst>
              <a:ext uri="{FF2B5EF4-FFF2-40B4-BE49-F238E27FC236}">
                <a16:creationId xmlns:a16="http://schemas.microsoft.com/office/drawing/2014/main" id="{CCDD5E6E-D31E-97CF-26E3-FCBCE8D0C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44" y="5847600"/>
            <a:ext cx="638113" cy="53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405">
            <a:extLst>
              <a:ext uri="{FF2B5EF4-FFF2-40B4-BE49-F238E27FC236}">
                <a16:creationId xmlns:a16="http://schemas.microsoft.com/office/drawing/2014/main" id="{F168643F-1394-A865-2F83-B564E1AC5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90" y="5265171"/>
            <a:ext cx="691721" cy="2154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5C"/>
            </a:prstShdw>
          </a:effectLst>
        </p:spPr>
        <p:txBody>
          <a:bodyPr wrap="square" lIns="0" tIns="45713" rIns="0" bIns="45713">
            <a:spAutoFit/>
            <a:scene3d>
              <a:camera prst="orthographicFront"/>
              <a:lightRig rig="threePt" dir="t"/>
            </a:scene3d>
            <a:sp3d contourW="38100">
              <a:bevelT w="0" h="38100"/>
              <a:contourClr>
                <a:schemeClr val="bg1"/>
              </a:contourClr>
            </a:sp3d>
          </a:bodyPr>
          <a:lstStyle/>
          <a:p>
            <a:pPr algn="ctr" latinLnBrk="0">
              <a:defRPr/>
            </a:pP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상급기관</a:t>
            </a:r>
          </a:p>
        </p:txBody>
      </p:sp>
      <p:sp>
        <p:nvSpPr>
          <p:cNvPr id="28" name="직사각형 405">
            <a:extLst>
              <a:ext uri="{FF2B5EF4-FFF2-40B4-BE49-F238E27FC236}">
                <a16:creationId xmlns:a16="http://schemas.microsoft.com/office/drawing/2014/main" id="{E0B7CF6C-0E03-1EA5-E5D3-E8B5ADC8C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90" y="5944872"/>
            <a:ext cx="691721" cy="2154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5C"/>
            </a:prstShdw>
          </a:effectLst>
        </p:spPr>
        <p:txBody>
          <a:bodyPr wrap="square" lIns="0" tIns="45713" rIns="0" bIns="45713">
            <a:spAutoFit/>
            <a:scene3d>
              <a:camera prst="orthographicFront"/>
              <a:lightRig rig="threePt" dir="t"/>
            </a:scene3d>
            <a:sp3d contourW="38100">
              <a:bevelT w="0" h="38100"/>
              <a:contourClr>
                <a:schemeClr val="bg1"/>
              </a:contourClr>
            </a:sp3d>
          </a:bodyPr>
          <a:lstStyle/>
          <a:p>
            <a:pPr algn="ctr" latinLnBrk="0">
              <a:defRPr/>
            </a:pP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관제업체 본사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82FA8EE-8CEB-4168-1BFF-BD3DBB0CD8E3}"/>
              </a:ext>
            </a:extLst>
          </p:cNvPr>
          <p:cNvCxnSpPr>
            <a:stCxn id="5" idx="1"/>
            <a:endCxn id="12" idx="3"/>
          </p:cNvCxnSpPr>
          <p:nvPr/>
        </p:nvCxnSpPr>
        <p:spPr>
          <a:xfrm rot="10800000" flipV="1">
            <a:off x="4365808" y="2531500"/>
            <a:ext cx="1110374" cy="321356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75">
            <a:extLst>
              <a:ext uri="{FF2B5EF4-FFF2-40B4-BE49-F238E27FC236}">
                <a16:creationId xmlns:a16="http://schemas.microsoft.com/office/drawing/2014/main" id="{C5A134EC-F007-3AAD-8847-8CE4888E610F}"/>
              </a:ext>
            </a:extLst>
          </p:cNvPr>
          <p:cNvSpPr txBox="1"/>
          <p:nvPr/>
        </p:nvSpPr>
        <p:spPr>
          <a:xfrm>
            <a:off x="4548068" y="2260792"/>
            <a:ext cx="960036" cy="2769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0" algn="ctr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ko-KR" altLang="en-US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일일단위</a:t>
            </a:r>
            <a:endParaRPr lang="en-US" altLang="ko-KR" sz="12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F3ED845A-0AB3-D6D6-3857-1324D7EBAFB1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6202920" y="2535477"/>
            <a:ext cx="1827103" cy="401591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75">
            <a:extLst>
              <a:ext uri="{FF2B5EF4-FFF2-40B4-BE49-F238E27FC236}">
                <a16:creationId xmlns:a16="http://schemas.microsoft.com/office/drawing/2014/main" id="{18EC81FB-133E-D311-45BF-DE7135479A63}"/>
              </a:ext>
            </a:extLst>
          </p:cNvPr>
          <p:cNvSpPr txBox="1"/>
          <p:nvPr/>
        </p:nvSpPr>
        <p:spPr>
          <a:xfrm>
            <a:off x="6415468" y="1772816"/>
            <a:ext cx="1733308" cy="77457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0" algn="ctr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ko-KR" altLang="en-US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일일보안관제보고서</a:t>
            </a:r>
            <a:endParaRPr lang="en-US" altLang="ko-KR" sz="12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 algn="ctr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ko-KR" altLang="en-US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스크랩</a:t>
            </a:r>
            <a:endParaRPr lang="en-US" altLang="ko-KR" sz="12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 algn="ctr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ko-KR" altLang="en-US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권고문</a:t>
            </a:r>
            <a:endParaRPr lang="en-US" altLang="ko-KR" sz="12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AutoShape 8">
            <a:extLst>
              <a:ext uri="{FF2B5EF4-FFF2-40B4-BE49-F238E27FC236}">
                <a16:creationId xmlns:a16="http://schemas.microsoft.com/office/drawing/2014/main" id="{17C4C91B-F089-C08D-CB2D-C9485807E4BC}"/>
              </a:ext>
            </a:extLst>
          </p:cNvPr>
          <p:cNvSpPr/>
          <p:nvPr/>
        </p:nvSpPr>
        <p:spPr bwMode="auto">
          <a:xfrm>
            <a:off x="1736784" y="4646770"/>
            <a:ext cx="2421236" cy="203133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0" lvl="1" indent="-88891" algn="ctr" defTabSz="895267" fontAlgn="ctr" latinLnBrk="0">
              <a:lnSpc>
                <a:spcPct val="11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tabLst>
                <a:tab pos="714303" algn="l"/>
              </a:tabLst>
              <a:defRPr/>
            </a:pPr>
            <a:r>
              <a:rPr lang="ko-KR" altLang="en-US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탐지이벤트</a:t>
            </a:r>
            <a:r>
              <a:rPr lang="en-US" altLang="ko-KR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, </a:t>
            </a:r>
            <a:r>
              <a:rPr lang="ko-KR" altLang="en-US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위협정보</a:t>
            </a:r>
            <a:r>
              <a:rPr lang="en-US" altLang="ko-KR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, </a:t>
            </a:r>
            <a:r>
              <a:rPr lang="ko-KR" altLang="en-US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블랙</a:t>
            </a:r>
            <a:r>
              <a:rPr lang="en-US" altLang="ko-KR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IP/URL</a:t>
            </a:r>
          </a:p>
        </p:txBody>
      </p:sp>
      <p:sp>
        <p:nvSpPr>
          <p:cNvPr id="41" name="AutoShape 8">
            <a:extLst>
              <a:ext uri="{FF2B5EF4-FFF2-40B4-BE49-F238E27FC236}">
                <a16:creationId xmlns:a16="http://schemas.microsoft.com/office/drawing/2014/main" id="{77E06149-657B-E8D5-E215-FCB1AAA0B703}"/>
              </a:ext>
            </a:extLst>
          </p:cNvPr>
          <p:cNvSpPr/>
          <p:nvPr/>
        </p:nvSpPr>
        <p:spPr bwMode="auto">
          <a:xfrm>
            <a:off x="1734324" y="5301615"/>
            <a:ext cx="2421236" cy="203133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0" lvl="1" indent="-88891" algn="ctr" defTabSz="895267" fontAlgn="ctr" latinLnBrk="0">
              <a:lnSpc>
                <a:spcPct val="11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tabLst>
                <a:tab pos="714303" algn="l"/>
              </a:tabLst>
              <a:defRPr/>
            </a:pPr>
            <a:r>
              <a:rPr lang="ko-KR" altLang="en-US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탐지이벤트</a:t>
            </a:r>
            <a:r>
              <a:rPr lang="en-US" altLang="ko-KR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, </a:t>
            </a:r>
            <a:r>
              <a:rPr lang="ko-KR" altLang="en-US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위협정보</a:t>
            </a:r>
            <a:r>
              <a:rPr lang="en-US" altLang="ko-KR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, </a:t>
            </a:r>
            <a:r>
              <a:rPr lang="ko-KR" altLang="en-US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블랙</a:t>
            </a:r>
            <a:r>
              <a:rPr lang="en-US" altLang="ko-KR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IP/URL</a:t>
            </a:r>
          </a:p>
        </p:txBody>
      </p:sp>
      <p:sp>
        <p:nvSpPr>
          <p:cNvPr id="42" name="AutoShape 8">
            <a:extLst>
              <a:ext uri="{FF2B5EF4-FFF2-40B4-BE49-F238E27FC236}">
                <a16:creationId xmlns:a16="http://schemas.microsoft.com/office/drawing/2014/main" id="{063AF0F4-EBB1-1E60-FA3B-50A9560D4009}"/>
              </a:ext>
            </a:extLst>
          </p:cNvPr>
          <p:cNvSpPr/>
          <p:nvPr/>
        </p:nvSpPr>
        <p:spPr bwMode="auto">
          <a:xfrm>
            <a:off x="1734324" y="5962578"/>
            <a:ext cx="2421236" cy="203133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0" lvl="1" indent="-88891" algn="ctr" defTabSz="895267" fontAlgn="ctr" latinLnBrk="0">
              <a:lnSpc>
                <a:spcPct val="110000"/>
              </a:lnSpc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100000"/>
              <a:tabLst>
                <a:tab pos="714303" algn="l"/>
              </a:tabLst>
              <a:defRPr/>
            </a:pPr>
            <a:r>
              <a:rPr lang="ko-KR" altLang="en-US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위협정보</a:t>
            </a:r>
            <a:r>
              <a:rPr lang="en-US" altLang="ko-KR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, </a:t>
            </a:r>
            <a:r>
              <a:rPr lang="ko-KR" altLang="en-US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블랙</a:t>
            </a:r>
            <a:r>
              <a:rPr lang="en-US" altLang="ko-KR" sz="12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rPr>
              <a:t>IP/URL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AF3D945-2072-ACE1-DDA9-2BEFA127526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76" y="4437112"/>
            <a:ext cx="427632" cy="51720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0DC6790-2A25-3589-76B1-B57A9F3AA7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86" y="5547157"/>
            <a:ext cx="372258" cy="497190"/>
          </a:xfrm>
          <a:prstGeom prst="rect">
            <a:avLst/>
          </a:prstGeom>
        </p:spPr>
      </p:pic>
      <p:sp>
        <p:nvSpPr>
          <p:cNvPr id="45" name="TextBox 248">
            <a:extLst>
              <a:ext uri="{FF2B5EF4-FFF2-40B4-BE49-F238E27FC236}">
                <a16:creationId xmlns:a16="http://schemas.microsoft.com/office/drawing/2014/main" id="{858BC2C8-BA6E-B258-3F49-A82785AA6029}"/>
              </a:ext>
            </a:extLst>
          </p:cNvPr>
          <p:cNvSpPr txBox="1"/>
          <p:nvPr/>
        </p:nvSpPr>
        <p:spPr>
          <a:xfrm>
            <a:off x="5525634" y="6093320"/>
            <a:ext cx="1072422" cy="216000"/>
          </a:xfrm>
          <a:prstGeom prst="roundRect">
            <a:avLst>
              <a:gd name="adj" fmla="val 8711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38100">
              <a:bevelT w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rPr>
              <a:t>관제담당자</a:t>
            </a:r>
          </a:p>
        </p:txBody>
      </p:sp>
      <p:sp>
        <p:nvSpPr>
          <p:cNvPr id="46" name="TextBox 248">
            <a:extLst>
              <a:ext uri="{FF2B5EF4-FFF2-40B4-BE49-F238E27FC236}">
                <a16:creationId xmlns:a16="http://schemas.microsoft.com/office/drawing/2014/main" id="{A6C0AB30-8E76-1702-1D19-BDDC396FB017}"/>
              </a:ext>
            </a:extLst>
          </p:cNvPr>
          <p:cNvSpPr txBox="1"/>
          <p:nvPr/>
        </p:nvSpPr>
        <p:spPr>
          <a:xfrm>
            <a:off x="5527768" y="4991725"/>
            <a:ext cx="974894" cy="259586"/>
          </a:xfrm>
          <a:prstGeom prst="roundRect">
            <a:avLst>
              <a:gd name="adj" fmla="val 8711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38100">
              <a:bevelT w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algn="ctr" fontAlgn="ctr" latinLnBrk="0">
              <a:spcBef>
                <a:spcPts val="300"/>
              </a:spcBef>
              <a:spcAft>
                <a:spcPts val="200"/>
              </a:spcAft>
              <a:buClr>
                <a:srgbClr val="59422D"/>
              </a:buClr>
              <a:buSzPct val="100000"/>
              <a:defRPr/>
            </a:pPr>
            <a:r>
              <a:rPr lang="ko-KR" altLang="en-US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rPr>
              <a:t>업무담당자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36AE563-EF5C-226A-52E7-71D221BD2C88}"/>
              </a:ext>
            </a:extLst>
          </p:cNvPr>
          <p:cNvCxnSpPr>
            <a:cxnSpLocks/>
            <a:stCxn id="21" idx="3"/>
            <a:endCxn id="45" idx="1"/>
          </p:cNvCxnSpPr>
          <p:nvPr/>
        </p:nvCxnSpPr>
        <p:spPr>
          <a:xfrm>
            <a:off x="4365808" y="5314499"/>
            <a:ext cx="1159826" cy="886821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75">
            <a:extLst>
              <a:ext uri="{FF2B5EF4-FFF2-40B4-BE49-F238E27FC236}">
                <a16:creationId xmlns:a16="http://schemas.microsoft.com/office/drawing/2014/main" id="{38AF75C2-15AC-1FA5-6BAE-DE84BA4E43B6}"/>
              </a:ext>
            </a:extLst>
          </p:cNvPr>
          <p:cNvSpPr txBox="1"/>
          <p:nvPr/>
        </p:nvSpPr>
        <p:spPr>
          <a:xfrm>
            <a:off x="4283968" y="5043873"/>
            <a:ext cx="748439" cy="2769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0" algn="ctr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ko-KR" altLang="en-US" sz="12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en-US" altLang="ko-KR" sz="12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A1963ED-78C0-8080-C736-6ECC6CEB5401}"/>
              </a:ext>
            </a:extLst>
          </p:cNvPr>
          <p:cNvGrpSpPr/>
          <p:nvPr/>
        </p:nvGrpSpPr>
        <p:grpSpPr>
          <a:xfrm>
            <a:off x="7956376" y="5085184"/>
            <a:ext cx="853815" cy="722381"/>
            <a:chOff x="300285" y="2449599"/>
            <a:chExt cx="853815" cy="722381"/>
          </a:xfrm>
        </p:grpSpPr>
        <p:sp>
          <p:nvSpPr>
            <p:cNvPr id="55" name="Rectangle 88">
              <a:extLst>
                <a:ext uri="{FF2B5EF4-FFF2-40B4-BE49-F238E27FC236}">
                  <a16:creationId xmlns:a16="http://schemas.microsoft.com/office/drawing/2014/main" id="{0EC60D9B-5871-F23B-9A17-FD472E0B0E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6002" y="2383882"/>
              <a:ext cx="722381" cy="853815"/>
            </a:xfrm>
            <a:prstGeom prst="roundRect">
              <a:avLst>
                <a:gd name="adj" fmla="val 2800"/>
              </a:avLst>
            </a:prstGeom>
            <a:solidFill>
              <a:schemeClr val="bg1">
                <a:lumMod val="7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ln>
                  <a:solidFill>
                    <a:prstClr val="white">
                      <a:alpha val="1000"/>
                    </a:prstClr>
                  </a:solidFill>
                </a:ln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  <p:sp>
          <p:nvSpPr>
            <p:cNvPr id="56" name="Rectangle 88">
              <a:extLst>
                <a:ext uri="{FF2B5EF4-FFF2-40B4-BE49-F238E27FC236}">
                  <a16:creationId xmlns:a16="http://schemas.microsoft.com/office/drawing/2014/main" id="{D4AF2D0E-2146-0DF0-1152-E5AB1887E5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7114" y="2440638"/>
              <a:ext cx="640157" cy="7403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ts val="9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</p:grpSp>
      <p:sp>
        <p:nvSpPr>
          <p:cNvPr id="57" name="AutoShape 58">
            <a:extLst>
              <a:ext uri="{FF2B5EF4-FFF2-40B4-BE49-F238E27FC236}">
                <a16:creationId xmlns:a16="http://schemas.microsoft.com/office/drawing/2014/main" id="{E6887F10-01F8-D059-7E76-39A6D981808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860463" y="5984333"/>
            <a:ext cx="1032017" cy="324987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단위보안시스템</a:t>
            </a:r>
            <a:endParaRPr lang="en-US" altLang="ko-KR" sz="1100" kern="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76000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lvl="2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en-US" altLang="ko-KR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방화벽</a:t>
            </a:r>
            <a:r>
              <a:rPr lang="en-US" altLang="ko-KR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/IDS </a:t>
            </a: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r>
              <a:rPr lang="en-US" altLang="ko-KR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kern="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76000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8" name="Picture 4" descr="C:\Users\IFS-JO\Desktop\router-35156_640.png">
            <a:extLst>
              <a:ext uri="{FF2B5EF4-FFF2-40B4-BE49-F238E27FC236}">
                <a16:creationId xmlns:a16="http://schemas.microsoft.com/office/drawing/2014/main" id="{835FB66C-54F9-1752-0A56-55C59DCC5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9" b="34364"/>
          <a:stretch/>
        </p:blipFill>
        <p:spPr bwMode="auto">
          <a:xfrm>
            <a:off x="8025544" y="5196422"/>
            <a:ext cx="715479" cy="49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E9DC2D77-0515-38CA-6A31-477D208832D3}"/>
              </a:ext>
            </a:extLst>
          </p:cNvPr>
          <p:cNvCxnSpPr>
            <a:cxnSpLocks/>
            <a:stCxn id="45" idx="3"/>
            <a:endCxn id="55" idx="0"/>
          </p:cNvCxnSpPr>
          <p:nvPr/>
        </p:nvCxnSpPr>
        <p:spPr>
          <a:xfrm flipV="1">
            <a:off x="6598056" y="5446374"/>
            <a:ext cx="1358320" cy="75494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D46106AC-904C-6EDC-E350-A768538537EC}"/>
              </a:ext>
            </a:extLst>
          </p:cNvPr>
          <p:cNvCxnSpPr>
            <a:cxnSpLocks/>
            <a:stCxn id="21" idx="3"/>
            <a:endCxn id="46" idx="1"/>
          </p:cNvCxnSpPr>
          <p:nvPr/>
        </p:nvCxnSpPr>
        <p:spPr>
          <a:xfrm flipV="1">
            <a:off x="4365808" y="5121518"/>
            <a:ext cx="1161960" cy="192981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B9E9887-AD73-C6A9-C16F-626EA0A88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0200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0A2411-F6EE-5AEC-D52F-7997830E530C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5-5. </a:t>
            </a:r>
            <a:r>
              <a:rPr lang="ko-KR" altLang="en-US" sz="2400" b="1" dirty="0">
                <a:solidFill>
                  <a:schemeClr val="tx1"/>
                </a:solidFill>
              </a:rPr>
              <a:t>정보공유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683468-E035-E5BC-2883-7D3808543365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77579F-C1F6-D619-5ECB-538E236B990F}"/>
              </a:ext>
            </a:extLst>
          </p:cNvPr>
          <p:cNvSpPr/>
          <p:nvPr/>
        </p:nvSpPr>
        <p:spPr>
          <a:xfrm>
            <a:off x="272302" y="1556792"/>
            <a:ext cx="862625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정보배포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블랙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IP)</a:t>
            </a:r>
            <a:endParaRPr lang="ko-KR" altLang="en-US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9C0A7A-AA8B-5978-55C7-340AB9AD8617}"/>
              </a:ext>
            </a:extLst>
          </p:cNvPr>
          <p:cNvGrpSpPr/>
          <p:nvPr/>
        </p:nvGrpSpPr>
        <p:grpSpPr>
          <a:xfrm>
            <a:off x="251520" y="2060848"/>
            <a:ext cx="8640960" cy="4264546"/>
            <a:chOff x="251520" y="2060848"/>
            <a:chExt cx="8640960" cy="42645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02DA964-0C33-42C1-0054-01F1C44FB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2060848"/>
              <a:ext cx="8640960" cy="426454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10B2F4B-FD03-82FB-81D8-37A89FE53407}"/>
                </a:ext>
              </a:extLst>
            </p:cNvPr>
            <p:cNvSpPr/>
            <p:nvPr/>
          </p:nvSpPr>
          <p:spPr>
            <a:xfrm>
              <a:off x="6732240" y="2204864"/>
              <a:ext cx="720080" cy="4120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51ADD-6D21-8292-B9D4-0D38D64C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3465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B2DBEB-2F59-A7DA-F01C-ED51131D5D0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5-6.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보안관제시스템 성능관리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C0DC2B-5E19-C0AB-9884-D247F363673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F9BBB9-8CAD-C29D-3734-36CB9C34986B}"/>
              </a:ext>
            </a:extLst>
          </p:cNvPr>
          <p:cNvGrpSpPr/>
          <p:nvPr/>
        </p:nvGrpSpPr>
        <p:grpSpPr>
          <a:xfrm>
            <a:off x="184658" y="2245303"/>
            <a:ext cx="8728445" cy="1399721"/>
            <a:chOff x="184658" y="2281930"/>
            <a:chExt cx="8728445" cy="1399721"/>
          </a:xfrm>
        </p:grpSpPr>
        <p:sp>
          <p:nvSpPr>
            <p:cNvPr id="5" name="모서리가 둥근 직사각형 111">
              <a:extLst>
                <a:ext uri="{FF2B5EF4-FFF2-40B4-BE49-F238E27FC236}">
                  <a16:creationId xmlns:a16="http://schemas.microsoft.com/office/drawing/2014/main" id="{551C397D-FEED-B821-95BB-E4F3D379CAEA}"/>
                </a:ext>
              </a:extLst>
            </p:cNvPr>
            <p:cNvSpPr/>
            <p:nvPr/>
          </p:nvSpPr>
          <p:spPr>
            <a:xfrm>
              <a:off x="4800668" y="2283174"/>
              <a:ext cx="4112435" cy="139122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모서리가 둥근 직사각형 111">
              <a:extLst>
                <a:ext uri="{FF2B5EF4-FFF2-40B4-BE49-F238E27FC236}">
                  <a16:creationId xmlns:a16="http://schemas.microsoft.com/office/drawing/2014/main" id="{C6B59518-97CC-8E9A-D5D2-65E360A93B4C}"/>
                </a:ext>
              </a:extLst>
            </p:cNvPr>
            <p:cNvSpPr/>
            <p:nvPr/>
          </p:nvSpPr>
          <p:spPr>
            <a:xfrm>
              <a:off x="459565" y="2284417"/>
              <a:ext cx="4112435" cy="139122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모서리가 둥근 직사각형 110">
              <a:extLst>
                <a:ext uri="{FF2B5EF4-FFF2-40B4-BE49-F238E27FC236}">
                  <a16:creationId xmlns:a16="http://schemas.microsoft.com/office/drawing/2014/main" id="{CCF42A86-0A70-3AD5-AED0-467B2344156B}"/>
                </a:ext>
              </a:extLst>
            </p:cNvPr>
            <p:cNvSpPr/>
            <p:nvPr/>
          </p:nvSpPr>
          <p:spPr>
            <a:xfrm flipH="1">
              <a:off x="263980" y="2283174"/>
              <a:ext cx="380824" cy="1391224"/>
            </a:xfrm>
            <a:prstGeom prst="roundRect">
              <a:avLst>
                <a:gd name="adj" fmla="val 0"/>
              </a:avLst>
            </a:prstGeom>
            <a:solidFill>
              <a:srgbClr val="4DA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kern="0" dirty="0">
                <a:solidFill>
                  <a:schemeClr val="tx1"/>
                </a:solidFill>
                <a:effectLst>
                  <a:glow rad="63500">
                    <a:schemeClr val="tx1">
                      <a:alpha val="5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4B8DDF1-5FCF-7DAF-D620-45C3D4974958}"/>
                </a:ext>
              </a:extLst>
            </p:cNvPr>
            <p:cNvGrpSpPr/>
            <p:nvPr/>
          </p:nvGrpSpPr>
          <p:grpSpPr>
            <a:xfrm>
              <a:off x="1375054" y="2569185"/>
              <a:ext cx="1924049" cy="369896"/>
              <a:chOff x="4197601" y="3591010"/>
              <a:chExt cx="1477306" cy="383653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66CBC9B-6E48-4846-8196-6F4E04003362}"/>
                  </a:ext>
                </a:extLst>
              </p:cNvPr>
              <p:cNvCxnSpPr/>
              <p:nvPr/>
            </p:nvCxnSpPr>
            <p:spPr>
              <a:xfrm>
                <a:off x="4197601" y="3591010"/>
                <a:ext cx="147730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C668EED5-56B1-B337-7547-ECC118E8A010}"/>
                  </a:ext>
                </a:extLst>
              </p:cNvPr>
              <p:cNvCxnSpPr/>
              <p:nvPr/>
            </p:nvCxnSpPr>
            <p:spPr>
              <a:xfrm>
                <a:off x="4197601" y="3974663"/>
                <a:ext cx="147730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F671BDF-1970-E605-B162-7840073440B6}"/>
                </a:ext>
              </a:extLst>
            </p:cNvPr>
            <p:cNvCxnSpPr/>
            <p:nvPr/>
          </p:nvCxnSpPr>
          <p:spPr>
            <a:xfrm>
              <a:off x="2275051" y="2693263"/>
              <a:ext cx="0" cy="185337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꺾인 연결선 77">
              <a:extLst>
                <a:ext uri="{FF2B5EF4-FFF2-40B4-BE49-F238E27FC236}">
                  <a16:creationId xmlns:a16="http://schemas.microsoft.com/office/drawing/2014/main" id="{68BB0E86-CC09-57BD-2FA2-1071452CF33A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2680272" y="2685347"/>
              <a:ext cx="176794" cy="1005894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1914D70-1699-45FF-54B3-DC6ECBB3CC99}"/>
                </a:ext>
              </a:extLst>
            </p:cNvPr>
            <p:cNvSpPr/>
            <p:nvPr/>
          </p:nvSpPr>
          <p:spPr>
            <a:xfrm>
              <a:off x="3262786" y="3404652"/>
              <a:ext cx="8052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관리서버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85C14-E4E8-F931-90C8-5708ECC7BFD8}"/>
                </a:ext>
              </a:extLst>
            </p:cNvPr>
            <p:cNvSpPr txBox="1"/>
            <p:nvPr/>
          </p:nvSpPr>
          <p:spPr>
            <a:xfrm>
              <a:off x="184658" y="286587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0A3F62F-0684-A0C6-176D-1DB8117ACE92}"/>
                </a:ext>
              </a:extLst>
            </p:cNvPr>
            <p:cNvSpPr/>
            <p:nvPr/>
          </p:nvSpPr>
          <p:spPr>
            <a:xfrm>
              <a:off x="2433363" y="2697084"/>
              <a:ext cx="42066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1042988" eaLnBrk="0" fontAlgn="base" latinLnBrk="0" hangingPunct="0">
                <a:buClr>
                  <a:schemeClr val="tx1">
                    <a:lumMod val="85000"/>
                    <a:lumOff val="15000"/>
                  </a:scheme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en-US" altLang="ko-KR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</a:t>
              </a:r>
              <a:endParaRPr kumimoji="1"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ADB73D-B098-47FB-973C-672CDB84EE6C}"/>
                </a:ext>
              </a:extLst>
            </p:cNvPr>
            <p:cNvSpPr/>
            <p:nvPr/>
          </p:nvSpPr>
          <p:spPr>
            <a:xfrm>
              <a:off x="2433363" y="2337093"/>
              <a:ext cx="6917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1042988" eaLnBrk="0" fontAlgn="base" latinLnBrk="0" hangingPunct="0">
                <a:buClr>
                  <a:schemeClr val="tx1">
                    <a:lumMod val="85000"/>
                    <a:lumOff val="15000"/>
                  </a:scheme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en-US" altLang="ko-KR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In-line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D4F0D2-1F81-97D5-2379-87FAAA4BB4EA}"/>
                </a:ext>
              </a:extLst>
            </p:cNvPr>
            <p:cNvSpPr/>
            <p:nvPr/>
          </p:nvSpPr>
          <p:spPr>
            <a:xfrm>
              <a:off x="3278240" y="2405323"/>
              <a:ext cx="948348" cy="6780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kern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내부</a:t>
              </a:r>
              <a:endParaRPr lang="en-US" altLang="ko-KR" sz="12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200" kern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F69541E-0A5F-8804-86EC-C6EEE9E68F4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413" y="2400740"/>
              <a:ext cx="344616" cy="3134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E5A1BE4-51E6-B158-063F-FDD9F07720B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413" y="2786445"/>
              <a:ext cx="344616" cy="31345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832AB4E-AC7B-C49B-F879-F2A496F0C550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786" y="3130107"/>
              <a:ext cx="805218" cy="294995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2FEE2B1-F492-59F9-5F07-1BFA60937742}"/>
                </a:ext>
              </a:extLst>
            </p:cNvPr>
            <p:cNvGrpSpPr/>
            <p:nvPr/>
          </p:nvGrpSpPr>
          <p:grpSpPr>
            <a:xfrm>
              <a:off x="835328" y="2485795"/>
              <a:ext cx="963457" cy="618562"/>
              <a:chOff x="3431514" y="4059861"/>
              <a:chExt cx="963457" cy="61856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1C00B6F-75C4-0CE3-808E-A3C118DA974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1514" y="4059861"/>
                <a:ext cx="963457" cy="618562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F784FCD-A92F-A615-0EB0-9EC4A6D73E2E}"/>
                  </a:ext>
                </a:extLst>
              </p:cNvPr>
              <p:cNvSpPr/>
              <p:nvPr/>
            </p:nvSpPr>
            <p:spPr>
              <a:xfrm>
                <a:off x="3702908" y="4190204"/>
                <a:ext cx="420668" cy="286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ko-KR" sz="1200" kern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ISP</a:t>
                </a:r>
                <a:endParaRPr lang="ko-KR" altLang="en-US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0D19F8-72F3-CF4B-6FA9-96ECB143EC1E}"/>
                  </a:ext>
                </a:extLst>
              </p:cNvPr>
              <p:cNvSpPr/>
              <p:nvPr/>
            </p:nvSpPr>
            <p:spPr>
              <a:xfrm>
                <a:off x="3800340" y="4448175"/>
                <a:ext cx="216280" cy="13026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A07D1C4-35D2-20CA-5166-4960ABA5B44F}"/>
                  </a:ext>
                </a:extLst>
              </p:cNvPr>
              <p:cNvGrpSpPr/>
              <p:nvPr/>
            </p:nvGrpSpPr>
            <p:grpSpPr>
              <a:xfrm>
                <a:off x="3829776" y="4504359"/>
                <a:ext cx="152681" cy="68824"/>
                <a:chOff x="3829776" y="4528663"/>
                <a:chExt cx="152681" cy="68824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71FCDAE6-E788-8730-3985-AC352991D053}"/>
                    </a:ext>
                  </a:extLst>
                </p:cNvPr>
                <p:cNvGrpSpPr/>
                <p:nvPr/>
              </p:nvGrpSpPr>
              <p:grpSpPr>
                <a:xfrm>
                  <a:off x="3829776" y="4528663"/>
                  <a:ext cx="36000" cy="68824"/>
                  <a:chOff x="3829776" y="4528663"/>
                  <a:chExt cx="36000" cy="68824"/>
                </a:xfrm>
              </p:grpSpPr>
              <p:sp>
                <p:nvSpPr>
                  <p:cNvPr id="34" name="자유형 6">
                    <a:extLst>
                      <a:ext uri="{FF2B5EF4-FFF2-40B4-BE49-F238E27FC236}">
                        <a16:creationId xmlns:a16="http://schemas.microsoft.com/office/drawing/2014/main" id="{58F47B40-C6AD-DD85-DBF8-941D0F6D14C0}"/>
                      </a:ext>
                    </a:extLst>
                  </p:cNvPr>
                  <p:cNvSpPr/>
                  <p:nvPr/>
                </p:nvSpPr>
                <p:spPr>
                  <a:xfrm>
                    <a:off x="3845719" y="4542718"/>
                    <a:ext cx="0" cy="54769"/>
                  </a:xfrm>
                  <a:custGeom>
                    <a:avLst/>
                    <a:gdLst>
                      <a:gd name="connsiteX0" fmla="*/ 0 w 0"/>
                      <a:gd name="connsiteY0" fmla="*/ 0 h 54769"/>
                      <a:gd name="connsiteX1" fmla="*/ 0 w 0"/>
                      <a:gd name="connsiteY1" fmla="*/ 54769 h 54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54769">
                        <a:moveTo>
                          <a:pt x="0" y="0"/>
                        </a:moveTo>
                        <a:lnTo>
                          <a:pt x="0" y="54769"/>
                        </a:lnTo>
                      </a:path>
                    </a:pathLst>
                  </a:custGeom>
                  <a:noFill/>
                  <a:ln>
                    <a:solidFill>
                      <a:srgbClr val="DEDE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85A2D9A2-25A6-2E28-65D3-930526CD89DE}"/>
                      </a:ext>
                    </a:extLst>
                  </p:cNvPr>
                  <p:cNvSpPr/>
                  <p:nvPr/>
                </p:nvSpPr>
                <p:spPr>
                  <a:xfrm>
                    <a:off x="3829776" y="4528663"/>
                    <a:ext cx="36000" cy="36000"/>
                  </a:xfrm>
                  <a:prstGeom prst="rect">
                    <a:avLst/>
                  </a:prstGeom>
                  <a:solidFill>
                    <a:srgbClr val="E0E0E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64BDCB4A-BBEA-8E15-3779-8EA5285A7C99}"/>
                    </a:ext>
                  </a:extLst>
                </p:cNvPr>
                <p:cNvGrpSpPr/>
                <p:nvPr/>
              </p:nvGrpSpPr>
              <p:grpSpPr>
                <a:xfrm>
                  <a:off x="3888116" y="4528663"/>
                  <a:ext cx="36000" cy="68824"/>
                  <a:chOff x="3829776" y="4528663"/>
                  <a:chExt cx="36000" cy="68824"/>
                </a:xfrm>
              </p:grpSpPr>
              <p:sp>
                <p:nvSpPr>
                  <p:cNvPr id="32" name="자유형 75">
                    <a:extLst>
                      <a:ext uri="{FF2B5EF4-FFF2-40B4-BE49-F238E27FC236}">
                        <a16:creationId xmlns:a16="http://schemas.microsoft.com/office/drawing/2014/main" id="{D512DA4E-DDB5-3042-A151-06910162AC88}"/>
                      </a:ext>
                    </a:extLst>
                  </p:cNvPr>
                  <p:cNvSpPr/>
                  <p:nvPr/>
                </p:nvSpPr>
                <p:spPr>
                  <a:xfrm>
                    <a:off x="3845719" y="4542718"/>
                    <a:ext cx="0" cy="54769"/>
                  </a:xfrm>
                  <a:custGeom>
                    <a:avLst/>
                    <a:gdLst>
                      <a:gd name="connsiteX0" fmla="*/ 0 w 0"/>
                      <a:gd name="connsiteY0" fmla="*/ 0 h 54769"/>
                      <a:gd name="connsiteX1" fmla="*/ 0 w 0"/>
                      <a:gd name="connsiteY1" fmla="*/ 54769 h 54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54769">
                        <a:moveTo>
                          <a:pt x="0" y="0"/>
                        </a:moveTo>
                        <a:lnTo>
                          <a:pt x="0" y="54769"/>
                        </a:lnTo>
                      </a:path>
                    </a:pathLst>
                  </a:custGeom>
                  <a:noFill/>
                  <a:ln>
                    <a:solidFill>
                      <a:srgbClr val="DEDE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4E4150BA-7D76-D46A-CFB6-533A437C7A0C}"/>
                      </a:ext>
                    </a:extLst>
                  </p:cNvPr>
                  <p:cNvSpPr/>
                  <p:nvPr/>
                </p:nvSpPr>
                <p:spPr>
                  <a:xfrm>
                    <a:off x="3829776" y="4528663"/>
                    <a:ext cx="36000" cy="36000"/>
                  </a:xfrm>
                  <a:prstGeom prst="rect">
                    <a:avLst/>
                  </a:prstGeom>
                  <a:solidFill>
                    <a:srgbClr val="E0E0E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F1842968-1AB4-9AC4-2E17-EAEF7EBBC205}"/>
                    </a:ext>
                  </a:extLst>
                </p:cNvPr>
                <p:cNvGrpSpPr/>
                <p:nvPr/>
              </p:nvGrpSpPr>
              <p:grpSpPr>
                <a:xfrm>
                  <a:off x="3946457" y="4528663"/>
                  <a:ext cx="36000" cy="68824"/>
                  <a:chOff x="3829776" y="4528663"/>
                  <a:chExt cx="36000" cy="68824"/>
                </a:xfrm>
              </p:grpSpPr>
              <p:sp>
                <p:nvSpPr>
                  <p:cNvPr id="30" name="자유형 80">
                    <a:extLst>
                      <a:ext uri="{FF2B5EF4-FFF2-40B4-BE49-F238E27FC236}">
                        <a16:creationId xmlns:a16="http://schemas.microsoft.com/office/drawing/2014/main" id="{6B7BF796-FE26-0FBF-70BA-1BED7B114FFE}"/>
                      </a:ext>
                    </a:extLst>
                  </p:cNvPr>
                  <p:cNvSpPr/>
                  <p:nvPr/>
                </p:nvSpPr>
                <p:spPr>
                  <a:xfrm>
                    <a:off x="3845719" y="4542718"/>
                    <a:ext cx="0" cy="54769"/>
                  </a:xfrm>
                  <a:custGeom>
                    <a:avLst/>
                    <a:gdLst>
                      <a:gd name="connsiteX0" fmla="*/ 0 w 0"/>
                      <a:gd name="connsiteY0" fmla="*/ 0 h 54769"/>
                      <a:gd name="connsiteX1" fmla="*/ 0 w 0"/>
                      <a:gd name="connsiteY1" fmla="*/ 54769 h 54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h="54769">
                        <a:moveTo>
                          <a:pt x="0" y="0"/>
                        </a:moveTo>
                        <a:lnTo>
                          <a:pt x="0" y="54769"/>
                        </a:lnTo>
                      </a:path>
                    </a:pathLst>
                  </a:custGeom>
                  <a:noFill/>
                  <a:ln>
                    <a:solidFill>
                      <a:srgbClr val="DEDE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5AC81C0D-7E71-9926-41B7-1B44F505623C}"/>
                      </a:ext>
                    </a:extLst>
                  </p:cNvPr>
                  <p:cNvSpPr/>
                  <p:nvPr/>
                </p:nvSpPr>
                <p:spPr>
                  <a:xfrm>
                    <a:off x="3829776" y="4528663"/>
                    <a:ext cx="36000" cy="36000"/>
                  </a:xfrm>
                  <a:prstGeom prst="rect">
                    <a:avLst/>
                  </a:prstGeom>
                  <a:solidFill>
                    <a:srgbClr val="E0E0E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  <p:sp>
          <p:nvSpPr>
            <p:cNvPr id="20" name="모서리가 둥근 직사각형 110">
              <a:extLst>
                <a:ext uri="{FF2B5EF4-FFF2-40B4-BE49-F238E27FC236}">
                  <a16:creationId xmlns:a16="http://schemas.microsoft.com/office/drawing/2014/main" id="{848F18E5-5133-8DA1-70BF-15595AD3E830}"/>
                </a:ext>
              </a:extLst>
            </p:cNvPr>
            <p:cNvSpPr/>
            <p:nvPr/>
          </p:nvSpPr>
          <p:spPr>
            <a:xfrm flipH="1">
              <a:off x="4605083" y="2281930"/>
              <a:ext cx="380824" cy="1399721"/>
            </a:xfrm>
            <a:prstGeom prst="roundRect">
              <a:avLst>
                <a:gd name="adj" fmla="val 0"/>
              </a:avLst>
            </a:prstGeom>
            <a:solidFill>
              <a:srgbClr val="4DA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kern="0" dirty="0">
                <a:solidFill>
                  <a:schemeClr val="tx1"/>
                </a:solidFill>
                <a:effectLst>
                  <a:glow rad="63500">
                    <a:schemeClr val="tx1">
                      <a:alpha val="5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BB8EBF-6FFB-D0B7-0653-79DA84989C7D}"/>
                </a:ext>
              </a:extLst>
            </p:cNvPr>
            <p:cNvSpPr txBox="1"/>
            <p:nvPr/>
          </p:nvSpPr>
          <p:spPr>
            <a:xfrm>
              <a:off x="4525761" y="286587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특징</a:t>
              </a:r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080F57-3FEA-07FC-D1E1-E3DE3702FA52}"/>
                </a:ext>
              </a:extLst>
            </p:cNvPr>
            <p:cNvSpPr/>
            <p:nvPr/>
          </p:nvSpPr>
          <p:spPr bwMode="auto">
            <a:xfrm>
              <a:off x="5076056" y="2456310"/>
              <a:ext cx="3513182" cy="100537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43200" tIns="36000" rIns="43200" bIns="36000" anchor="ctr"/>
            <a:lstStyle>
              <a:lvl1pPr marL="109538" indent="-109538" eaLnBrk="0" hangingPunct="0">
                <a:defRPr kumimoji="1" sz="1000">
                  <a:solidFill>
                    <a:schemeClr val="tx1"/>
                  </a:solidFill>
                  <a:latin typeface="Rix모던고딕 L" pitchFamily="18" charset="-127"/>
                  <a:ea typeface="Rix모던고딕 L" pitchFamily="18" charset="-127"/>
                </a:defRPr>
              </a:lvl1pPr>
              <a:lvl2pPr marL="257175" indent="-123825" eaLnBrk="0" hangingPunct="0">
                <a:defRPr kumimoji="1" sz="1000">
                  <a:solidFill>
                    <a:schemeClr val="tx1"/>
                  </a:solidFill>
                  <a:latin typeface="Rix모던고딕 L" pitchFamily="18" charset="-127"/>
                  <a:ea typeface="Rix모던고딕 L" pitchFamily="18" charset="-127"/>
                </a:defRPr>
              </a:lvl2pPr>
              <a:lvl3pPr marL="390525" indent="-114300" eaLnBrk="0" hangingPunct="0">
                <a:defRPr kumimoji="1" sz="1000">
                  <a:solidFill>
                    <a:schemeClr val="tx1"/>
                  </a:solidFill>
                  <a:latin typeface="Rix모던고딕 L" pitchFamily="18" charset="-127"/>
                  <a:ea typeface="Rix모던고딕 L" pitchFamily="18" charset="-127"/>
                </a:defRPr>
              </a:lvl3pPr>
              <a:lvl4pPr marL="514350" indent="-109538" eaLnBrk="0" hangingPunct="0">
                <a:defRPr kumimoji="1" sz="1000">
                  <a:solidFill>
                    <a:schemeClr val="tx1"/>
                  </a:solidFill>
                  <a:latin typeface="Rix모던고딕 L" pitchFamily="18" charset="-127"/>
                  <a:ea typeface="Rix모던고딕 L" pitchFamily="18" charset="-127"/>
                </a:defRPr>
              </a:lvl4pPr>
              <a:lvl5pPr marL="652463" indent="-119063" eaLnBrk="0" hangingPunct="0">
                <a:defRPr kumimoji="1" sz="1000">
                  <a:solidFill>
                    <a:schemeClr val="tx1"/>
                  </a:solidFill>
                  <a:latin typeface="Rix모던고딕 L" pitchFamily="18" charset="-127"/>
                  <a:ea typeface="Rix모던고딕 L" pitchFamily="18" charset="-127"/>
                </a:defRPr>
              </a:lvl5pPr>
              <a:lvl6pPr marL="1109663" indent="-119063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L" pitchFamily="18" charset="-127"/>
                  <a:ea typeface="Rix모던고딕 L" pitchFamily="18" charset="-127"/>
                </a:defRPr>
              </a:lvl6pPr>
              <a:lvl7pPr marL="1566863" indent="-119063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L" pitchFamily="18" charset="-127"/>
                  <a:ea typeface="Rix모던고딕 L" pitchFamily="18" charset="-127"/>
                </a:defRPr>
              </a:lvl7pPr>
              <a:lvl8pPr marL="2024063" indent="-119063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L" pitchFamily="18" charset="-127"/>
                  <a:ea typeface="Rix모던고딕 L" pitchFamily="18" charset="-127"/>
                </a:defRPr>
              </a:lvl8pPr>
              <a:lvl9pPr marL="2481263" indent="-119063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L" pitchFamily="18" charset="-127"/>
                  <a:ea typeface="Rix모던고딕 L" pitchFamily="18" charset="-127"/>
                </a:defRPr>
              </a:lvl9pPr>
            </a:lstStyle>
            <a:p>
              <a:pPr marL="108000" lvl="0" indent="-108000" defTabSz="895356" eaLnBrk="1" fontAlgn="ctr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200" kern="0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 네트워크 영역에 인라인으로 이중화 구성</a:t>
              </a:r>
            </a:p>
            <a:p>
              <a:pPr marL="108000" lvl="0" indent="-108000" defTabSz="895356" eaLnBrk="1" fontAlgn="ctr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200" kern="0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Active-Active, Active-Standby </a:t>
              </a:r>
              <a:r>
                <a:rPr lang="ko-KR" altLang="en-US" sz="1200" kern="0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방식으로 구성 </a:t>
              </a:r>
            </a:p>
            <a:p>
              <a:pPr marL="108000" lvl="0" indent="-108000" defTabSz="895356" eaLnBrk="1" fontAlgn="ctr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200" kern="0" spc="-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 대상이 많은 경우 별도 관리서버 운영 </a:t>
              </a:r>
            </a:p>
          </p:txBody>
        </p:sp>
      </p:grpSp>
      <p:graphicFrame>
        <p:nvGraphicFramePr>
          <p:cNvPr id="38" name="Group 172">
            <a:extLst>
              <a:ext uri="{FF2B5EF4-FFF2-40B4-BE49-F238E27FC236}">
                <a16:creationId xmlns:a16="http://schemas.microsoft.com/office/drawing/2014/main" id="{08C9B901-7C4A-A420-EA84-D636B5A17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021122"/>
              </p:ext>
            </p:extLst>
          </p:nvPr>
        </p:nvGraphicFramePr>
        <p:xfrm>
          <a:off x="251520" y="3762866"/>
          <a:ext cx="4112434" cy="1085068"/>
        </p:xfrm>
        <a:graphic>
          <a:graphicData uri="http://schemas.openxmlformats.org/drawingml/2006/table">
            <a:tbl>
              <a:tblPr/>
              <a:tblGrid>
                <a:gridCol w="906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67">
                <a:tc>
                  <a:txBody>
                    <a:bodyPr/>
                    <a:lstStyle>
                      <a:lvl1pPr marL="0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altLang="ko-KR" sz="1200" b="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H/W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4D7"/>
                    </a:solidFill>
                  </a:tcPr>
                </a:tc>
                <a:tc>
                  <a:txBody>
                    <a:bodyPr/>
                    <a:lstStyle>
                      <a:lvl1pPr marL="109538" indent="-109538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257175" indent="-123825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390525" indent="-1143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514350" indent="-109538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652463" indent="-119063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11096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15668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20240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24812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108000" marR="0" lvl="1" indent="-108000" algn="l" defTabSz="895356" rtl="0" eaLnBrk="1" fontAlgn="ctr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CPU, Memory, Disk, HA, NIC, Power</a:t>
                      </a:r>
                      <a:endParaRPr lang="ko-KR" altLang="en-US" sz="1200" kern="0" dirty="0">
                        <a:gradFill>
                          <a:gsLst>
                            <a:gs pos="13333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28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67">
                <a:tc>
                  <a:txBody>
                    <a:bodyPr/>
                    <a:lstStyle>
                      <a:lvl1pPr marL="0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altLang="ko-KR" sz="1200" b="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S/W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4D7"/>
                    </a:solidFill>
                  </a:tcPr>
                </a:tc>
                <a:tc>
                  <a:txBody>
                    <a:bodyPr/>
                    <a:lstStyle>
                      <a:lvl1pPr marL="109538" indent="-109538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257175" indent="-123825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390525" indent="-1143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514350" indent="-109538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652463" indent="-119063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11096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15668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20240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24812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108000" marR="0" lvl="1" indent="-108000" algn="l" defTabSz="895356" rtl="0" eaLnBrk="1" fontAlgn="ctr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데몬</a:t>
                      </a:r>
                      <a:r>
                        <a:rPr lang="en-US" altLang="ko-KR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Bypass, NTP, </a:t>
                      </a:r>
                      <a:r>
                        <a:rPr lang="ko-KR" altLang="en-US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파일 무결성</a:t>
                      </a:r>
                      <a:r>
                        <a:rPr lang="en-US" altLang="ko-KR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67">
                <a:tc>
                  <a:txBody>
                    <a:bodyPr/>
                    <a:lstStyle/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altLang="ko-KR" sz="1200" b="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Network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4D7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1" indent="-108000" algn="l" defTabSz="895356" rtl="0" eaLnBrk="1" fontAlgn="ctr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In/Out </a:t>
                      </a:r>
                      <a:r>
                        <a:rPr lang="ko-KR" altLang="en-US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트래픽</a:t>
                      </a:r>
                      <a:r>
                        <a:rPr lang="en-US" altLang="ko-KR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최대 세션</a:t>
                      </a:r>
                      <a:r>
                        <a:rPr lang="en-US" altLang="ko-KR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프로토콜</a:t>
                      </a:r>
                      <a:r>
                        <a:rPr lang="en-US" altLang="ko-KR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endParaRPr lang="ko-KR" altLang="en-US" sz="1200" kern="0" dirty="0">
                        <a:gradFill>
                          <a:gsLst>
                            <a:gs pos="13333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28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267">
                <a:tc>
                  <a:txBody>
                    <a:bodyPr/>
                    <a:lstStyle>
                      <a:lvl1pPr marL="0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ko-KR" altLang="en-US" sz="1200" b="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기타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4D7"/>
                    </a:solidFill>
                  </a:tcPr>
                </a:tc>
                <a:tc>
                  <a:txBody>
                    <a:bodyPr/>
                    <a:lstStyle>
                      <a:lvl1pPr marL="109538" indent="-109538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257175" indent="-123825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390525" indent="-1143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514350" indent="-109538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652463" indent="-119063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11096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15668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20240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24812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108000" marR="0" lvl="1" indent="-108000" algn="l" defTabSz="895356" rtl="0" eaLnBrk="1" fontAlgn="ctr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침입탐지 이벤트량</a:t>
                      </a:r>
                      <a:r>
                        <a:rPr lang="en-US" altLang="ko-KR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변동율</a:t>
                      </a:r>
                      <a:r>
                        <a:rPr lang="en-US" altLang="ko-KR" sz="1200" kern="0" dirty="0">
                          <a:gradFill>
                            <a:gsLst>
                              <a:gs pos="1333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28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BackUp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9" name="Picture 3" descr="P:\Users\a0500240\Desktop\새 폴더 (3)\2016-11-03 08 53 01.jpg">
            <a:extLst>
              <a:ext uri="{FF2B5EF4-FFF2-40B4-BE49-F238E27FC236}">
                <a16:creationId xmlns:a16="http://schemas.microsoft.com/office/drawing/2014/main" id="{99397A1A-BF01-58D1-727A-7B871B7FC8A2}"/>
              </a:ext>
            </a:extLst>
          </p:cNvPr>
          <p:cNvPicPr/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84" y="4913595"/>
            <a:ext cx="4090670" cy="110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DE81389-EEBE-CCA9-732E-5973701BC909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보안관제시스템 구성 </a:t>
            </a:r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</a:p>
        </p:txBody>
      </p:sp>
      <p:graphicFrame>
        <p:nvGraphicFramePr>
          <p:cNvPr id="47" name="Group 172">
            <a:extLst>
              <a:ext uri="{FF2B5EF4-FFF2-40B4-BE49-F238E27FC236}">
                <a16:creationId xmlns:a16="http://schemas.microsoft.com/office/drawing/2014/main" id="{1DCB0A6F-65CB-7A64-7778-D9F31AA2DC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1338826"/>
              </p:ext>
            </p:extLst>
          </p:nvPr>
        </p:nvGraphicFramePr>
        <p:xfrm>
          <a:off x="4571999" y="3762866"/>
          <a:ext cx="4341103" cy="2191104"/>
        </p:xfrm>
        <a:graphic>
          <a:graphicData uri="http://schemas.openxmlformats.org/drawingml/2006/table">
            <a:tbl>
              <a:tblPr/>
              <a:tblGrid>
                <a:gridCol w="64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8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371">
                <a:tc>
                  <a:txBody>
                    <a:bodyPr/>
                    <a:lstStyle>
                      <a:lvl1pPr marL="0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ko-KR" altLang="en-US" sz="1200" b="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주기</a:t>
                      </a:r>
                      <a:endParaRPr kumimoji="1" lang="en-US" altLang="ko-KR" sz="1200" b="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4D7"/>
                    </a:solidFill>
                  </a:tcPr>
                </a:tc>
                <a:tc>
                  <a:txBody>
                    <a:bodyPr/>
                    <a:lstStyle>
                      <a:lvl1pPr marL="109538" indent="-109538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257175" indent="-123825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390525" indent="-1143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514350" indent="-109538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652463" indent="-119063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11096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15668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20240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24812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ko-KR" altLang="en-US" sz="1200" b="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10">
                <a:tc>
                  <a:txBody>
                    <a:bodyPr/>
                    <a:lstStyle>
                      <a:lvl1pPr marL="0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1" indent="0" algn="ctr" defTabSz="895356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실시간</a:t>
                      </a:r>
                      <a:r>
                        <a:rPr lang="en-US" altLang="ko-KR" sz="1200" b="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</a:p>
                    <a:p>
                      <a:pPr marL="0" marR="0" lvl="1" indent="0" algn="ctr" defTabSz="895356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일일</a:t>
                      </a:r>
                      <a:endParaRPr lang="en-US" altLang="ko-KR" sz="1200" b="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109538" indent="-109538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257175" indent="-123825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390525" indent="-1143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514350" indent="-109538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652463" indent="-119063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11096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15668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20240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24812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108000" marR="0" lvl="1" indent="-108000" algn="l" defTabSz="895356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ESM Agent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연동을 통한 시스템 상태 정보 확인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1" indent="0" algn="l" defTabSz="895356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(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경보 이벤트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SMS)</a:t>
                      </a:r>
                    </a:p>
                    <a:p>
                      <a:pPr marL="108000" marR="0" lvl="1" indent="-108000" algn="l" defTabSz="895356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점검내용 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CPU, Memory, Disk, Power,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데몬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1" indent="-108000" algn="l" defTabSz="895356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최대 허용 세션 확인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Disk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가용 상태 확인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472">
                <a:tc>
                  <a:txBody>
                    <a:bodyPr/>
                    <a:lstStyle>
                      <a:lvl1pPr marL="0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742950" indent="-28575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11430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16002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2057400" indent="-2286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25146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29718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34290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3886200" indent="-22860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1" indent="0" algn="ctr" defTabSz="895356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ko-KR" altLang="en-US" sz="1200" b="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109538" indent="-109538" algn="just" defTabSz="914400" rtl="0" eaLnBrk="1" latinLnBrk="1" hangingPunct="1">
                        <a:lnSpc>
                          <a:spcPct val="110000"/>
                        </a:lnSpc>
                        <a:spcAft>
                          <a:spcPct val="30000"/>
                        </a:spcAft>
                        <a:buClr>
                          <a:schemeClr val="bg2"/>
                        </a:buClr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 marL="257175" indent="-123825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Rix모던고딕 M" pitchFamily="18" charset="-127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 marL="390525" indent="-114300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 marL="514350" indent="-109538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6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 marL="652463" indent="-119063" algn="just" defTabSz="914400" rtl="0" eaLnBrk="1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marL="11096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marL="15668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marL="20240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marL="2481263" indent="-119063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2000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defRPr kumimoji="1" sz="1000" kern="12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108000" marR="0" lvl="1" indent="-108000" algn="l" defTabSz="895356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트래픽 및 이벤트 변동 추이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NTP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동기화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백업현황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1" indent="-108000" algn="l" defTabSz="895356" rtl="0" eaLnBrk="1" fontAlgn="ctr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정책 점검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기간만료 정책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미참조 정책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4517391F-F7E6-44FF-B642-DA105E76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292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7C5FAD-974F-FD17-284B-74898E471E4B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5-6.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보안관제시스템 성능관리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0166F0-DC77-BA7F-15FC-8A8C84D0AA6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79A8FB-87BB-012E-5230-379BA3C3D713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성능관리 포인트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1E63A96-D05D-4F67-C40A-27DAEA757864}"/>
              </a:ext>
            </a:extLst>
          </p:cNvPr>
          <p:cNvGrpSpPr/>
          <p:nvPr/>
        </p:nvGrpSpPr>
        <p:grpSpPr>
          <a:xfrm>
            <a:off x="331313" y="2078361"/>
            <a:ext cx="8556853" cy="1350639"/>
            <a:chOff x="911108" y="8468850"/>
            <a:chExt cx="8561167" cy="1347615"/>
          </a:xfrm>
        </p:grpSpPr>
        <p:sp>
          <p:nvSpPr>
            <p:cNvPr id="53" name="모서리가 둥근 직사각형 86">
              <a:extLst>
                <a:ext uri="{FF2B5EF4-FFF2-40B4-BE49-F238E27FC236}">
                  <a16:creationId xmlns:a16="http://schemas.microsoft.com/office/drawing/2014/main" id="{E395E257-AD43-78D8-9640-38A9B09D68B1}"/>
                </a:ext>
              </a:extLst>
            </p:cNvPr>
            <p:cNvSpPr/>
            <p:nvPr/>
          </p:nvSpPr>
          <p:spPr>
            <a:xfrm>
              <a:off x="1109757" y="8468850"/>
              <a:ext cx="8362518" cy="13476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397A7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양쪽 모서리가 둥근 사각형 88">
              <a:extLst>
                <a:ext uri="{FF2B5EF4-FFF2-40B4-BE49-F238E27FC236}">
                  <a16:creationId xmlns:a16="http://schemas.microsoft.com/office/drawing/2014/main" id="{41712A42-7A41-48E3-0CE2-F70CB746F457}"/>
                </a:ext>
              </a:extLst>
            </p:cNvPr>
            <p:cNvSpPr/>
            <p:nvPr/>
          </p:nvSpPr>
          <p:spPr>
            <a:xfrm rot="16200000" flipH="1">
              <a:off x="702775" y="8677691"/>
              <a:ext cx="1346941" cy="930276"/>
            </a:xfrm>
            <a:prstGeom prst="round2SameRect">
              <a:avLst>
                <a:gd name="adj1" fmla="val 6183"/>
                <a:gd name="adj2" fmla="val 0"/>
              </a:avLst>
            </a:prstGeom>
            <a:solidFill>
              <a:srgbClr val="397A7F"/>
            </a:solidFill>
            <a:ln>
              <a:solidFill>
                <a:srgbClr val="397A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0FA4AE-BE9F-384C-2158-C479C3360D69}"/>
              </a:ext>
            </a:extLst>
          </p:cNvPr>
          <p:cNvSpPr/>
          <p:nvPr/>
        </p:nvSpPr>
        <p:spPr>
          <a:xfrm>
            <a:off x="1301267" y="2060848"/>
            <a:ext cx="5015038" cy="13157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08000" indent="-108000" defTabSz="895356" fontAlgn="ctr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허용 세션 임계치 초과 시 장애 발생</a:t>
            </a:r>
          </a:p>
          <a:p>
            <a:pPr marL="108000" indent="-108000" defTabSz="895356" fontAlgn="ctr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</a:t>
            </a: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가용 상태 비확보 시 장애 발생</a:t>
            </a:r>
            <a:r>
              <a:rPr kumimoji="1"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로그저장기간 미관리</a:t>
            </a:r>
            <a:r>
              <a:rPr kumimoji="1"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08000" indent="-108000" defTabSz="895356" fontAlgn="ctr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이중화 구성</a:t>
            </a:r>
            <a:r>
              <a:rPr kumimoji="1"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(HA) </a:t>
            </a: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 발생 시 전체 네트워크 차단</a:t>
            </a:r>
          </a:p>
          <a:p>
            <a:pPr marL="108000" indent="-108000" defTabSz="895356" fontAlgn="ctr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시 </a:t>
            </a:r>
            <a:r>
              <a:rPr kumimoji="1"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전환 오류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2555A6-791D-CCF3-563C-836903889DBB}"/>
              </a:ext>
            </a:extLst>
          </p:cNvPr>
          <p:cNvSpPr/>
          <p:nvPr/>
        </p:nvSpPr>
        <p:spPr>
          <a:xfrm>
            <a:off x="290769" y="2599792"/>
            <a:ext cx="101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kern="0" dirty="0">
                <a:gradFill>
                  <a:gsLst>
                    <a:gs pos="6667">
                      <a:schemeClr val="bg1"/>
                    </a:gs>
                    <a:gs pos="25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</a:t>
            </a:r>
            <a:endParaRPr lang="en-US" altLang="ko-KR" sz="1400" kern="0" dirty="0">
              <a:gradFill>
                <a:gsLst>
                  <a:gs pos="6667">
                    <a:schemeClr val="bg1"/>
                  </a:gs>
                  <a:gs pos="2500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4">
            <a:extLst>
              <a:ext uri="{FF2B5EF4-FFF2-40B4-BE49-F238E27FC236}">
                <a16:creationId xmlns:a16="http://schemas.microsoft.com/office/drawing/2014/main" id="{545D69B4-F16A-F32C-1D22-08C9F3F80759}"/>
              </a:ext>
            </a:extLst>
          </p:cNvPr>
          <p:cNvSpPr/>
          <p:nvPr/>
        </p:nvSpPr>
        <p:spPr>
          <a:xfrm rot="16200000" flipH="1">
            <a:off x="630579" y="2325114"/>
            <a:ext cx="331743" cy="857133"/>
          </a:xfrm>
          <a:custGeom>
            <a:avLst/>
            <a:gdLst>
              <a:gd name="connsiteX0" fmla="*/ 0 w 331743"/>
              <a:gd name="connsiteY0" fmla="*/ 0 h 930276"/>
              <a:gd name="connsiteX1" fmla="*/ 331743 w 331743"/>
              <a:gd name="connsiteY1" fmla="*/ 0 h 930276"/>
              <a:gd name="connsiteX2" fmla="*/ 331743 w 331743"/>
              <a:gd name="connsiteY2" fmla="*/ 930276 h 930276"/>
              <a:gd name="connsiteX3" fmla="*/ 0 w 331743"/>
              <a:gd name="connsiteY3" fmla="*/ 930276 h 930276"/>
              <a:gd name="connsiteX4" fmla="*/ 0 w 331743"/>
              <a:gd name="connsiteY4" fmla="*/ 0 h 930276"/>
              <a:gd name="connsiteX0" fmla="*/ 0 w 331743"/>
              <a:gd name="connsiteY0" fmla="*/ 0 h 930276"/>
              <a:gd name="connsiteX1" fmla="*/ 331743 w 331743"/>
              <a:gd name="connsiteY1" fmla="*/ 930276 h 930276"/>
              <a:gd name="connsiteX2" fmla="*/ 0 w 331743"/>
              <a:gd name="connsiteY2" fmla="*/ 930276 h 930276"/>
              <a:gd name="connsiteX3" fmla="*/ 0 w 331743"/>
              <a:gd name="connsiteY3" fmla="*/ 0 h 93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43" h="930276">
                <a:moveTo>
                  <a:pt x="0" y="0"/>
                </a:moveTo>
                <a:lnTo>
                  <a:pt x="331743" y="930276"/>
                </a:lnTo>
                <a:lnTo>
                  <a:pt x="0" y="93027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4">
            <a:extLst>
              <a:ext uri="{FF2B5EF4-FFF2-40B4-BE49-F238E27FC236}">
                <a16:creationId xmlns:a16="http://schemas.microsoft.com/office/drawing/2014/main" id="{8764E950-10A1-3DDD-89C7-CF07FF03410B}"/>
              </a:ext>
            </a:extLst>
          </p:cNvPr>
          <p:cNvSpPr/>
          <p:nvPr/>
        </p:nvSpPr>
        <p:spPr>
          <a:xfrm rot="5400000">
            <a:off x="630579" y="2325114"/>
            <a:ext cx="331743" cy="857133"/>
          </a:xfrm>
          <a:custGeom>
            <a:avLst/>
            <a:gdLst>
              <a:gd name="connsiteX0" fmla="*/ 0 w 331743"/>
              <a:gd name="connsiteY0" fmla="*/ 0 h 930276"/>
              <a:gd name="connsiteX1" fmla="*/ 331743 w 331743"/>
              <a:gd name="connsiteY1" fmla="*/ 0 h 930276"/>
              <a:gd name="connsiteX2" fmla="*/ 331743 w 331743"/>
              <a:gd name="connsiteY2" fmla="*/ 930276 h 930276"/>
              <a:gd name="connsiteX3" fmla="*/ 0 w 331743"/>
              <a:gd name="connsiteY3" fmla="*/ 930276 h 930276"/>
              <a:gd name="connsiteX4" fmla="*/ 0 w 331743"/>
              <a:gd name="connsiteY4" fmla="*/ 0 h 930276"/>
              <a:gd name="connsiteX0" fmla="*/ 0 w 331743"/>
              <a:gd name="connsiteY0" fmla="*/ 0 h 930276"/>
              <a:gd name="connsiteX1" fmla="*/ 331743 w 331743"/>
              <a:gd name="connsiteY1" fmla="*/ 930276 h 930276"/>
              <a:gd name="connsiteX2" fmla="*/ 0 w 331743"/>
              <a:gd name="connsiteY2" fmla="*/ 930276 h 930276"/>
              <a:gd name="connsiteX3" fmla="*/ 0 w 331743"/>
              <a:gd name="connsiteY3" fmla="*/ 0 h 93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43" h="930276">
                <a:moveTo>
                  <a:pt x="0" y="0"/>
                </a:moveTo>
                <a:lnTo>
                  <a:pt x="331743" y="930276"/>
                </a:lnTo>
                <a:lnTo>
                  <a:pt x="0" y="93027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40526D8-1D7F-4BC3-6515-A336E0AEA12D}"/>
              </a:ext>
            </a:extLst>
          </p:cNvPr>
          <p:cNvGrpSpPr/>
          <p:nvPr/>
        </p:nvGrpSpPr>
        <p:grpSpPr>
          <a:xfrm>
            <a:off x="706398" y="3201565"/>
            <a:ext cx="180105" cy="299443"/>
            <a:chOff x="3017837" y="5018088"/>
            <a:chExt cx="390525" cy="649287"/>
          </a:xfrm>
        </p:grpSpPr>
        <p:sp>
          <p:nvSpPr>
            <p:cNvPr id="61" name="Freeform 310">
              <a:extLst>
                <a:ext uri="{FF2B5EF4-FFF2-40B4-BE49-F238E27FC236}">
                  <a16:creationId xmlns:a16="http://schemas.microsoft.com/office/drawing/2014/main" id="{083A60E8-0250-6D06-5943-0237BFADA955}"/>
                </a:ext>
              </a:extLst>
            </p:cNvPr>
            <p:cNvSpPr/>
            <p:nvPr/>
          </p:nvSpPr>
          <p:spPr bwMode="auto">
            <a:xfrm>
              <a:off x="3032125" y="5133975"/>
              <a:ext cx="128588" cy="90488"/>
            </a:xfrm>
            <a:custGeom>
              <a:avLst/>
              <a:gdLst>
                <a:gd name="T0" fmla="*/ 21 w 34"/>
                <a:gd name="T1" fmla="*/ 24 h 24"/>
                <a:gd name="T2" fmla="*/ 21 w 34"/>
                <a:gd name="T3" fmla="*/ 16 h 24"/>
                <a:gd name="T4" fmla="*/ 32 w 34"/>
                <a:gd name="T5" fmla="*/ 16 h 24"/>
                <a:gd name="T6" fmla="*/ 32 w 34"/>
                <a:gd name="T7" fmla="*/ 14 h 24"/>
                <a:gd name="T8" fmla="*/ 34 w 34"/>
                <a:gd name="T9" fmla="*/ 8 h 24"/>
                <a:gd name="T10" fmla="*/ 21 w 34"/>
                <a:gd name="T11" fmla="*/ 8 h 24"/>
                <a:gd name="T12" fmla="*/ 21 w 34"/>
                <a:gd name="T13" fmla="*/ 0 h 24"/>
                <a:gd name="T14" fmla="*/ 10 w 34"/>
                <a:gd name="T15" fmla="*/ 6 h 24"/>
                <a:gd name="T16" fmla="*/ 0 w 34"/>
                <a:gd name="T17" fmla="*/ 12 h 24"/>
                <a:gd name="T18" fmla="*/ 10 w 34"/>
                <a:gd name="T19" fmla="*/ 18 h 24"/>
                <a:gd name="T20" fmla="*/ 21 w 34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24">
                  <a:moveTo>
                    <a:pt x="21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2"/>
                    <a:pt x="33" y="10"/>
                    <a:pt x="34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21" y="24"/>
                  </a:lnTo>
                  <a:close/>
                </a:path>
              </a:pathLst>
            </a:custGeom>
            <a:solidFill>
              <a:srgbClr val="FAA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 311">
              <a:extLst>
                <a:ext uri="{FF2B5EF4-FFF2-40B4-BE49-F238E27FC236}">
                  <a16:creationId xmlns:a16="http://schemas.microsoft.com/office/drawing/2014/main" id="{3F72710F-458B-D162-7AB1-20B837FA948C}"/>
                </a:ext>
              </a:extLst>
            </p:cNvPr>
            <p:cNvSpPr/>
            <p:nvPr/>
          </p:nvSpPr>
          <p:spPr bwMode="auto">
            <a:xfrm>
              <a:off x="3227387" y="5133975"/>
              <a:ext cx="128588" cy="90488"/>
            </a:xfrm>
            <a:custGeom>
              <a:avLst/>
              <a:gdLst>
                <a:gd name="T0" fmla="*/ 2 w 34"/>
                <a:gd name="T1" fmla="*/ 14 h 24"/>
                <a:gd name="T2" fmla="*/ 2 w 34"/>
                <a:gd name="T3" fmla="*/ 16 h 24"/>
                <a:gd name="T4" fmla="*/ 13 w 34"/>
                <a:gd name="T5" fmla="*/ 16 h 24"/>
                <a:gd name="T6" fmla="*/ 13 w 34"/>
                <a:gd name="T7" fmla="*/ 24 h 24"/>
                <a:gd name="T8" fmla="*/ 24 w 34"/>
                <a:gd name="T9" fmla="*/ 18 h 24"/>
                <a:gd name="T10" fmla="*/ 34 w 34"/>
                <a:gd name="T11" fmla="*/ 12 h 24"/>
                <a:gd name="T12" fmla="*/ 24 w 34"/>
                <a:gd name="T13" fmla="*/ 6 h 24"/>
                <a:gd name="T14" fmla="*/ 13 w 34"/>
                <a:gd name="T15" fmla="*/ 0 h 24"/>
                <a:gd name="T16" fmla="*/ 13 w 34"/>
                <a:gd name="T17" fmla="*/ 8 h 24"/>
                <a:gd name="T18" fmla="*/ 0 w 34"/>
                <a:gd name="T19" fmla="*/ 8 h 24"/>
                <a:gd name="T20" fmla="*/ 2 w 34"/>
                <a:gd name="T2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24">
                  <a:moveTo>
                    <a:pt x="2" y="14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2" y="12"/>
                    <a:pt x="2" y="14"/>
                  </a:cubicBezTo>
                  <a:close/>
                </a:path>
              </a:pathLst>
            </a:custGeom>
            <a:solidFill>
              <a:srgbClr val="FAA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 312">
              <a:extLst>
                <a:ext uri="{FF2B5EF4-FFF2-40B4-BE49-F238E27FC236}">
                  <a16:creationId xmlns:a16="http://schemas.microsoft.com/office/drawing/2014/main" id="{6EA7CEA8-5495-6D04-EE21-580B2E0B03A1}"/>
                </a:ext>
              </a:extLst>
            </p:cNvPr>
            <p:cNvSpPr/>
            <p:nvPr/>
          </p:nvSpPr>
          <p:spPr bwMode="auto">
            <a:xfrm>
              <a:off x="3144837" y="5018088"/>
              <a:ext cx="93663" cy="130175"/>
            </a:xfrm>
            <a:custGeom>
              <a:avLst/>
              <a:gdLst>
                <a:gd name="T0" fmla="*/ 9 w 25"/>
                <a:gd name="T1" fmla="*/ 35 h 35"/>
                <a:gd name="T2" fmla="*/ 13 w 25"/>
                <a:gd name="T3" fmla="*/ 34 h 35"/>
                <a:gd name="T4" fmla="*/ 17 w 25"/>
                <a:gd name="T5" fmla="*/ 35 h 35"/>
                <a:gd name="T6" fmla="*/ 17 w 25"/>
                <a:gd name="T7" fmla="*/ 21 h 35"/>
                <a:gd name="T8" fmla="*/ 25 w 25"/>
                <a:gd name="T9" fmla="*/ 21 h 35"/>
                <a:gd name="T10" fmla="*/ 19 w 25"/>
                <a:gd name="T11" fmla="*/ 10 h 35"/>
                <a:gd name="T12" fmla="*/ 13 w 25"/>
                <a:gd name="T13" fmla="*/ 0 h 35"/>
                <a:gd name="T14" fmla="*/ 7 w 25"/>
                <a:gd name="T15" fmla="*/ 10 h 35"/>
                <a:gd name="T16" fmla="*/ 0 w 25"/>
                <a:gd name="T17" fmla="*/ 21 h 35"/>
                <a:gd name="T18" fmla="*/ 9 w 25"/>
                <a:gd name="T19" fmla="*/ 21 h 35"/>
                <a:gd name="T20" fmla="*/ 9 w 25"/>
                <a:gd name="T2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5">
                  <a:moveTo>
                    <a:pt x="9" y="35"/>
                  </a:moveTo>
                  <a:cubicBezTo>
                    <a:pt x="10" y="34"/>
                    <a:pt x="12" y="34"/>
                    <a:pt x="13" y="34"/>
                  </a:cubicBezTo>
                  <a:cubicBezTo>
                    <a:pt x="14" y="34"/>
                    <a:pt x="15" y="34"/>
                    <a:pt x="17" y="3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21"/>
                    <a:pt x="9" y="21"/>
                    <a:pt x="9" y="21"/>
                  </a:cubicBezTo>
                  <a:lnTo>
                    <a:pt x="9" y="35"/>
                  </a:lnTo>
                  <a:close/>
                </a:path>
              </a:pathLst>
            </a:custGeom>
            <a:solidFill>
              <a:srgbClr val="FAA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 313">
              <a:extLst>
                <a:ext uri="{FF2B5EF4-FFF2-40B4-BE49-F238E27FC236}">
                  <a16:creationId xmlns:a16="http://schemas.microsoft.com/office/drawing/2014/main" id="{44E95E9B-69B4-9363-8ECF-DDA4CA35FF93}"/>
                </a:ext>
              </a:extLst>
            </p:cNvPr>
            <p:cNvSpPr/>
            <p:nvPr/>
          </p:nvSpPr>
          <p:spPr bwMode="auto">
            <a:xfrm>
              <a:off x="3017837" y="5159375"/>
              <a:ext cx="390525" cy="508000"/>
            </a:xfrm>
            <a:custGeom>
              <a:avLst/>
              <a:gdLst>
                <a:gd name="T0" fmla="*/ 104 w 104"/>
                <a:gd name="T1" fmla="*/ 68 h 135"/>
                <a:gd name="T2" fmla="*/ 104 w 104"/>
                <a:gd name="T3" fmla="*/ 47 h 135"/>
                <a:gd name="T4" fmla="*/ 96 w 104"/>
                <a:gd name="T5" fmla="*/ 39 h 135"/>
                <a:gd name="T6" fmla="*/ 89 w 104"/>
                <a:gd name="T7" fmla="*/ 47 h 135"/>
                <a:gd name="T8" fmla="*/ 89 w 104"/>
                <a:gd name="T9" fmla="*/ 49 h 135"/>
                <a:gd name="T10" fmla="*/ 87 w 104"/>
                <a:gd name="T11" fmla="*/ 48 h 135"/>
                <a:gd name="T12" fmla="*/ 87 w 104"/>
                <a:gd name="T13" fmla="*/ 37 h 135"/>
                <a:gd name="T14" fmla="*/ 80 w 104"/>
                <a:gd name="T15" fmla="*/ 29 h 135"/>
                <a:gd name="T16" fmla="*/ 73 w 104"/>
                <a:gd name="T17" fmla="*/ 37 h 135"/>
                <a:gd name="T18" fmla="*/ 73 w 104"/>
                <a:gd name="T19" fmla="*/ 43 h 135"/>
                <a:gd name="T20" fmla="*/ 71 w 104"/>
                <a:gd name="T21" fmla="*/ 43 h 135"/>
                <a:gd name="T22" fmla="*/ 71 w 104"/>
                <a:gd name="T23" fmla="*/ 30 h 135"/>
                <a:gd name="T24" fmla="*/ 64 w 104"/>
                <a:gd name="T25" fmla="*/ 23 h 135"/>
                <a:gd name="T26" fmla="*/ 56 w 104"/>
                <a:gd name="T27" fmla="*/ 30 h 135"/>
                <a:gd name="T28" fmla="*/ 56 w 104"/>
                <a:gd name="T29" fmla="*/ 40 h 135"/>
                <a:gd name="T30" fmla="*/ 54 w 104"/>
                <a:gd name="T31" fmla="*/ 40 h 135"/>
                <a:gd name="T32" fmla="*/ 54 w 104"/>
                <a:gd name="T33" fmla="*/ 7 h 135"/>
                <a:gd name="T34" fmla="*/ 47 w 104"/>
                <a:gd name="T35" fmla="*/ 0 h 135"/>
                <a:gd name="T36" fmla="*/ 40 w 104"/>
                <a:gd name="T37" fmla="*/ 7 h 135"/>
                <a:gd name="T38" fmla="*/ 40 w 104"/>
                <a:gd name="T39" fmla="*/ 60 h 135"/>
                <a:gd name="T40" fmla="*/ 19 w 104"/>
                <a:gd name="T41" fmla="*/ 73 h 135"/>
                <a:gd name="T42" fmla="*/ 0 w 104"/>
                <a:gd name="T43" fmla="*/ 82 h 135"/>
                <a:gd name="T44" fmla="*/ 4 w 104"/>
                <a:gd name="T45" fmla="*/ 90 h 135"/>
                <a:gd name="T46" fmla="*/ 28 w 104"/>
                <a:gd name="T47" fmla="*/ 95 h 135"/>
                <a:gd name="T48" fmla="*/ 48 w 104"/>
                <a:gd name="T49" fmla="*/ 111 h 135"/>
                <a:gd name="T50" fmla="*/ 48 w 104"/>
                <a:gd name="T51" fmla="*/ 135 h 135"/>
                <a:gd name="T52" fmla="*/ 97 w 104"/>
                <a:gd name="T53" fmla="*/ 135 h 135"/>
                <a:gd name="T54" fmla="*/ 97 w 104"/>
                <a:gd name="T55" fmla="*/ 109 h 135"/>
                <a:gd name="T56" fmla="*/ 103 w 104"/>
                <a:gd name="T57" fmla="*/ 90 h 135"/>
                <a:gd name="T58" fmla="*/ 104 w 104"/>
                <a:gd name="T59" fmla="*/ 71 h 135"/>
                <a:gd name="T60" fmla="*/ 104 w 104"/>
                <a:gd name="T61" fmla="*/ 6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" h="135">
                  <a:moveTo>
                    <a:pt x="104" y="68"/>
                  </a:moveTo>
                  <a:cubicBezTo>
                    <a:pt x="104" y="47"/>
                    <a:pt x="104" y="47"/>
                    <a:pt x="104" y="47"/>
                  </a:cubicBezTo>
                  <a:cubicBezTo>
                    <a:pt x="104" y="43"/>
                    <a:pt x="100" y="39"/>
                    <a:pt x="96" y="39"/>
                  </a:cubicBezTo>
                  <a:cubicBezTo>
                    <a:pt x="92" y="39"/>
                    <a:pt x="89" y="43"/>
                    <a:pt x="89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9" y="48"/>
                    <a:pt x="88" y="48"/>
                    <a:pt x="87" y="48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3"/>
                    <a:pt x="84" y="29"/>
                    <a:pt x="80" y="29"/>
                  </a:cubicBezTo>
                  <a:cubicBezTo>
                    <a:pt x="76" y="29"/>
                    <a:pt x="73" y="33"/>
                    <a:pt x="73" y="37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2" y="43"/>
                    <a:pt x="71" y="43"/>
                    <a:pt x="71" y="4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26"/>
                    <a:pt x="68" y="23"/>
                    <a:pt x="64" y="23"/>
                  </a:cubicBezTo>
                  <a:cubicBezTo>
                    <a:pt x="60" y="23"/>
                    <a:pt x="56" y="26"/>
                    <a:pt x="56" y="3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5" y="40"/>
                    <a:pt x="54" y="40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43" y="0"/>
                    <a:pt x="40" y="3"/>
                    <a:pt x="40" y="7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8" y="80"/>
                    <a:pt x="26" y="74"/>
                    <a:pt x="19" y="73"/>
                  </a:cubicBezTo>
                  <a:cubicBezTo>
                    <a:pt x="7" y="72"/>
                    <a:pt x="0" y="77"/>
                    <a:pt x="0" y="82"/>
                  </a:cubicBezTo>
                  <a:cubicBezTo>
                    <a:pt x="0" y="83"/>
                    <a:pt x="0" y="90"/>
                    <a:pt x="4" y="90"/>
                  </a:cubicBezTo>
                  <a:cubicBezTo>
                    <a:pt x="6" y="90"/>
                    <a:pt x="21" y="88"/>
                    <a:pt x="28" y="95"/>
                  </a:cubicBezTo>
                  <a:cubicBezTo>
                    <a:pt x="34" y="100"/>
                    <a:pt x="44" y="108"/>
                    <a:pt x="48" y="111"/>
                  </a:cubicBezTo>
                  <a:cubicBezTo>
                    <a:pt x="48" y="135"/>
                    <a:pt x="48" y="135"/>
                    <a:pt x="48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0" y="104"/>
                    <a:pt x="103" y="97"/>
                    <a:pt x="103" y="90"/>
                  </a:cubicBezTo>
                  <a:cubicBezTo>
                    <a:pt x="103" y="84"/>
                    <a:pt x="104" y="78"/>
                    <a:pt x="104" y="71"/>
                  </a:cubicBezTo>
                  <a:cubicBezTo>
                    <a:pt x="104" y="70"/>
                    <a:pt x="104" y="69"/>
                    <a:pt x="104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0C4F256-FA7B-8C20-9151-AC39048CF9A9}"/>
              </a:ext>
            </a:extLst>
          </p:cNvPr>
          <p:cNvGrpSpPr/>
          <p:nvPr/>
        </p:nvGrpSpPr>
        <p:grpSpPr>
          <a:xfrm>
            <a:off x="333928" y="3590530"/>
            <a:ext cx="8556853" cy="1064152"/>
            <a:chOff x="911108" y="8468850"/>
            <a:chExt cx="8561167" cy="1347615"/>
          </a:xfrm>
        </p:grpSpPr>
        <p:sp>
          <p:nvSpPr>
            <p:cNvPr id="84" name="모서리가 둥근 직사각형 86">
              <a:extLst>
                <a:ext uri="{FF2B5EF4-FFF2-40B4-BE49-F238E27FC236}">
                  <a16:creationId xmlns:a16="http://schemas.microsoft.com/office/drawing/2014/main" id="{54512787-2CDF-C0DC-8E4B-8A4EF0368280}"/>
                </a:ext>
              </a:extLst>
            </p:cNvPr>
            <p:cNvSpPr/>
            <p:nvPr/>
          </p:nvSpPr>
          <p:spPr>
            <a:xfrm>
              <a:off x="1109757" y="8468850"/>
              <a:ext cx="8362518" cy="13476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397A7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양쪽 모서리가 둥근 사각형 88">
              <a:extLst>
                <a:ext uri="{FF2B5EF4-FFF2-40B4-BE49-F238E27FC236}">
                  <a16:creationId xmlns:a16="http://schemas.microsoft.com/office/drawing/2014/main" id="{BF76C1CA-7D8E-2C0C-B044-49BF709307DA}"/>
                </a:ext>
              </a:extLst>
            </p:cNvPr>
            <p:cNvSpPr/>
            <p:nvPr/>
          </p:nvSpPr>
          <p:spPr>
            <a:xfrm rot="16200000" flipH="1">
              <a:off x="702775" y="8677691"/>
              <a:ext cx="1346941" cy="930276"/>
            </a:xfrm>
            <a:prstGeom prst="round2SameRect">
              <a:avLst>
                <a:gd name="adj1" fmla="val 6183"/>
                <a:gd name="adj2" fmla="val 0"/>
              </a:avLst>
            </a:prstGeom>
            <a:solidFill>
              <a:srgbClr val="397A7F"/>
            </a:solidFill>
            <a:ln>
              <a:solidFill>
                <a:srgbClr val="397A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A12B937-6DB7-588D-A51A-FBED87B717E4}"/>
              </a:ext>
            </a:extLst>
          </p:cNvPr>
          <p:cNvSpPr/>
          <p:nvPr/>
        </p:nvSpPr>
        <p:spPr>
          <a:xfrm>
            <a:off x="1303882" y="3593112"/>
            <a:ext cx="5015038" cy="100027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08000" indent="-108000" defTabSz="895356" fontAlgn="ctr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kern="0" spc="-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다량의 비정상 이벤트 발생 시 데몬 </a:t>
            </a:r>
            <a:r>
              <a:rPr kumimoji="1" lang="en-US" altLang="ko-KR" sz="1200" kern="0" spc="-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Hang-up </a:t>
            </a:r>
            <a:r>
              <a:rPr kumimoji="1" lang="ko-KR" altLang="en-US" sz="1200" kern="0" spc="-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</a:p>
          <a:p>
            <a:pPr marL="108000" indent="-108000" defTabSz="895356" fontAlgn="ctr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kern="0" spc="-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분배 적용 시 대상 </a:t>
            </a:r>
            <a:r>
              <a:rPr kumimoji="1" lang="ko-KR" altLang="en-US" sz="1200" kern="0" spc="-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장비별</a:t>
            </a:r>
            <a:r>
              <a:rPr kumimoji="1" lang="ko-KR" altLang="en-US" sz="1200" kern="0" spc="-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 여부 확인</a:t>
            </a:r>
          </a:p>
          <a:p>
            <a:pPr marL="108000" indent="-108000" defTabSz="895356" fontAlgn="ctr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200" kern="0" spc="-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In-line </a:t>
            </a:r>
            <a:r>
              <a:rPr kumimoji="1" lang="ko-KR" altLang="en-US" sz="1200" kern="0" spc="-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회선 장애 시 </a:t>
            </a:r>
            <a:r>
              <a:rPr kumimoji="1" lang="en-US" altLang="ko-KR" sz="1200" kern="0" spc="-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Bypass</a:t>
            </a:r>
            <a:r>
              <a:rPr kumimoji="1" lang="ko-KR" altLang="en-US" sz="1200" kern="0" spc="-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모드로 전환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672D7-D3B7-D24F-C37D-D3DF12289A2E}"/>
              </a:ext>
            </a:extLst>
          </p:cNvPr>
          <p:cNvSpPr/>
          <p:nvPr/>
        </p:nvSpPr>
        <p:spPr>
          <a:xfrm>
            <a:off x="293384" y="3968718"/>
            <a:ext cx="101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6667">
                      <a:schemeClr val="bg1"/>
                    </a:gs>
                    <a:gs pos="25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IDS/IPS</a:t>
            </a:r>
          </a:p>
        </p:txBody>
      </p:sp>
      <p:sp>
        <p:nvSpPr>
          <p:cNvPr id="88" name="직사각형 54">
            <a:extLst>
              <a:ext uri="{FF2B5EF4-FFF2-40B4-BE49-F238E27FC236}">
                <a16:creationId xmlns:a16="http://schemas.microsoft.com/office/drawing/2014/main" id="{7DE752D4-C5C1-9AF4-ABF1-B3BD45C7DF95}"/>
              </a:ext>
            </a:extLst>
          </p:cNvPr>
          <p:cNvSpPr/>
          <p:nvPr/>
        </p:nvSpPr>
        <p:spPr>
          <a:xfrm rot="16200000" flipH="1">
            <a:off x="633194" y="3694040"/>
            <a:ext cx="331743" cy="857133"/>
          </a:xfrm>
          <a:custGeom>
            <a:avLst/>
            <a:gdLst>
              <a:gd name="connsiteX0" fmla="*/ 0 w 331743"/>
              <a:gd name="connsiteY0" fmla="*/ 0 h 930276"/>
              <a:gd name="connsiteX1" fmla="*/ 331743 w 331743"/>
              <a:gd name="connsiteY1" fmla="*/ 0 h 930276"/>
              <a:gd name="connsiteX2" fmla="*/ 331743 w 331743"/>
              <a:gd name="connsiteY2" fmla="*/ 930276 h 930276"/>
              <a:gd name="connsiteX3" fmla="*/ 0 w 331743"/>
              <a:gd name="connsiteY3" fmla="*/ 930276 h 930276"/>
              <a:gd name="connsiteX4" fmla="*/ 0 w 331743"/>
              <a:gd name="connsiteY4" fmla="*/ 0 h 930276"/>
              <a:gd name="connsiteX0" fmla="*/ 0 w 331743"/>
              <a:gd name="connsiteY0" fmla="*/ 0 h 930276"/>
              <a:gd name="connsiteX1" fmla="*/ 331743 w 331743"/>
              <a:gd name="connsiteY1" fmla="*/ 930276 h 930276"/>
              <a:gd name="connsiteX2" fmla="*/ 0 w 331743"/>
              <a:gd name="connsiteY2" fmla="*/ 930276 h 930276"/>
              <a:gd name="connsiteX3" fmla="*/ 0 w 331743"/>
              <a:gd name="connsiteY3" fmla="*/ 0 h 93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43" h="930276">
                <a:moveTo>
                  <a:pt x="0" y="0"/>
                </a:moveTo>
                <a:lnTo>
                  <a:pt x="331743" y="930276"/>
                </a:lnTo>
                <a:lnTo>
                  <a:pt x="0" y="93027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54">
            <a:extLst>
              <a:ext uri="{FF2B5EF4-FFF2-40B4-BE49-F238E27FC236}">
                <a16:creationId xmlns:a16="http://schemas.microsoft.com/office/drawing/2014/main" id="{E9835E8F-7196-7AB7-C989-6C10C601B761}"/>
              </a:ext>
            </a:extLst>
          </p:cNvPr>
          <p:cNvSpPr/>
          <p:nvPr/>
        </p:nvSpPr>
        <p:spPr>
          <a:xfrm rot="5400000">
            <a:off x="633194" y="3694040"/>
            <a:ext cx="331743" cy="857133"/>
          </a:xfrm>
          <a:custGeom>
            <a:avLst/>
            <a:gdLst>
              <a:gd name="connsiteX0" fmla="*/ 0 w 331743"/>
              <a:gd name="connsiteY0" fmla="*/ 0 h 930276"/>
              <a:gd name="connsiteX1" fmla="*/ 331743 w 331743"/>
              <a:gd name="connsiteY1" fmla="*/ 0 h 930276"/>
              <a:gd name="connsiteX2" fmla="*/ 331743 w 331743"/>
              <a:gd name="connsiteY2" fmla="*/ 930276 h 930276"/>
              <a:gd name="connsiteX3" fmla="*/ 0 w 331743"/>
              <a:gd name="connsiteY3" fmla="*/ 930276 h 930276"/>
              <a:gd name="connsiteX4" fmla="*/ 0 w 331743"/>
              <a:gd name="connsiteY4" fmla="*/ 0 h 930276"/>
              <a:gd name="connsiteX0" fmla="*/ 0 w 331743"/>
              <a:gd name="connsiteY0" fmla="*/ 0 h 930276"/>
              <a:gd name="connsiteX1" fmla="*/ 331743 w 331743"/>
              <a:gd name="connsiteY1" fmla="*/ 930276 h 930276"/>
              <a:gd name="connsiteX2" fmla="*/ 0 w 331743"/>
              <a:gd name="connsiteY2" fmla="*/ 930276 h 930276"/>
              <a:gd name="connsiteX3" fmla="*/ 0 w 331743"/>
              <a:gd name="connsiteY3" fmla="*/ 0 h 93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43" h="930276">
                <a:moveTo>
                  <a:pt x="0" y="0"/>
                </a:moveTo>
                <a:lnTo>
                  <a:pt x="331743" y="930276"/>
                </a:lnTo>
                <a:lnTo>
                  <a:pt x="0" y="93027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08CA415-0894-7463-4C6A-1C95D191A934}"/>
              </a:ext>
            </a:extLst>
          </p:cNvPr>
          <p:cNvGrpSpPr/>
          <p:nvPr/>
        </p:nvGrpSpPr>
        <p:grpSpPr>
          <a:xfrm>
            <a:off x="709013" y="4425701"/>
            <a:ext cx="180105" cy="299443"/>
            <a:chOff x="3017837" y="5018088"/>
            <a:chExt cx="390525" cy="649287"/>
          </a:xfrm>
        </p:grpSpPr>
        <p:sp>
          <p:nvSpPr>
            <p:cNvPr id="91" name="Freeform 310">
              <a:extLst>
                <a:ext uri="{FF2B5EF4-FFF2-40B4-BE49-F238E27FC236}">
                  <a16:creationId xmlns:a16="http://schemas.microsoft.com/office/drawing/2014/main" id="{162A78E5-A950-265E-417A-D0EC3A2435C7}"/>
                </a:ext>
              </a:extLst>
            </p:cNvPr>
            <p:cNvSpPr/>
            <p:nvPr/>
          </p:nvSpPr>
          <p:spPr bwMode="auto">
            <a:xfrm>
              <a:off x="3032125" y="5133975"/>
              <a:ext cx="128588" cy="90488"/>
            </a:xfrm>
            <a:custGeom>
              <a:avLst/>
              <a:gdLst>
                <a:gd name="T0" fmla="*/ 21 w 34"/>
                <a:gd name="T1" fmla="*/ 24 h 24"/>
                <a:gd name="T2" fmla="*/ 21 w 34"/>
                <a:gd name="T3" fmla="*/ 16 h 24"/>
                <a:gd name="T4" fmla="*/ 32 w 34"/>
                <a:gd name="T5" fmla="*/ 16 h 24"/>
                <a:gd name="T6" fmla="*/ 32 w 34"/>
                <a:gd name="T7" fmla="*/ 14 h 24"/>
                <a:gd name="T8" fmla="*/ 34 w 34"/>
                <a:gd name="T9" fmla="*/ 8 h 24"/>
                <a:gd name="T10" fmla="*/ 21 w 34"/>
                <a:gd name="T11" fmla="*/ 8 h 24"/>
                <a:gd name="T12" fmla="*/ 21 w 34"/>
                <a:gd name="T13" fmla="*/ 0 h 24"/>
                <a:gd name="T14" fmla="*/ 10 w 34"/>
                <a:gd name="T15" fmla="*/ 6 h 24"/>
                <a:gd name="T16" fmla="*/ 0 w 34"/>
                <a:gd name="T17" fmla="*/ 12 h 24"/>
                <a:gd name="T18" fmla="*/ 10 w 34"/>
                <a:gd name="T19" fmla="*/ 18 h 24"/>
                <a:gd name="T20" fmla="*/ 21 w 34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24">
                  <a:moveTo>
                    <a:pt x="21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2"/>
                    <a:pt x="33" y="10"/>
                    <a:pt x="34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21" y="24"/>
                  </a:lnTo>
                  <a:close/>
                </a:path>
              </a:pathLst>
            </a:custGeom>
            <a:solidFill>
              <a:srgbClr val="FAA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 311">
              <a:extLst>
                <a:ext uri="{FF2B5EF4-FFF2-40B4-BE49-F238E27FC236}">
                  <a16:creationId xmlns:a16="http://schemas.microsoft.com/office/drawing/2014/main" id="{E09DE032-E366-26D0-9012-B56F91E6B76E}"/>
                </a:ext>
              </a:extLst>
            </p:cNvPr>
            <p:cNvSpPr/>
            <p:nvPr/>
          </p:nvSpPr>
          <p:spPr bwMode="auto">
            <a:xfrm>
              <a:off x="3227387" y="5133975"/>
              <a:ext cx="128588" cy="90488"/>
            </a:xfrm>
            <a:custGeom>
              <a:avLst/>
              <a:gdLst>
                <a:gd name="T0" fmla="*/ 2 w 34"/>
                <a:gd name="T1" fmla="*/ 14 h 24"/>
                <a:gd name="T2" fmla="*/ 2 w 34"/>
                <a:gd name="T3" fmla="*/ 16 h 24"/>
                <a:gd name="T4" fmla="*/ 13 w 34"/>
                <a:gd name="T5" fmla="*/ 16 h 24"/>
                <a:gd name="T6" fmla="*/ 13 w 34"/>
                <a:gd name="T7" fmla="*/ 24 h 24"/>
                <a:gd name="T8" fmla="*/ 24 w 34"/>
                <a:gd name="T9" fmla="*/ 18 h 24"/>
                <a:gd name="T10" fmla="*/ 34 w 34"/>
                <a:gd name="T11" fmla="*/ 12 h 24"/>
                <a:gd name="T12" fmla="*/ 24 w 34"/>
                <a:gd name="T13" fmla="*/ 6 h 24"/>
                <a:gd name="T14" fmla="*/ 13 w 34"/>
                <a:gd name="T15" fmla="*/ 0 h 24"/>
                <a:gd name="T16" fmla="*/ 13 w 34"/>
                <a:gd name="T17" fmla="*/ 8 h 24"/>
                <a:gd name="T18" fmla="*/ 0 w 34"/>
                <a:gd name="T19" fmla="*/ 8 h 24"/>
                <a:gd name="T20" fmla="*/ 2 w 34"/>
                <a:gd name="T2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24">
                  <a:moveTo>
                    <a:pt x="2" y="14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2" y="12"/>
                    <a:pt x="2" y="14"/>
                  </a:cubicBezTo>
                  <a:close/>
                </a:path>
              </a:pathLst>
            </a:custGeom>
            <a:solidFill>
              <a:srgbClr val="FAA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 312">
              <a:extLst>
                <a:ext uri="{FF2B5EF4-FFF2-40B4-BE49-F238E27FC236}">
                  <a16:creationId xmlns:a16="http://schemas.microsoft.com/office/drawing/2014/main" id="{1D638B06-2315-1865-D17D-70C7B2ACF919}"/>
                </a:ext>
              </a:extLst>
            </p:cNvPr>
            <p:cNvSpPr/>
            <p:nvPr/>
          </p:nvSpPr>
          <p:spPr bwMode="auto">
            <a:xfrm>
              <a:off x="3144837" y="5018088"/>
              <a:ext cx="93663" cy="130175"/>
            </a:xfrm>
            <a:custGeom>
              <a:avLst/>
              <a:gdLst>
                <a:gd name="T0" fmla="*/ 9 w 25"/>
                <a:gd name="T1" fmla="*/ 35 h 35"/>
                <a:gd name="T2" fmla="*/ 13 w 25"/>
                <a:gd name="T3" fmla="*/ 34 h 35"/>
                <a:gd name="T4" fmla="*/ 17 w 25"/>
                <a:gd name="T5" fmla="*/ 35 h 35"/>
                <a:gd name="T6" fmla="*/ 17 w 25"/>
                <a:gd name="T7" fmla="*/ 21 h 35"/>
                <a:gd name="T8" fmla="*/ 25 w 25"/>
                <a:gd name="T9" fmla="*/ 21 h 35"/>
                <a:gd name="T10" fmla="*/ 19 w 25"/>
                <a:gd name="T11" fmla="*/ 10 h 35"/>
                <a:gd name="T12" fmla="*/ 13 w 25"/>
                <a:gd name="T13" fmla="*/ 0 h 35"/>
                <a:gd name="T14" fmla="*/ 7 w 25"/>
                <a:gd name="T15" fmla="*/ 10 h 35"/>
                <a:gd name="T16" fmla="*/ 0 w 25"/>
                <a:gd name="T17" fmla="*/ 21 h 35"/>
                <a:gd name="T18" fmla="*/ 9 w 25"/>
                <a:gd name="T19" fmla="*/ 21 h 35"/>
                <a:gd name="T20" fmla="*/ 9 w 25"/>
                <a:gd name="T2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5">
                  <a:moveTo>
                    <a:pt x="9" y="35"/>
                  </a:moveTo>
                  <a:cubicBezTo>
                    <a:pt x="10" y="34"/>
                    <a:pt x="12" y="34"/>
                    <a:pt x="13" y="34"/>
                  </a:cubicBezTo>
                  <a:cubicBezTo>
                    <a:pt x="14" y="34"/>
                    <a:pt x="15" y="34"/>
                    <a:pt x="17" y="3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21"/>
                    <a:pt x="9" y="21"/>
                    <a:pt x="9" y="21"/>
                  </a:cubicBezTo>
                  <a:lnTo>
                    <a:pt x="9" y="35"/>
                  </a:lnTo>
                  <a:close/>
                </a:path>
              </a:pathLst>
            </a:custGeom>
            <a:solidFill>
              <a:srgbClr val="FAA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 313">
              <a:extLst>
                <a:ext uri="{FF2B5EF4-FFF2-40B4-BE49-F238E27FC236}">
                  <a16:creationId xmlns:a16="http://schemas.microsoft.com/office/drawing/2014/main" id="{0C9A242A-33DD-E9FB-809A-64089B0542ED}"/>
                </a:ext>
              </a:extLst>
            </p:cNvPr>
            <p:cNvSpPr/>
            <p:nvPr/>
          </p:nvSpPr>
          <p:spPr bwMode="auto">
            <a:xfrm>
              <a:off x="3017837" y="5159375"/>
              <a:ext cx="390525" cy="508000"/>
            </a:xfrm>
            <a:custGeom>
              <a:avLst/>
              <a:gdLst>
                <a:gd name="T0" fmla="*/ 104 w 104"/>
                <a:gd name="T1" fmla="*/ 68 h 135"/>
                <a:gd name="T2" fmla="*/ 104 w 104"/>
                <a:gd name="T3" fmla="*/ 47 h 135"/>
                <a:gd name="T4" fmla="*/ 96 w 104"/>
                <a:gd name="T5" fmla="*/ 39 h 135"/>
                <a:gd name="T6" fmla="*/ 89 w 104"/>
                <a:gd name="T7" fmla="*/ 47 h 135"/>
                <a:gd name="T8" fmla="*/ 89 w 104"/>
                <a:gd name="T9" fmla="*/ 49 h 135"/>
                <a:gd name="T10" fmla="*/ 87 w 104"/>
                <a:gd name="T11" fmla="*/ 48 h 135"/>
                <a:gd name="T12" fmla="*/ 87 w 104"/>
                <a:gd name="T13" fmla="*/ 37 h 135"/>
                <a:gd name="T14" fmla="*/ 80 w 104"/>
                <a:gd name="T15" fmla="*/ 29 h 135"/>
                <a:gd name="T16" fmla="*/ 73 w 104"/>
                <a:gd name="T17" fmla="*/ 37 h 135"/>
                <a:gd name="T18" fmla="*/ 73 w 104"/>
                <a:gd name="T19" fmla="*/ 43 h 135"/>
                <a:gd name="T20" fmla="*/ 71 w 104"/>
                <a:gd name="T21" fmla="*/ 43 h 135"/>
                <a:gd name="T22" fmla="*/ 71 w 104"/>
                <a:gd name="T23" fmla="*/ 30 h 135"/>
                <a:gd name="T24" fmla="*/ 64 w 104"/>
                <a:gd name="T25" fmla="*/ 23 h 135"/>
                <a:gd name="T26" fmla="*/ 56 w 104"/>
                <a:gd name="T27" fmla="*/ 30 h 135"/>
                <a:gd name="T28" fmla="*/ 56 w 104"/>
                <a:gd name="T29" fmla="*/ 40 h 135"/>
                <a:gd name="T30" fmla="*/ 54 w 104"/>
                <a:gd name="T31" fmla="*/ 40 h 135"/>
                <a:gd name="T32" fmla="*/ 54 w 104"/>
                <a:gd name="T33" fmla="*/ 7 h 135"/>
                <a:gd name="T34" fmla="*/ 47 w 104"/>
                <a:gd name="T35" fmla="*/ 0 h 135"/>
                <a:gd name="T36" fmla="*/ 40 w 104"/>
                <a:gd name="T37" fmla="*/ 7 h 135"/>
                <a:gd name="T38" fmla="*/ 40 w 104"/>
                <a:gd name="T39" fmla="*/ 60 h 135"/>
                <a:gd name="T40" fmla="*/ 19 w 104"/>
                <a:gd name="T41" fmla="*/ 73 h 135"/>
                <a:gd name="T42" fmla="*/ 0 w 104"/>
                <a:gd name="T43" fmla="*/ 82 h 135"/>
                <a:gd name="T44" fmla="*/ 4 w 104"/>
                <a:gd name="T45" fmla="*/ 90 h 135"/>
                <a:gd name="T46" fmla="*/ 28 w 104"/>
                <a:gd name="T47" fmla="*/ 95 h 135"/>
                <a:gd name="T48" fmla="*/ 48 w 104"/>
                <a:gd name="T49" fmla="*/ 111 h 135"/>
                <a:gd name="T50" fmla="*/ 48 w 104"/>
                <a:gd name="T51" fmla="*/ 135 h 135"/>
                <a:gd name="T52" fmla="*/ 97 w 104"/>
                <a:gd name="T53" fmla="*/ 135 h 135"/>
                <a:gd name="T54" fmla="*/ 97 w 104"/>
                <a:gd name="T55" fmla="*/ 109 h 135"/>
                <a:gd name="T56" fmla="*/ 103 w 104"/>
                <a:gd name="T57" fmla="*/ 90 h 135"/>
                <a:gd name="T58" fmla="*/ 104 w 104"/>
                <a:gd name="T59" fmla="*/ 71 h 135"/>
                <a:gd name="T60" fmla="*/ 104 w 104"/>
                <a:gd name="T61" fmla="*/ 6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" h="135">
                  <a:moveTo>
                    <a:pt x="104" y="68"/>
                  </a:moveTo>
                  <a:cubicBezTo>
                    <a:pt x="104" y="47"/>
                    <a:pt x="104" y="47"/>
                    <a:pt x="104" y="47"/>
                  </a:cubicBezTo>
                  <a:cubicBezTo>
                    <a:pt x="104" y="43"/>
                    <a:pt x="100" y="39"/>
                    <a:pt x="96" y="39"/>
                  </a:cubicBezTo>
                  <a:cubicBezTo>
                    <a:pt x="92" y="39"/>
                    <a:pt x="89" y="43"/>
                    <a:pt x="89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9" y="48"/>
                    <a:pt x="88" y="48"/>
                    <a:pt x="87" y="48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3"/>
                    <a:pt x="84" y="29"/>
                    <a:pt x="80" y="29"/>
                  </a:cubicBezTo>
                  <a:cubicBezTo>
                    <a:pt x="76" y="29"/>
                    <a:pt x="73" y="33"/>
                    <a:pt x="73" y="37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2" y="43"/>
                    <a:pt x="71" y="43"/>
                    <a:pt x="71" y="4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26"/>
                    <a:pt x="68" y="23"/>
                    <a:pt x="64" y="23"/>
                  </a:cubicBezTo>
                  <a:cubicBezTo>
                    <a:pt x="60" y="23"/>
                    <a:pt x="56" y="26"/>
                    <a:pt x="56" y="3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5" y="40"/>
                    <a:pt x="54" y="40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43" y="0"/>
                    <a:pt x="40" y="3"/>
                    <a:pt x="40" y="7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8" y="80"/>
                    <a:pt x="26" y="74"/>
                    <a:pt x="19" y="73"/>
                  </a:cubicBezTo>
                  <a:cubicBezTo>
                    <a:pt x="7" y="72"/>
                    <a:pt x="0" y="77"/>
                    <a:pt x="0" y="82"/>
                  </a:cubicBezTo>
                  <a:cubicBezTo>
                    <a:pt x="0" y="83"/>
                    <a:pt x="0" y="90"/>
                    <a:pt x="4" y="90"/>
                  </a:cubicBezTo>
                  <a:cubicBezTo>
                    <a:pt x="6" y="90"/>
                    <a:pt x="21" y="88"/>
                    <a:pt x="28" y="95"/>
                  </a:cubicBezTo>
                  <a:cubicBezTo>
                    <a:pt x="34" y="100"/>
                    <a:pt x="44" y="108"/>
                    <a:pt x="48" y="111"/>
                  </a:cubicBezTo>
                  <a:cubicBezTo>
                    <a:pt x="48" y="135"/>
                    <a:pt x="48" y="135"/>
                    <a:pt x="48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0" y="104"/>
                    <a:pt x="103" y="97"/>
                    <a:pt x="103" y="90"/>
                  </a:cubicBezTo>
                  <a:cubicBezTo>
                    <a:pt x="103" y="84"/>
                    <a:pt x="104" y="78"/>
                    <a:pt x="104" y="71"/>
                  </a:cubicBezTo>
                  <a:cubicBezTo>
                    <a:pt x="104" y="70"/>
                    <a:pt x="104" y="69"/>
                    <a:pt x="104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06F78C0-1D2B-3D44-D40D-ECCFFFF56182}"/>
              </a:ext>
            </a:extLst>
          </p:cNvPr>
          <p:cNvGrpSpPr/>
          <p:nvPr/>
        </p:nvGrpSpPr>
        <p:grpSpPr>
          <a:xfrm>
            <a:off x="333928" y="4814665"/>
            <a:ext cx="8556853" cy="1350639"/>
            <a:chOff x="911108" y="8468850"/>
            <a:chExt cx="8561167" cy="1347615"/>
          </a:xfrm>
        </p:grpSpPr>
        <p:sp>
          <p:nvSpPr>
            <p:cNvPr id="96" name="모서리가 둥근 직사각형 86">
              <a:extLst>
                <a:ext uri="{FF2B5EF4-FFF2-40B4-BE49-F238E27FC236}">
                  <a16:creationId xmlns:a16="http://schemas.microsoft.com/office/drawing/2014/main" id="{00F76CCE-55E0-BE79-D231-4D913DB76CA7}"/>
                </a:ext>
              </a:extLst>
            </p:cNvPr>
            <p:cNvSpPr/>
            <p:nvPr/>
          </p:nvSpPr>
          <p:spPr>
            <a:xfrm>
              <a:off x="1109757" y="8468850"/>
              <a:ext cx="8362518" cy="134761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397A7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양쪽 모서리가 둥근 사각형 88">
              <a:extLst>
                <a:ext uri="{FF2B5EF4-FFF2-40B4-BE49-F238E27FC236}">
                  <a16:creationId xmlns:a16="http://schemas.microsoft.com/office/drawing/2014/main" id="{F2DA901C-A14F-A222-2C4C-E7644C0C6EBB}"/>
                </a:ext>
              </a:extLst>
            </p:cNvPr>
            <p:cNvSpPr/>
            <p:nvPr/>
          </p:nvSpPr>
          <p:spPr>
            <a:xfrm rot="16200000" flipH="1">
              <a:off x="702775" y="8677691"/>
              <a:ext cx="1346941" cy="930276"/>
            </a:xfrm>
            <a:prstGeom prst="round2SameRect">
              <a:avLst>
                <a:gd name="adj1" fmla="val 6183"/>
                <a:gd name="adj2" fmla="val 0"/>
              </a:avLst>
            </a:prstGeom>
            <a:solidFill>
              <a:srgbClr val="397A7F"/>
            </a:solidFill>
            <a:ln>
              <a:solidFill>
                <a:srgbClr val="397A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16B8E3-D3C4-E3BA-FA95-A82AE719E1D2}"/>
              </a:ext>
            </a:extLst>
          </p:cNvPr>
          <p:cNvSpPr/>
          <p:nvPr/>
        </p:nvSpPr>
        <p:spPr>
          <a:xfrm>
            <a:off x="1303882" y="4797152"/>
            <a:ext cx="5015038" cy="13157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08000" indent="-108000" defTabSz="895356" fontAlgn="ctr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kumimoji="1" lang="ko-KR" altLang="en-US" sz="1200" kern="0" spc="-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트랜젝션</a:t>
            </a: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수치 증가 시 이벤트 유실 및 데몬 장애 발생</a:t>
            </a:r>
          </a:p>
          <a:p>
            <a:pPr marL="108000" indent="-108000" defTabSz="895356" fontAlgn="ctr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/ Power fault </a:t>
            </a: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 시 </a:t>
            </a:r>
            <a:r>
              <a:rPr kumimoji="1"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Bypass </a:t>
            </a: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전환</a:t>
            </a:r>
          </a:p>
          <a:p>
            <a:pPr marL="108000" indent="-108000" defTabSz="895356" fontAlgn="ctr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과다로그 </a:t>
            </a:r>
            <a:r>
              <a:rPr kumimoji="1" lang="ko-KR" altLang="en-US" sz="1200" kern="0" spc="-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유입시</a:t>
            </a: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NIC </a:t>
            </a: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버퍼 처리 초과로 이벤트 유실 및 데몬 속도 저하</a:t>
            </a:r>
          </a:p>
          <a:p>
            <a:pPr marL="108000" indent="-108000" defTabSz="895356" fontAlgn="ctr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다수의 대용량 첨부파일 분석 시 이벤트 유실 및 데몬 속도 저하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25FB81-D807-FE2C-C25E-3B1313EC7646}"/>
              </a:ext>
            </a:extLst>
          </p:cNvPr>
          <p:cNvSpPr/>
          <p:nvPr/>
        </p:nvSpPr>
        <p:spPr>
          <a:xfrm>
            <a:off x="293384" y="5336096"/>
            <a:ext cx="101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6667">
                      <a:schemeClr val="bg1"/>
                    </a:gs>
                    <a:gs pos="25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</a:p>
        </p:txBody>
      </p:sp>
      <p:sp>
        <p:nvSpPr>
          <p:cNvPr id="100" name="직사각형 54">
            <a:extLst>
              <a:ext uri="{FF2B5EF4-FFF2-40B4-BE49-F238E27FC236}">
                <a16:creationId xmlns:a16="http://schemas.microsoft.com/office/drawing/2014/main" id="{66CA19F5-F384-10FD-C843-682E1AE487C9}"/>
              </a:ext>
            </a:extLst>
          </p:cNvPr>
          <p:cNvSpPr/>
          <p:nvPr/>
        </p:nvSpPr>
        <p:spPr>
          <a:xfrm rot="16200000" flipH="1">
            <a:off x="633194" y="5061418"/>
            <a:ext cx="331743" cy="857133"/>
          </a:xfrm>
          <a:custGeom>
            <a:avLst/>
            <a:gdLst>
              <a:gd name="connsiteX0" fmla="*/ 0 w 331743"/>
              <a:gd name="connsiteY0" fmla="*/ 0 h 930276"/>
              <a:gd name="connsiteX1" fmla="*/ 331743 w 331743"/>
              <a:gd name="connsiteY1" fmla="*/ 0 h 930276"/>
              <a:gd name="connsiteX2" fmla="*/ 331743 w 331743"/>
              <a:gd name="connsiteY2" fmla="*/ 930276 h 930276"/>
              <a:gd name="connsiteX3" fmla="*/ 0 w 331743"/>
              <a:gd name="connsiteY3" fmla="*/ 930276 h 930276"/>
              <a:gd name="connsiteX4" fmla="*/ 0 w 331743"/>
              <a:gd name="connsiteY4" fmla="*/ 0 h 930276"/>
              <a:gd name="connsiteX0" fmla="*/ 0 w 331743"/>
              <a:gd name="connsiteY0" fmla="*/ 0 h 930276"/>
              <a:gd name="connsiteX1" fmla="*/ 331743 w 331743"/>
              <a:gd name="connsiteY1" fmla="*/ 930276 h 930276"/>
              <a:gd name="connsiteX2" fmla="*/ 0 w 331743"/>
              <a:gd name="connsiteY2" fmla="*/ 930276 h 930276"/>
              <a:gd name="connsiteX3" fmla="*/ 0 w 331743"/>
              <a:gd name="connsiteY3" fmla="*/ 0 h 93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43" h="930276">
                <a:moveTo>
                  <a:pt x="0" y="0"/>
                </a:moveTo>
                <a:lnTo>
                  <a:pt x="331743" y="930276"/>
                </a:lnTo>
                <a:lnTo>
                  <a:pt x="0" y="93027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직사각형 54">
            <a:extLst>
              <a:ext uri="{FF2B5EF4-FFF2-40B4-BE49-F238E27FC236}">
                <a16:creationId xmlns:a16="http://schemas.microsoft.com/office/drawing/2014/main" id="{C59185D8-AE64-0368-E181-52A3A589C2EB}"/>
              </a:ext>
            </a:extLst>
          </p:cNvPr>
          <p:cNvSpPr/>
          <p:nvPr/>
        </p:nvSpPr>
        <p:spPr>
          <a:xfrm rot="5400000">
            <a:off x="633194" y="5061418"/>
            <a:ext cx="331743" cy="857133"/>
          </a:xfrm>
          <a:custGeom>
            <a:avLst/>
            <a:gdLst>
              <a:gd name="connsiteX0" fmla="*/ 0 w 331743"/>
              <a:gd name="connsiteY0" fmla="*/ 0 h 930276"/>
              <a:gd name="connsiteX1" fmla="*/ 331743 w 331743"/>
              <a:gd name="connsiteY1" fmla="*/ 0 h 930276"/>
              <a:gd name="connsiteX2" fmla="*/ 331743 w 331743"/>
              <a:gd name="connsiteY2" fmla="*/ 930276 h 930276"/>
              <a:gd name="connsiteX3" fmla="*/ 0 w 331743"/>
              <a:gd name="connsiteY3" fmla="*/ 930276 h 930276"/>
              <a:gd name="connsiteX4" fmla="*/ 0 w 331743"/>
              <a:gd name="connsiteY4" fmla="*/ 0 h 930276"/>
              <a:gd name="connsiteX0" fmla="*/ 0 w 331743"/>
              <a:gd name="connsiteY0" fmla="*/ 0 h 930276"/>
              <a:gd name="connsiteX1" fmla="*/ 331743 w 331743"/>
              <a:gd name="connsiteY1" fmla="*/ 930276 h 930276"/>
              <a:gd name="connsiteX2" fmla="*/ 0 w 331743"/>
              <a:gd name="connsiteY2" fmla="*/ 930276 h 930276"/>
              <a:gd name="connsiteX3" fmla="*/ 0 w 331743"/>
              <a:gd name="connsiteY3" fmla="*/ 0 h 93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43" h="930276">
                <a:moveTo>
                  <a:pt x="0" y="0"/>
                </a:moveTo>
                <a:lnTo>
                  <a:pt x="331743" y="930276"/>
                </a:lnTo>
                <a:lnTo>
                  <a:pt x="0" y="93027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85ACF4D-02FA-45B0-37F7-B6345EFF9936}"/>
              </a:ext>
            </a:extLst>
          </p:cNvPr>
          <p:cNvGrpSpPr/>
          <p:nvPr/>
        </p:nvGrpSpPr>
        <p:grpSpPr>
          <a:xfrm>
            <a:off x="709013" y="5937869"/>
            <a:ext cx="180105" cy="299443"/>
            <a:chOff x="3017837" y="5018088"/>
            <a:chExt cx="390525" cy="649287"/>
          </a:xfrm>
        </p:grpSpPr>
        <p:sp>
          <p:nvSpPr>
            <p:cNvPr id="103" name="Freeform 310">
              <a:extLst>
                <a:ext uri="{FF2B5EF4-FFF2-40B4-BE49-F238E27FC236}">
                  <a16:creationId xmlns:a16="http://schemas.microsoft.com/office/drawing/2014/main" id="{4D04B00B-D587-2CC1-8F42-0D2C4B1C3788}"/>
                </a:ext>
              </a:extLst>
            </p:cNvPr>
            <p:cNvSpPr/>
            <p:nvPr/>
          </p:nvSpPr>
          <p:spPr bwMode="auto">
            <a:xfrm>
              <a:off x="3032125" y="5133975"/>
              <a:ext cx="128588" cy="90488"/>
            </a:xfrm>
            <a:custGeom>
              <a:avLst/>
              <a:gdLst>
                <a:gd name="T0" fmla="*/ 21 w 34"/>
                <a:gd name="T1" fmla="*/ 24 h 24"/>
                <a:gd name="T2" fmla="*/ 21 w 34"/>
                <a:gd name="T3" fmla="*/ 16 h 24"/>
                <a:gd name="T4" fmla="*/ 32 w 34"/>
                <a:gd name="T5" fmla="*/ 16 h 24"/>
                <a:gd name="T6" fmla="*/ 32 w 34"/>
                <a:gd name="T7" fmla="*/ 14 h 24"/>
                <a:gd name="T8" fmla="*/ 34 w 34"/>
                <a:gd name="T9" fmla="*/ 8 h 24"/>
                <a:gd name="T10" fmla="*/ 21 w 34"/>
                <a:gd name="T11" fmla="*/ 8 h 24"/>
                <a:gd name="T12" fmla="*/ 21 w 34"/>
                <a:gd name="T13" fmla="*/ 0 h 24"/>
                <a:gd name="T14" fmla="*/ 10 w 34"/>
                <a:gd name="T15" fmla="*/ 6 h 24"/>
                <a:gd name="T16" fmla="*/ 0 w 34"/>
                <a:gd name="T17" fmla="*/ 12 h 24"/>
                <a:gd name="T18" fmla="*/ 10 w 34"/>
                <a:gd name="T19" fmla="*/ 18 h 24"/>
                <a:gd name="T20" fmla="*/ 21 w 34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24">
                  <a:moveTo>
                    <a:pt x="21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2"/>
                    <a:pt x="33" y="10"/>
                    <a:pt x="34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" y="18"/>
                    <a:pt x="10" y="18"/>
                    <a:pt x="10" y="18"/>
                  </a:cubicBezTo>
                  <a:lnTo>
                    <a:pt x="21" y="24"/>
                  </a:lnTo>
                  <a:close/>
                </a:path>
              </a:pathLst>
            </a:custGeom>
            <a:solidFill>
              <a:srgbClr val="FAA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 311">
              <a:extLst>
                <a:ext uri="{FF2B5EF4-FFF2-40B4-BE49-F238E27FC236}">
                  <a16:creationId xmlns:a16="http://schemas.microsoft.com/office/drawing/2014/main" id="{19E0945B-F418-15C7-C194-0A21DC4B757A}"/>
                </a:ext>
              </a:extLst>
            </p:cNvPr>
            <p:cNvSpPr/>
            <p:nvPr/>
          </p:nvSpPr>
          <p:spPr bwMode="auto">
            <a:xfrm>
              <a:off x="3227387" y="5133975"/>
              <a:ext cx="128588" cy="90488"/>
            </a:xfrm>
            <a:custGeom>
              <a:avLst/>
              <a:gdLst>
                <a:gd name="T0" fmla="*/ 2 w 34"/>
                <a:gd name="T1" fmla="*/ 14 h 24"/>
                <a:gd name="T2" fmla="*/ 2 w 34"/>
                <a:gd name="T3" fmla="*/ 16 h 24"/>
                <a:gd name="T4" fmla="*/ 13 w 34"/>
                <a:gd name="T5" fmla="*/ 16 h 24"/>
                <a:gd name="T6" fmla="*/ 13 w 34"/>
                <a:gd name="T7" fmla="*/ 24 h 24"/>
                <a:gd name="T8" fmla="*/ 24 w 34"/>
                <a:gd name="T9" fmla="*/ 18 h 24"/>
                <a:gd name="T10" fmla="*/ 34 w 34"/>
                <a:gd name="T11" fmla="*/ 12 h 24"/>
                <a:gd name="T12" fmla="*/ 24 w 34"/>
                <a:gd name="T13" fmla="*/ 6 h 24"/>
                <a:gd name="T14" fmla="*/ 13 w 34"/>
                <a:gd name="T15" fmla="*/ 0 h 24"/>
                <a:gd name="T16" fmla="*/ 13 w 34"/>
                <a:gd name="T17" fmla="*/ 8 h 24"/>
                <a:gd name="T18" fmla="*/ 0 w 34"/>
                <a:gd name="T19" fmla="*/ 8 h 24"/>
                <a:gd name="T20" fmla="*/ 2 w 34"/>
                <a:gd name="T2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24">
                  <a:moveTo>
                    <a:pt x="2" y="14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2" y="12"/>
                    <a:pt x="2" y="14"/>
                  </a:cubicBezTo>
                  <a:close/>
                </a:path>
              </a:pathLst>
            </a:custGeom>
            <a:solidFill>
              <a:srgbClr val="FAA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 312">
              <a:extLst>
                <a:ext uri="{FF2B5EF4-FFF2-40B4-BE49-F238E27FC236}">
                  <a16:creationId xmlns:a16="http://schemas.microsoft.com/office/drawing/2014/main" id="{8EEDD2B4-2E76-DC9F-C147-614474A3FC75}"/>
                </a:ext>
              </a:extLst>
            </p:cNvPr>
            <p:cNvSpPr/>
            <p:nvPr/>
          </p:nvSpPr>
          <p:spPr bwMode="auto">
            <a:xfrm>
              <a:off x="3144837" y="5018088"/>
              <a:ext cx="93663" cy="130175"/>
            </a:xfrm>
            <a:custGeom>
              <a:avLst/>
              <a:gdLst>
                <a:gd name="T0" fmla="*/ 9 w 25"/>
                <a:gd name="T1" fmla="*/ 35 h 35"/>
                <a:gd name="T2" fmla="*/ 13 w 25"/>
                <a:gd name="T3" fmla="*/ 34 h 35"/>
                <a:gd name="T4" fmla="*/ 17 w 25"/>
                <a:gd name="T5" fmla="*/ 35 h 35"/>
                <a:gd name="T6" fmla="*/ 17 w 25"/>
                <a:gd name="T7" fmla="*/ 21 h 35"/>
                <a:gd name="T8" fmla="*/ 25 w 25"/>
                <a:gd name="T9" fmla="*/ 21 h 35"/>
                <a:gd name="T10" fmla="*/ 19 w 25"/>
                <a:gd name="T11" fmla="*/ 10 h 35"/>
                <a:gd name="T12" fmla="*/ 13 w 25"/>
                <a:gd name="T13" fmla="*/ 0 h 35"/>
                <a:gd name="T14" fmla="*/ 7 w 25"/>
                <a:gd name="T15" fmla="*/ 10 h 35"/>
                <a:gd name="T16" fmla="*/ 0 w 25"/>
                <a:gd name="T17" fmla="*/ 21 h 35"/>
                <a:gd name="T18" fmla="*/ 9 w 25"/>
                <a:gd name="T19" fmla="*/ 21 h 35"/>
                <a:gd name="T20" fmla="*/ 9 w 25"/>
                <a:gd name="T2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5">
                  <a:moveTo>
                    <a:pt x="9" y="35"/>
                  </a:moveTo>
                  <a:cubicBezTo>
                    <a:pt x="10" y="34"/>
                    <a:pt x="12" y="34"/>
                    <a:pt x="13" y="34"/>
                  </a:cubicBezTo>
                  <a:cubicBezTo>
                    <a:pt x="14" y="34"/>
                    <a:pt x="15" y="34"/>
                    <a:pt x="17" y="3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21"/>
                    <a:pt x="9" y="21"/>
                    <a:pt x="9" y="21"/>
                  </a:cubicBezTo>
                  <a:lnTo>
                    <a:pt x="9" y="35"/>
                  </a:lnTo>
                  <a:close/>
                </a:path>
              </a:pathLst>
            </a:custGeom>
            <a:solidFill>
              <a:srgbClr val="FAA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 313">
              <a:extLst>
                <a:ext uri="{FF2B5EF4-FFF2-40B4-BE49-F238E27FC236}">
                  <a16:creationId xmlns:a16="http://schemas.microsoft.com/office/drawing/2014/main" id="{70F02A70-B9B9-530A-9D48-79D8561EDD53}"/>
                </a:ext>
              </a:extLst>
            </p:cNvPr>
            <p:cNvSpPr/>
            <p:nvPr/>
          </p:nvSpPr>
          <p:spPr bwMode="auto">
            <a:xfrm>
              <a:off x="3017837" y="5159375"/>
              <a:ext cx="390525" cy="508000"/>
            </a:xfrm>
            <a:custGeom>
              <a:avLst/>
              <a:gdLst>
                <a:gd name="T0" fmla="*/ 104 w 104"/>
                <a:gd name="T1" fmla="*/ 68 h 135"/>
                <a:gd name="T2" fmla="*/ 104 w 104"/>
                <a:gd name="T3" fmla="*/ 47 h 135"/>
                <a:gd name="T4" fmla="*/ 96 w 104"/>
                <a:gd name="T5" fmla="*/ 39 h 135"/>
                <a:gd name="T6" fmla="*/ 89 w 104"/>
                <a:gd name="T7" fmla="*/ 47 h 135"/>
                <a:gd name="T8" fmla="*/ 89 w 104"/>
                <a:gd name="T9" fmla="*/ 49 h 135"/>
                <a:gd name="T10" fmla="*/ 87 w 104"/>
                <a:gd name="T11" fmla="*/ 48 h 135"/>
                <a:gd name="T12" fmla="*/ 87 w 104"/>
                <a:gd name="T13" fmla="*/ 37 h 135"/>
                <a:gd name="T14" fmla="*/ 80 w 104"/>
                <a:gd name="T15" fmla="*/ 29 h 135"/>
                <a:gd name="T16" fmla="*/ 73 w 104"/>
                <a:gd name="T17" fmla="*/ 37 h 135"/>
                <a:gd name="T18" fmla="*/ 73 w 104"/>
                <a:gd name="T19" fmla="*/ 43 h 135"/>
                <a:gd name="T20" fmla="*/ 71 w 104"/>
                <a:gd name="T21" fmla="*/ 43 h 135"/>
                <a:gd name="T22" fmla="*/ 71 w 104"/>
                <a:gd name="T23" fmla="*/ 30 h 135"/>
                <a:gd name="T24" fmla="*/ 64 w 104"/>
                <a:gd name="T25" fmla="*/ 23 h 135"/>
                <a:gd name="T26" fmla="*/ 56 w 104"/>
                <a:gd name="T27" fmla="*/ 30 h 135"/>
                <a:gd name="T28" fmla="*/ 56 w 104"/>
                <a:gd name="T29" fmla="*/ 40 h 135"/>
                <a:gd name="T30" fmla="*/ 54 w 104"/>
                <a:gd name="T31" fmla="*/ 40 h 135"/>
                <a:gd name="T32" fmla="*/ 54 w 104"/>
                <a:gd name="T33" fmla="*/ 7 h 135"/>
                <a:gd name="T34" fmla="*/ 47 w 104"/>
                <a:gd name="T35" fmla="*/ 0 h 135"/>
                <a:gd name="T36" fmla="*/ 40 w 104"/>
                <a:gd name="T37" fmla="*/ 7 h 135"/>
                <a:gd name="T38" fmla="*/ 40 w 104"/>
                <a:gd name="T39" fmla="*/ 60 h 135"/>
                <a:gd name="T40" fmla="*/ 19 w 104"/>
                <a:gd name="T41" fmla="*/ 73 h 135"/>
                <a:gd name="T42" fmla="*/ 0 w 104"/>
                <a:gd name="T43" fmla="*/ 82 h 135"/>
                <a:gd name="T44" fmla="*/ 4 w 104"/>
                <a:gd name="T45" fmla="*/ 90 h 135"/>
                <a:gd name="T46" fmla="*/ 28 w 104"/>
                <a:gd name="T47" fmla="*/ 95 h 135"/>
                <a:gd name="T48" fmla="*/ 48 w 104"/>
                <a:gd name="T49" fmla="*/ 111 h 135"/>
                <a:gd name="T50" fmla="*/ 48 w 104"/>
                <a:gd name="T51" fmla="*/ 135 h 135"/>
                <a:gd name="T52" fmla="*/ 97 w 104"/>
                <a:gd name="T53" fmla="*/ 135 h 135"/>
                <a:gd name="T54" fmla="*/ 97 w 104"/>
                <a:gd name="T55" fmla="*/ 109 h 135"/>
                <a:gd name="T56" fmla="*/ 103 w 104"/>
                <a:gd name="T57" fmla="*/ 90 h 135"/>
                <a:gd name="T58" fmla="*/ 104 w 104"/>
                <a:gd name="T59" fmla="*/ 71 h 135"/>
                <a:gd name="T60" fmla="*/ 104 w 104"/>
                <a:gd name="T61" fmla="*/ 6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" h="135">
                  <a:moveTo>
                    <a:pt x="104" y="68"/>
                  </a:moveTo>
                  <a:cubicBezTo>
                    <a:pt x="104" y="47"/>
                    <a:pt x="104" y="47"/>
                    <a:pt x="104" y="47"/>
                  </a:cubicBezTo>
                  <a:cubicBezTo>
                    <a:pt x="104" y="43"/>
                    <a:pt x="100" y="39"/>
                    <a:pt x="96" y="39"/>
                  </a:cubicBezTo>
                  <a:cubicBezTo>
                    <a:pt x="92" y="39"/>
                    <a:pt x="89" y="43"/>
                    <a:pt x="89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9" y="48"/>
                    <a:pt x="88" y="48"/>
                    <a:pt x="87" y="48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3"/>
                    <a:pt x="84" y="29"/>
                    <a:pt x="80" y="29"/>
                  </a:cubicBezTo>
                  <a:cubicBezTo>
                    <a:pt x="76" y="29"/>
                    <a:pt x="73" y="33"/>
                    <a:pt x="73" y="37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2" y="43"/>
                    <a:pt x="71" y="43"/>
                    <a:pt x="71" y="4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26"/>
                    <a:pt x="68" y="23"/>
                    <a:pt x="64" y="23"/>
                  </a:cubicBezTo>
                  <a:cubicBezTo>
                    <a:pt x="60" y="23"/>
                    <a:pt x="56" y="26"/>
                    <a:pt x="56" y="3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5" y="40"/>
                    <a:pt x="54" y="40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43" y="0"/>
                    <a:pt x="40" y="3"/>
                    <a:pt x="40" y="7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8" y="80"/>
                    <a:pt x="26" y="74"/>
                    <a:pt x="19" y="73"/>
                  </a:cubicBezTo>
                  <a:cubicBezTo>
                    <a:pt x="7" y="72"/>
                    <a:pt x="0" y="77"/>
                    <a:pt x="0" y="82"/>
                  </a:cubicBezTo>
                  <a:cubicBezTo>
                    <a:pt x="0" y="83"/>
                    <a:pt x="0" y="90"/>
                    <a:pt x="4" y="90"/>
                  </a:cubicBezTo>
                  <a:cubicBezTo>
                    <a:pt x="6" y="90"/>
                    <a:pt x="21" y="88"/>
                    <a:pt x="28" y="95"/>
                  </a:cubicBezTo>
                  <a:cubicBezTo>
                    <a:pt x="34" y="100"/>
                    <a:pt x="44" y="108"/>
                    <a:pt x="48" y="111"/>
                  </a:cubicBezTo>
                  <a:cubicBezTo>
                    <a:pt x="48" y="135"/>
                    <a:pt x="48" y="135"/>
                    <a:pt x="48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0" y="104"/>
                    <a:pt x="103" y="97"/>
                    <a:pt x="103" y="90"/>
                  </a:cubicBezTo>
                  <a:cubicBezTo>
                    <a:pt x="103" y="84"/>
                    <a:pt x="104" y="78"/>
                    <a:pt x="104" y="71"/>
                  </a:cubicBezTo>
                  <a:cubicBezTo>
                    <a:pt x="104" y="70"/>
                    <a:pt x="104" y="69"/>
                    <a:pt x="104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C07153-2091-D878-21AE-9351C0B4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6768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0480E-D4C0-CE04-6215-9C2C92976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458746"/>
              </p:ext>
            </p:extLst>
          </p:nvPr>
        </p:nvGraphicFramePr>
        <p:xfrm>
          <a:off x="251519" y="1628800"/>
          <a:ext cx="8640959" cy="468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8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312">
                <a:tc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b="1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46800" marR="4680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b="1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보고명</a:t>
                      </a: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b="1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보고 내용</a:t>
                      </a: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b="1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제출 기한</a:t>
                      </a:r>
                    </a:p>
                  </a:txBody>
                  <a:tcPr marL="46800" marR="46800" marT="46800" marB="46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66">
                <a:tc rowSpan="3"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정기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보고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일일 보안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관제보고서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일일 사이버위협 모니터링 탐지 및 대응내역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정보시스템 운영내역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보안위협정보 제공내역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6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월간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분기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실적보고서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보안관제 및 운영 월간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분기실적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월간 사이버위협 동향 및 특이사항</a:t>
                      </a:r>
                    </a:p>
                  </a:txBody>
                  <a:tcPr marL="72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매월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분기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6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연간 보고서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연간 보안관제 운영 및 실적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고도화 방안 제시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3737">
                <a:tc rowSpan="3"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수시보고</a:t>
                      </a:r>
                    </a:p>
                  </a:txBody>
                  <a:tcPr marT="45713" marB="4571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사이버침해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분석ㆍ대응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보고서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침해사고 </a:t>
                      </a: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분석ㆍ대응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보고서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정책설정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변경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신청서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정책설정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변경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이력관리대장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상황전파문</a:t>
                      </a:r>
                      <a:endParaRPr lang="ko-KR" altLang="en-US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발생 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96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45713" marB="4571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매뉴얼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지침 </a:t>
                      </a: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재ㆍ개정</a:t>
                      </a:r>
                      <a:endParaRPr lang="ko-KR" altLang="en-US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보안관제운영매뉴얼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사이버안전센터 운영매뉴얼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업무처리 현행화</a:t>
                      </a:r>
                    </a:p>
                  </a:txBody>
                  <a:tcPr marL="72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842">
                <a:tc vMerge="1"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endParaRPr lang="ko-KR" altLang="en-US" sz="1200" kern="0" dirty="0">
                        <a:gradFill>
                          <a:gsLst>
                            <a:gs pos="13333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28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기타보고서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월별근무편성표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자료관리대장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통계 및 각종 보고서 작성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월별휴가계획서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비상대응방안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교육계획서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수행인력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매체 및 장비 </a:t>
                      </a: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반출입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대장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인원 및 문서 장비 등 보안관리계획서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보안교육 계획서 및 결과 보고서</a:t>
                      </a:r>
                      <a:r>
                        <a:rPr lang="en-US" altLang="ko-KR" sz="1200" kern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kern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수행인력</a:t>
                      </a:r>
                      <a:r>
                        <a:rPr lang="en-US" altLang="ko-KR" sz="1200" kern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1" indent="-108000" algn="l" defTabSz="8953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보안서약서</a:t>
                      </a:r>
                      <a:r>
                        <a:rPr lang="en-US" altLang="ko-KR" sz="1200" kern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kern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퇴사자</a:t>
                      </a:r>
                      <a:r>
                        <a:rPr lang="en-US" altLang="ko-KR" sz="1200" kern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1200" kern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기타 사유로 인한 </a:t>
                      </a:r>
                      <a:r>
                        <a:rPr lang="ko-KR" altLang="en-US" sz="1200" kern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인력교체시</a:t>
                      </a:r>
                      <a:r>
                        <a:rPr lang="en-US" altLang="ko-KR" sz="1200" kern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72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895356" rtl="0" eaLnBrk="1" fontAlgn="ctr" latinLnBrk="0" hangingPunct="1">
                        <a:lnSpc>
                          <a:spcPct val="100000"/>
                        </a:lnSpc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defRPr/>
                      </a:pP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수행시</a:t>
                      </a:r>
                      <a:endParaRPr lang="ko-KR" altLang="en-US" sz="1200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0852B88-9F38-EBD8-0F5A-A6E926CED86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5-7. </a:t>
            </a:r>
            <a:r>
              <a:rPr lang="ko-KR" altLang="en-US" sz="2400" b="1" dirty="0">
                <a:solidFill>
                  <a:schemeClr val="tx1"/>
                </a:solidFill>
              </a:rPr>
              <a:t>산출물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E8F9D6-B362-88F7-8C2E-569D7C4060C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121F3F-8FBB-B493-D5AB-0E30A0F8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7589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A6C264-BA1B-BEB5-BA2E-22ECFC1BF323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5-7. </a:t>
            </a:r>
            <a:r>
              <a:rPr lang="ko-KR" altLang="en-US" sz="2400" b="1" dirty="0">
                <a:solidFill>
                  <a:schemeClr val="tx1"/>
                </a:solidFill>
              </a:rPr>
              <a:t>산출물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FFCD76-29B7-654F-C255-6AFB0E0727B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12E804-195C-7CA8-693D-79CC5117F6E2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일일보안관제보고서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3517CA-345A-B536-6BB2-E64CD4662BD6}"/>
              </a:ext>
            </a:extLst>
          </p:cNvPr>
          <p:cNvSpPr/>
          <p:nvPr/>
        </p:nvSpPr>
        <p:spPr>
          <a:xfrm>
            <a:off x="272302" y="1998365"/>
            <a:ext cx="862625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일일보안관제보고서 작성 시간 기준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매일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00:00 ~ 23:59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금일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06:00 ~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명일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05:59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기관마다 작성시간 기준은 상이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FD4E32-AA2D-2BDC-BF28-305764839C9E}"/>
              </a:ext>
            </a:extLst>
          </p:cNvPr>
          <p:cNvSpPr/>
          <p:nvPr/>
        </p:nvSpPr>
        <p:spPr>
          <a:xfrm>
            <a:off x="271184" y="2933676"/>
            <a:ext cx="8626255" cy="33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일일보안관제보고서 포함내용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기관마다 보고서 내용은 상이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보안장비에서 발생한 침해위협 발생 현황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모두 포함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침해위협 발생 기반으로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티켓팅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티켓팅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상세내용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티켓팅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순번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침해위협명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SIP, DIP,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침해위협 분석내용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794CB9-FC6F-784E-F6F4-DF740F0B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5" y="4180942"/>
            <a:ext cx="8657070" cy="162432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8D959F-6E1E-F497-AE6D-C7486F41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9965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3272B3-365B-ED3F-48E8-4A1692839D58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5-7. </a:t>
            </a:r>
            <a:r>
              <a:rPr lang="ko-KR" altLang="en-US" sz="2400" b="1" dirty="0">
                <a:solidFill>
                  <a:schemeClr val="tx1"/>
                </a:solidFill>
              </a:rPr>
              <a:t>산출물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DA3A05-6317-1295-0B76-14BA5A5FF467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435B40-D329-645C-E675-ECE012931869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일일보안관제보고서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F31EE1-3968-FD95-0B1E-C375AEA4F5D5}"/>
              </a:ext>
            </a:extLst>
          </p:cNvPr>
          <p:cNvSpPr/>
          <p:nvPr/>
        </p:nvSpPr>
        <p:spPr>
          <a:xfrm>
            <a:off x="261352" y="1998672"/>
            <a:ext cx="8626255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일일보안관제보고서 포함내용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기관마다 보고서 내용은 상이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운영 현황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ESM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SIEM,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보안장비 이상유무 현황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스팸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피싱 메일 수신 현황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보안장비 탐지정책 추가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현황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 예방활동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보안뉴스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권고문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872A34-03BB-6C48-205F-E55C4B11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t="11151" r="11008" b="10100"/>
          <a:stretch/>
        </p:blipFill>
        <p:spPr>
          <a:xfrm>
            <a:off x="611560" y="3940084"/>
            <a:ext cx="3960440" cy="236923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EA533E4-4E79-64AD-0594-CBE2602779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8" t="13250" r="12452" b="12200"/>
          <a:stretch/>
        </p:blipFill>
        <p:spPr>
          <a:xfrm>
            <a:off x="4599300" y="3940084"/>
            <a:ext cx="4283348" cy="244124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6E0763-1EFE-6FA2-5DBC-DF346036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07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B196BD-9A1C-D97E-8403-0E6C5F8374A2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0EE6DA-E8B0-F3DF-7EE8-BF3E67493282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0E7ED3-1ADC-5791-4343-BC6A826B9ACD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전문기업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(2023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기준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스크린샷, 폰트, 번호이(가) 표시된 사진">
            <a:extLst>
              <a:ext uri="{FF2B5EF4-FFF2-40B4-BE49-F238E27FC236}">
                <a16:creationId xmlns:a16="http://schemas.microsoft.com/office/drawing/2014/main" id="{FE6B814A-48A6-8A64-E7A2-C760DAC1F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2" y="1995589"/>
            <a:ext cx="8611553" cy="429406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5C48CF0-2CD1-F6F0-5F33-33001310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52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30A63F-DB64-B962-F545-CF61A4A7229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5-7. </a:t>
            </a:r>
            <a:r>
              <a:rPr lang="ko-KR" altLang="en-US" sz="2400" b="1" dirty="0">
                <a:solidFill>
                  <a:schemeClr val="tx1"/>
                </a:solidFill>
              </a:rPr>
              <a:t>산출물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2B8606-B0C0-A3F3-A64E-96FC1C72C2B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314FB4-5505-2D48-CBE5-0DAB3A7D2143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 분석 보고서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03518E-22E8-7363-1EBE-AD563F855AB1}"/>
              </a:ext>
            </a:extLst>
          </p:cNvPr>
          <p:cNvSpPr/>
          <p:nvPr/>
        </p:nvSpPr>
        <p:spPr>
          <a:xfrm>
            <a:off x="272302" y="1998365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 분석보고서는 각 기관에서 운영하는 서버 및 보안장비 등에서 발생한 보안사고에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대해 침해사고 대응팀이 출동하여 사고 관련 자료를 수집하고 분석하여 작성하는 보고서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 주기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 발생시 또는 침해사고 분석 요청 시</a:t>
            </a:r>
            <a:endParaRPr lang="ko-KR" altLang="en-US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48CF9D-1E12-AE21-51B5-DF7824D764C4}"/>
              </a:ext>
            </a:extLst>
          </p:cNvPr>
          <p:cNvSpPr/>
          <p:nvPr/>
        </p:nvSpPr>
        <p:spPr>
          <a:xfrm>
            <a:off x="271184" y="3284984"/>
            <a:ext cx="8626255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 분석 보고서 포함내용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기관마다 보고서 내용은 상이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 및 분석에 대한 간단한 설명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피해 서버 또는 장비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 일시 및 경과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(Time Table)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공격내용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피해내용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 후 대응방안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8DAA20-0AF9-0164-8E4E-B95313E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618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16F871-3DCF-31BC-E48C-DA733B8D74D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51BB67-DC13-B017-9831-3C83CB4360C7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61C3AE-B2F5-3DDB-3BCD-DB665E19148B}"/>
              </a:ext>
            </a:extLst>
          </p:cNvPr>
          <p:cNvSpPr/>
          <p:nvPr/>
        </p:nvSpPr>
        <p:spPr>
          <a:xfrm>
            <a:off x="266223" y="1628800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티켓팅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보안관제시스템에 미리 적용한 정책에 의해 비정상적 트래픽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탐지시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자동으로 경보가 발생하면 관제인원이 시스템을 통해 접수하여 종결 처리하는 일련의 과정</a:t>
            </a:r>
            <a:endParaRPr lang="ko-KR" altLang="en-US" sz="1600" spc="-3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82D0DB-B0FE-DF0A-D5CA-57DD32D1D673}"/>
              </a:ext>
            </a:extLst>
          </p:cNvPr>
          <p:cNvSpPr/>
          <p:nvPr/>
        </p:nvSpPr>
        <p:spPr>
          <a:xfrm>
            <a:off x="272302" y="2276872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티켓팅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사이트마다 상이함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C46B45-60BF-6E38-D027-44FF836B92EF}"/>
              </a:ext>
            </a:extLst>
          </p:cNvPr>
          <p:cNvGrpSpPr/>
          <p:nvPr/>
        </p:nvGrpSpPr>
        <p:grpSpPr>
          <a:xfrm>
            <a:off x="269593" y="2730405"/>
            <a:ext cx="8622885" cy="3606501"/>
            <a:chOff x="269593" y="2730405"/>
            <a:chExt cx="8622885" cy="36065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34C9216-35B0-2713-89FB-A4C861FEF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593" y="2730405"/>
              <a:ext cx="8622885" cy="360650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0C0F79A-010A-352A-516A-A88569B0C1B7}"/>
                </a:ext>
              </a:extLst>
            </p:cNvPr>
            <p:cNvSpPr/>
            <p:nvPr/>
          </p:nvSpPr>
          <p:spPr>
            <a:xfrm>
              <a:off x="899592" y="3331592"/>
              <a:ext cx="288032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E9122D5-C00C-6996-F1B8-E129425ED531}"/>
                </a:ext>
              </a:extLst>
            </p:cNvPr>
            <p:cNvSpPr/>
            <p:nvPr/>
          </p:nvSpPr>
          <p:spPr>
            <a:xfrm>
              <a:off x="1477814" y="3331592"/>
              <a:ext cx="288032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FD58F1-49F8-4496-4D9C-57981A11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4340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DFEE8D-6E72-BE78-D0FD-12AF22B600B1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티켓팅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처리과정</a:t>
            </a:r>
            <a:endParaRPr lang="ko-KR" altLang="en-US" sz="1600" spc="-3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CB4866-6D7F-6D84-5A71-88C09FC54605}"/>
              </a:ext>
            </a:extLst>
          </p:cNvPr>
          <p:cNvSpPr/>
          <p:nvPr/>
        </p:nvSpPr>
        <p:spPr>
          <a:xfrm>
            <a:off x="272302" y="1998365"/>
            <a:ext cx="86262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단위보안장비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(Anti-DDoS, DDX, IPS, WAF, APT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통합보안관제시스템으로 수집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되는 로그들에 대해서 공격지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목적지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경보내용을 확인 후 해당 보안장비에 접속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오탐을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판단하여 실제 공격으로 확인될 경우 외부 방화벽에 유해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차단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59F82-DDBB-36DD-C035-D9ECE6C11CE6}"/>
              </a:ext>
            </a:extLst>
          </p:cNvPr>
          <p:cNvSpPr txBox="1"/>
          <p:nvPr/>
        </p:nvSpPr>
        <p:spPr>
          <a:xfrm>
            <a:off x="6270199" y="3140968"/>
            <a:ext cx="2605816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F/W 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차단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56393-2DDE-A292-B940-AA9C818E8891}"/>
              </a:ext>
            </a:extLst>
          </p:cNvPr>
          <p:cNvSpPr txBox="1"/>
          <p:nvPr/>
        </p:nvSpPr>
        <p:spPr>
          <a:xfrm>
            <a:off x="257776" y="3140968"/>
            <a:ext cx="2328632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단위보안장비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3E3CF8-FFF6-D5AA-B37F-DD609206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312" y="3495521"/>
            <a:ext cx="2605816" cy="2309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0F1CFA-8DDA-3ADB-74FD-333178867866}"/>
              </a:ext>
            </a:extLst>
          </p:cNvPr>
          <p:cNvSpPr txBox="1"/>
          <p:nvPr/>
        </p:nvSpPr>
        <p:spPr>
          <a:xfrm>
            <a:off x="3118312" y="3142694"/>
            <a:ext cx="2605816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로그 수집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경보 발생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</p:txBody>
      </p:sp>
      <p:sp>
        <p:nvSpPr>
          <p:cNvPr id="14" name="오른쪽 화살표 13">
            <a:extLst>
              <a:ext uri="{FF2B5EF4-FFF2-40B4-BE49-F238E27FC236}">
                <a16:creationId xmlns:a16="http://schemas.microsoft.com/office/drawing/2014/main" id="{6B70A9A5-51B5-17A4-A535-963C6DE00B33}"/>
              </a:ext>
            </a:extLst>
          </p:cNvPr>
          <p:cNvSpPr/>
          <p:nvPr/>
        </p:nvSpPr>
        <p:spPr>
          <a:xfrm>
            <a:off x="2687543" y="4140372"/>
            <a:ext cx="300282" cy="5229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F7D195-D424-A4A4-88AB-A97FD9C59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092" y="3510300"/>
            <a:ext cx="2707386" cy="26897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4F263D-A471-4245-5AB2-2E39F014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45" y="3588647"/>
            <a:ext cx="2328633" cy="1640553"/>
          </a:xfrm>
          <a:prstGeom prst="rect">
            <a:avLst/>
          </a:prstGeom>
        </p:spPr>
      </p:pic>
      <p:sp>
        <p:nvSpPr>
          <p:cNvPr id="17" name="오른쪽 화살표 23">
            <a:extLst>
              <a:ext uri="{FF2B5EF4-FFF2-40B4-BE49-F238E27FC236}">
                <a16:creationId xmlns:a16="http://schemas.microsoft.com/office/drawing/2014/main" id="{C1ABED2A-F03C-9E62-0B2C-2F1216BDD14A}"/>
              </a:ext>
            </a:extLst>
          </p:cNvPr>
          <p:cNvSpPr/>
          <p:nvPr/>
        </p:nvSpPr>
        <p:spPr>
          <a:xfrm>
            <a:off x="5823311" y="4147471"/>
            <a:ext cx="332865" cy="5229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5FD323-89A9-E28E-EC4B-BBF605478B4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1C6607-E5B0-8D32-5354-71EF41BAEE0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F91760-6343-2035-A070-D9CF0C3FA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0007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8E6894-AFA2-FC3B-2721-CF5A566886CB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티켓팅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처리상세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경보발생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spc="-3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CF92F1-9B32-2588-DF25-4034FC66926F}"/>
              </a:ext>
            </a:extLst>
          </p:cNvPr>
          <p:cNvSpPr/>
          <p:nvPr/>
        </p:nvSpPr>
        <p:spPr>
          <a:xfrm>
            <a:off x="272302" y="1998365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ESM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수집되는 로그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경보 발생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 공격지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IP/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목적지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내용을 파악 후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 보안 장비에 접속하여 재확인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78E750-3C00-AA69-4475-5999B7180084}"/>
              </a:ext>
            </a:extLst>
          </p:cNvPr>
          <p:cNvGrpSpPr/>
          <p:nvPr/>
        </p:nvGrpSpPr>
        <p:grpSpPr>
          <a:xfrm>
            <a:off x="270837" y="2617171"/>
            <a:ext cx="8621641" cy="3728637"/>
            <a:chOff x="-1620688" y="1798077"/>
            <a:chExt cx="10349057" cy="33211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9C39A7C-CC32-060A-388D-7BE70DE95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08" r="3294"/>
            <a:stretch/>
          </p:blipFill>
          <p:spPr>
            <a:xfrm>
              <a:off x="-1620688" y="1798077"/>
              <a:ext cx="10349057" cy="33211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159A716-CD6C-5984-44A4-7DFC04D062F3}"/>
                </a:ext>
              </a:extLst>
            </p:cNvPr>
            <p:cNvSpPr/>
            <p:nvPr/>
          </p:nvSpPr>
          <p:spPr>
            <a:xfrm>
              <a:off x="4690616" y="3857301"/>
              <a:ext cx="313432" cy="529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C3002C-B484-CC5E-AE03-724791AEA7C5}"/>
                </a:ext>
              </a:extLst>
            </p:cNvPr>
            <p:cNvSpPr/>
            <p:nvPr/>
          </p:nvSpPr>
          <p:spPr>
            <a:xfrm>
              <a:off x="6863556" y="4222791"/>
              <a:ext cx="504056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855464-DCAB-629D-B6ED-531D9CDFF4CF}"/>
                </a:ext>
              </a:extLst>
            </p:cNvPr>
            <p:cNvSpPr/>
            <p:nvPr/>
          </p:nvSpPr>
          <p:spPr>
            <a:xfrm>
              <a:off x="6084168" y="4157133"/>
              <a:ext cx="43204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AEF6C16-0E2F-3F72-6780-593CBA50B601}"/>
                </a:ext>
              </a:extLst>
            </p:cNvPr>
            <p:cNvSpPr/>
            <p:nvPr/>
          </p:nvSpPr>
          <p:spPr>
            <a:xfrm>
              <a:off x="5652120" y="4833896"/>
              <a:ext cx="864096" cy="520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B8F9410-5FC4-EBEB-EFEE-B3E0528DF2B7}"/>
                </a:ext>
              </a:extLst>
            </p:cNvPr>
            <p:cNvSpPr/>
            <p:nvPr/>
          </p:nvSpPr>
          <p:spPr>
            <a:xfrm>
              <a:off x="8377085" y="4833896"/>
              <a:ext cx="214663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2D4C90-37CE-8804-AA33-38B7377D55CF}"/>
                </a:ext>
              </a:extLst>
            </p:cNvPr>
            <p:cNvSpPr/>
            <p:nvPr/>
          </p:nvSpPr>
          <p:spPr>
            <a:xfrm>
              <a:off x="5371482" y="4225933"/>
              <a:ext cx="568669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436504-C854-F9EA-1003-6395C9625627}"/>
                </a:ext>
              </a:extLst>
            </p:cNvPr>
            <p:cNvSpPr/>
            <p:nvPr/>
          </p:nvSpPr>
          <p:spPr>
            <a:xfrm>
              <a:off x="6778848" y="4437112"/>
              <a:ext cx="504056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88D1D9-7E52-3489-70E2-0F0F58B2844E}"/>
                </a:ext>
              </a:extLst>
            </p:cNvPr>
            <p:cNvSpPr/>
            <p:nvPr/>
          </p:nvSpPr>
          <p:spPr>
            <a:xfrm>
              <a:off x="5029448" y="4764746"/>
              <a:ext cx="504056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84DA77-A511-D92A-1A50-0263A9A83DA5}"/>
                </a:ext>
              </a:extLst>
            </p:cNvPr>
            <p:cNvSpPr/>
            <p:nvPr/>
          </p:nvSpPr>
          <p:spPr>
            <a:xfrm>
              <a:off x="7452320" y="4298722"/>
              <a:ext cx="576064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2CCDF66-AD4F-74E1-2FCA-E6BD4C8EB3D1}"/>
              </a:ext>
            </a:extLst>
          </p:cNvPr>
          <p:cNvSpPr txBox="1"/>
          <p:nvPr/>
        </p:nvSpPr>
        <p:spPr>
          <a:xfrm>
            <a:off x="1896567" y="4928454"/>
            <a:ext cx="2685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ESM </a:t>
            </a:r>
            <a:r>
              <a:rPr lang="ko-KR" altLang="en-US" sz="1600" b="1" dirty="0">
                <a:latin typeface="+mn-ea"/>
              </a:rPr>
              <a:t>경보 </a:t>
            </a:r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 err="1">
                <a:latin typeface="+mn-ea"/>
              </a:rPr>
              <a:t>사고접수</a:t>
            </a:r>
            <a:r>
              <a:rPr lang="ko-KR" altLang="en-US" sz="1600" b="1" dirty="0">
                <a:latin typeface="+mn-ea"/>
              </a:rPr>
              <a:t> 확인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14F078-1D02-9459-C6E5-2448E47DEDC8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429E80-2F0F-793E-A537-2721182FBAA6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A8AE14-2032-5B0D-3142-CF298DB2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3951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F5FCFF-66C0-4F3B-ABA9-3E53AFAB479E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티켓팅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처리상세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(Raw Data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spc="-3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5B7EF5-8799-D091-0103-5A0688E7BA1E}"/>
              </a:ext>
            </a:extLst>
          </p:cNvPr>
          <p:cNvSpPr/>
          <p:nvPr/>
        </p:nvSpPr>
        <p:spPr>
          <a:xfrm>
            <a:off x="272302" y="1998365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패킷 내 </a:t>
            </a:r>
            <a:r>
              <a:rPr lang="en-US" altLang="ko-KR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Rawdata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정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오탐을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판단하여 실제 공격으로 확인될 시 외부 방화벽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(FW)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공격지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C08B5-E006-3604-FC39-B60162A55871}"/>
              </a:ext>
            </a:extLst>
          </p:cNvPr>
          <p:cNvSpPr txBox="1"/>
          <p:nvPr/>
        </p:nvSpPr>
        <p:spPr>
          <a:xfrm>
            <a:off x="1557425" y="5589527"/>
            <a:ext cx="370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WAF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단위 보안장비 기준 예시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4D7D275-7771-C6A5-89EF-D3965B3392AA}"/>
              </a:ext>
            </a:extLst>
          </p:cNvPr>
          <p:cNvGrpSpPr/>
          <p:nvPr/>
        </p:nvGrpSpPr>
        <p:grpSpPr>
          <a:xfrm>
            <a:off x="251519" y="2708920"/>
            <a:ext cx="8640959" cy="3672408"/>
            <a:chOff x="251519" y="2708920"/>
            <a:chExt cx="8640959" cy="36724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6DC5666-0D81-1DBA-A1F9-B6AD035F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19" y="2708920"/>
              <a:ext cx="8640959" cy="36724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B1F93E-D159-3B57-01CE-62F7F3BC7888}"/>
                </a:ext>
              </a:extLst>
            </p:cNvPr>
            <p:cNvSpPr/>
            <p:nvPr/>
          </p:nvSpPr>
          <p:spPr>
            <a:xfrm>
              <a:off x="4932040" y="4143501"/>
              <a:ext cx="504056" cy="537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0741280-AC3E-563C-F0BA-CCD904E92AC6}"/>
                </a:ext>
              </a:extLst>
            </p:cNvPr>
            <p:cNvSpPr/>
            <p:nvPr/>
          </p:nvSpPr>
          <p:spPr>
            <a:xfrm>
              <a:off x="4798113" y="3735269"/>
              <a:ext cx="263654" cy="537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69D299-4F47-CE7A-C064-60F9F977AAD0}"/>
                </a:ext>
              </a:extLst>
            </p:cNvPr>
            <p:cNvSpPr/>
            <p:nvPr/>
          </p:nvSpPr>
          <p:spPr>
            <a:xfrm>
              <a:off x="4680012" y="4280316"/>
              <a:ext cx="504056" cy="537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D3C3DC-1806-62DC-A8E2-E07DEB59CCB5}"/>
                </a:ext>
              </a:extLst>
            </p:cNvPr>
            <p:cNvSpPr/>
            <p:nvPr/>
          </p:nvSpPr>
          <p:spPr>
            <a:xfrm>
              <a:off x="4705908" y="4006686"/>
              <a:ext cx="586172" cy="537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E7BAE1B-CBC7-D3B9-58BC-2F0B648AF59E}"/>
                </a:ext>
              </a:extLst>
            </p:cNvPr>
            <p:cNvSpPr/>
            <p:nvPr/>
          </p:nvSpPr>
          <p:spPr>
            <a:xfrm>
              <a:off x="2862860" y="3843555"/>
              <a:ext cx="268980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3441A0D-8622-169E-6BBE-52EEC159AB80}"/>
                </a:ext>
              </a:extLst>
            </p:cNvPr>
            <p:cNvSpPr/>
            <p:nvPr/>
          </p:nvSpPr>
          <p:spPr>
            <a:xfrm>
              <a:off x="4706479" y="2864150"/>
              <a:ext cx="504056" cy="537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51BC20-87AB-25CE-91BD-E2023FEF8278}"/>
                </a:ext>
              </a:extLst>
            </p:cNvPr>
            <p:cNvSpPr/>
            <p:nvPr/>
          </p:nvSpPr>
          <p:spPr>
            <a:xfrm>
              <a:off x="6031775" y="3605788"/>
              <a:ext cx="504056" cy="1294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19C967-3042-6323-F449-FE1F89DD9123}"/>
                </a:ext>
              </a:extLst>
            </p:cNvPr>
            <p:cNvSpPr/>
            <p:nvPr/>
          </p:nvSpPr>
          <p:spPr>
            <a:xfrm>
              <a:off x="6228184" y="4599364"/>
              <a:ext cx="504056" cy="537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B766E8-AB9E-E516-689E-B84FF7156EAE}"/>
                </a:ext>
              </a:extLst>
            </p:cNvPr>
            <p:cNvSpPr/>
            <p:nvPr/>
          </p:nvSpPr>
          <p:spPr>
            <a:xfrm>
              <a:off x="6290666" y="4901685"/>
              <a:ext cx="648072" cy="537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0717374-04D5-3EE7-0695-E89119EF982F}"/>
                </a:ext>
              </a:extLst>
            </p:cNvPr>
            <p:cNvSpPr/>
            <p:nvPr/>
          </p:nvSpPr>
          <p:spPr>
            <a:xfrm>
              <a:off x="5868144" y="5522207"/>
              <a:ext cx="504056" cy="537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D15FDC9-EF82-526D-7089-40CE155EFA35}"/>
                </a:ext>
              </a:extLst>
            </p:cNvPr>
            <p:cNvSpPr/>
            <p:nvPr/>
          </p:nvSpPr>
          <p:spPr>
            <a:xfrm>
              <a:off x="7740352" y="5733256"/>
              <a:ext cx="163067" cy="8071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BCD7B15-0F49-4082-79C6-B56CDF844FC7}"/>
                </a:ext>
              </a:extLst>
            </p:cNvPr>
            <p:cNvSpPr/>
            <p:nvPr/>
          </p:nvSpPr>
          <p:spPr>
            <a:xfrm>
              <a:off x="5834335" y="5810026"/>
              <a:ext cx="393850" cy="8071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BC50A01-663E-7276-B979-C32AA28C944A}"/>
                </a:ext>
              </a:extLst>
            </p:cNvPr>
            <p:cNvSpPr/>
            <p:nvPr/>
          </p:nvSpPr>
          <p:spPr>
            <a:xfrm>
              <a:off x="4009654" y="6131400"/>
              <a:ext cx="1570458" cy="249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7D7B496-3637-E541-54AD-7F4A73466280}"/>
                </a:ext>
              </a:extLst>
            </p:cNvPr>
            <p:cNvSpPr/>
            <p:nvPr/>
          </p:nvSpPr>
          <p:spPr>
            <a:xfrm>
              <a:off x="6909368" y="4981728"/>
              <a:ext cx="182912" cy="537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A1D609-350A-D09A-C2DE-B38C5610D452}"/>
              </a:ext>
            </a:extLst>
          </p:cNvPr>
          <p:cNvSpPr/>
          <p:nvPr/>
        </p:nvSpPr>
        <p:spPr>
          <a:xfrm>
            <a:off x="8114118" y="2766639"/>
            <a:ext cx="504056" cy="53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5A36DF-AF72-9961-C0A8-5F4F3B38C80B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E3A92E-AD7F-D206-A708-A376836CD3F6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317050-1A4C-7649-3AB4-CD4F979D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7110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62E164-D64A-A464-FA21-1439C2B2D521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티켓팅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처리상세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평판 검색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spc="-3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64F8D8-3353-8E07-FA3E-C0E92F65F918}"/>
              </a:ext>
            </a:extLst>
          </p:cNvPr>
          <p:cNvSpPr/>
          <p:nvPr/>
        </p:nvSpPr>
        <p:spPr>
          <a:xfrm>
            <a:off x="272302" y="1998365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en-US" altLang="ko-KR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Rawdata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이외에도 외부 평판기반 조회 사이트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VirusTotal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DB-IP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참고하여  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유해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여부를 활용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5EDA4AA-D312-D55B-898B-B045725F6E2B}"/>
              </a:ext>
            </a:extLst>
          </p:cNvPr>
          <p:cNvGrpSpPr/>
          <p:nvPr/>
        </p:nvGrpSpPr>
        <p:grpSpPr>
          <a:xfrm>
            <a:off x="266223" y="2880191"/>
            <a:ext cx="8626255" cy="3439021"/>
            <a:chOff x="395536" y="2880191"/>
            <a:chExt cx="8496942" cy="343902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20952E7-1013-5EAC-21E5-B5E2CC6DA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2880191"/>
              <a:ext cx="8496942" cy="34390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00981D5-EEEE-2056-BA0A-BF522D6E178D}"/>
                </a:ext>
              </a:extLst>
            </p:cNvPr>
            <p:cNvSpPr/>
            <p:nvPr/>
          </p:nvSpPr>
          <p:spPr>
            <a:xfrm>
              <a:off x="1763688" y="3356992"/>
              <a:ext cx="1368152" cy="2160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5D7715-222F-35AC-63AF-1CC0B8A5AC80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221B2E-E8B9-51E4-7F3D-812E8C17BE53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22F36E-FD21-21EA-7A41-9E5D645F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5375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94C086-4DE4-DB64-AD6F-F795DE17771A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티켓팅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처리상세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유해 트래픽 분류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spc="-3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2267F-79F7-2A3D-710A-9BDC869364FC}"/>
              </a:ext>
            </a:extLst>
          </p:cNvPr>
          <p:cNvSpPr/>
          <p:nvPr/>
        </p:nvSpPr>
        <p:spPr>
          <a:xfrm>
            <a:off x="272302" y="1998365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탐지된 유해 트래픽에 대해 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티켓팅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 공격 유형을 분류하여 이력관리를 함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9" name="AutoShape 795">
            <a:extLst>
              <a:ext uri="{FF2B5EF4-FFF2-40B4-BE49-F238E27FC236}">
                <a16:creationId xmlns:a16="http://schemas.microsoft.com/office/drawing/2014/main" id="{ECB33DA8-645D-94A9-77CE-104CAC6C2A8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359258" y="3557368"/>
            <a:ext cx="3363320" cy="2160914"/>
          </a:xfrm>
          <a:prstGeom prst="roundRect">
            <a:avLst>
              <a:gd name="adj" fmla="val 3402"/>
            </a:avLst>
          </a:prstGeom>
          <a:gradFill>
            <a:gsLst>
              <a:gs pos="0">
                <a:schemeClr val="bg1"/>
              </a:gs>
              <a:gs pos="17000">
                <a:srgbClr val="ECECEC"/>
              </a:gs>
              <a:gs pos="83000">
                <a:srgbClr val="ECECEC"/>
              </a:gs>
              <a:gs pos="100000">
                <a:schemeClr val="bg1"/>
              </a:gs>
            </a:gsLst>
            <a:lin ang="5400000" scaled="0"/>
          </a:gradFill>
          <a:ln w="6350" cap="flat" cmpd="sng" algn="ctr">
            <a:gradFill>
              <a:gsLst>
                <a:gs pos="0">
                  <a:schemeClr val="bg1">
                    <a:lumMod val="65000"/>
                  </a:schemeClr>
                </a:gs>
                <a:gs pos="50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prstDash val="solid"/>
          </a:ln>
          <a:effectLst>
            <a:outerShdw blurRad="635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330325" eaLnBrk="0" hangingPunct="0">
              <a:lnSpc>
                <a:spcPct val="110000"/>
              </a:lnSpc>
            </a:pPr>
            <a:endParaRPr lang="ko-KR" altLang="en-US" sz="1000" kern="0" dirty="0">
              <a:solidFill>
                <a:prstClr val="black">
                  <a:lumMod val="85000"/>
                  <a:lumOff val="15000"/>
                </a:prstClr>
              </a:solidFill>
              <a:latin typeface="Rix고딕 M" pitchFamily="18" charset="-127"/>
              <a:ea typeface="Rix고딕 M" pitchFamily="18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251D138-F8DB-6BCB-5334-21B1A2CFE376}"/>
              </a:ext>
            </a:extLst>
          </p:cNvPr>
          <p:cNvGrpSpPr/>
          <p:nvPr/>
        </p:nvGrpSpPr>
        <p:grpSpPr>
          <a:xfrm>
            <a:off x="300285" y="3074177"/>
            <a:ext cx="853815" cy="722381"/>
            <a:chOff x="300285" y="2449599"/>
            <a:chExt cx="853815" cy="722381"/>
          </a:xfrm>
        </p:grpSpPr>
        <p:sp>
          <p:nvSpPr>
            <p:cNvPr id="124" name="Rectangle 88">
              <a:extLst>
                <a:ext uri="{FF2B5EF4-FFF2-40B4-BE49-F238E27FC236}">
                  <a16:creationId xmlns:a16="http://schemas.microsoft.com/office/drawing/2014/main" id="{11C9C076-51C6-9C6E-23FD-990D1EF931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6002" y="2383882"/>
              <a:ext cx="722381" cy="853815"/>
            </a:xfrm>
            <a:prstGeom prst="roundRect">
              <a:avLst>
                <a:gd name="adj" fmla="val 2800"/>
              </a:avLst>
            </a:prstGeom>
            <a:solidFill>
              <a:schemeClr val="bg1">
                <a:lumMod val="7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ln>
                  <a:solidFill>
                    <a:prstClr val="white">
                      <a:alpha val="1000"/>
                    </a:prstClr>
                  </a:solidFill>
                </a:ln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  <p:sp>
          <p:nvSpPr>
            <p:cNvPr id="125" name="Rectangle 88">
              <a:extLst>
                <a:ext uri="{FF2B5EF4-FFF2-40B4-BE49-F238E27FC236}">
                  <a16:creationId xmlns:a16="http://schemas.microsoft.com/office/drawing/2014/main" id="{A0A035D5-FFAC-9D25-9FAB-DD1B78C540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7114" y="2440638"/>
              <a:ext cx="640157" cy="7403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ts val="9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249DE96-3228-CD18-3E6C-27B9B3A13CE3}"/>
              </a:ext>
            </a:extLst>
          </p:cNvPr>
          <p:cNvGrpSpPr/>
          <p:nvPr/>
        </p:nvGrpSpPr>
        <p:grpSpPr>
          <a:xfrm>
            <a:off x="300285" y="3837670"/>
            <a:ext cx="853815" cy="722381"/>
            <a:chOff x="300285" y="2449599"/>
            <a:chExt cx="853815" cy="722381"/>
          </a:xfrm>
        </p:grpSpPr>
        <p:sp>
          <p:nvSpPr>
            <p:cNvPr id="127" name="Rectangle 88">
              <a:extLst>
                <a:ext uri="{FF2B5EF4-FFF2-40B4-BE49-F238E27FC236}">
                  <a16:creationId xmlns:a16="http://schemas.microsoft.com/office/drawing/2014/main" id="{DA38E3A3-C0D9-FB5E-5E4E-5611DF139D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6002" y="2383882"/>
              <a:ext cx="722381" cy="853815"/>
            </a:xfrm>
            <a:prstGeom prst="roundRect">
              <a:avLst>
                <a:gd name="adj" fmla="val 2800"/>
              </a:avLst>
            </a:prstGeom>
            <a:solidFill>
              <a:schemeClr val="bg1">
                <a:lumMod val="7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ln>
                  <a:solidFill>
                    <a:prstClr val="white">
                      <a:alpha val="1000"/>
                    </a:prstClr>
                  </a:solidFill>
                </a:ln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  <p:sp>
          <p:nvSpPr>
            <p:cNvPr id="128" name="Rectangle 88">
              <a:extLst>
                <a:ext uri="{FF2B5EF4-FFF2-40B4-BE49-F238E27FC236}">
                  <a16:creationId xmlns:a16="http://schemas.microsoft.com/office/drawing/2014/main" id="{FF260A62-B74B-FDD2-60A9-FE7273DAF6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7114" y="2440638"/>
              <a:ext cx="640157" cy="7403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ts val="9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52D886BD-352E-8BDB-C845-C1CC0D21A5D7}"/>
              </a:ext>
            </a:extLst>
          </p:cNvPr>
          <p:cNvGrpSpPr/>
          <p:nvPr/>
        </p:nvGrpSpPr>
        <p:grpSpPr>
          <a:xfrm>
            <a:off x="300285" y="4608701"/>
            <a:ext cx="853815" cy="722381"/>
            <a:chOff x="300285" y="2449599"/>
            <a:chExt cx="853815" cy="722381"/>
          </a:xfrm>
        </p:grpSpPr>
        <p:sp>
          <p:nvSpPr>
            <p:cNvPr id="130" name="Rectangle 88">
              <a:extLst>
                <a:ext uri="{FF2B5EF4-FFF2-40B4-BE49-F238E27FC236}">
                  <a16:creationId xmlns:a16="http://schemas.microsoft.com/office/drawing/2014/main" id="{D66A4B8A-61FA-0395-FCC6-709710CA2F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6002" y="2383882"/>
              <a:ext cx="722381" cy="853815"/>
            </a:xfrm>
            <a:prstGeom prst="roundRect">
              <a:avLst>
                <a:gd name="adj" fmla="val 2800"/>
              </a:avLst>
            </a:prstGeom>
            <a:solidFill>
              <a:schemeClr val="bg1">
                <a:lumMod val="7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ln>
                  <a:solidFill>
                    <a:prstClr val="white">
                      <a:alpha val="1000"/>
                    </a:prstClr>
                  </a:solidFill>
                </a:ln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  <p:sp>
          <p:nvSpPr>
            <p:cNvPr id="131" name="Rectangle 88">
              <a:extLst>
                <a:ext uri="{FF2B5EF4-FFF2-40B4-BE49-F238E27FC236}">
                  <a16:creationId xmlns:a16="http://schemas.microsoft.com/office/drawing/2014/main" id="{CB8A3D85-9D61-E338-6A57-8342F8CDA1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7114" y="2440638"/>
              <a:ext cx="640157" cy="7403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ts val="9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5227EB25-BB51-8F18-2B39-78529461C146}"/>
              </a:ext>
            </a:extLst>
          </p:cNvPr>
          <p:cNvGrpSpPr/>
          <p:nvPr/>
        </p:nvGrpSpPr>
        <p:grpSpPr>
          <a:xfrm>
            <a:off x="300285" y="5442923"/>
            <a:ext cx="853815" cy="722381"/>
            <a:chOff x="300285" y="2449599"/>
            <a:chExt cx="853815" cy="722381"/>
          </a:xfrm>
        </p:grpSpPr>
        <p:sp>
          <p:nvSpPr>
            <p:cNvPr id="133" name="Rectangle 88">
              <a:extLst>
                <a:ext uri="{FF2B5EF4-FFF2-40B4-BE49-F238E27FC236}">
                  <a16:creationId xmlns:a16="http://schemas.microsoft.com/office/drawing/2014/main" id="{B03191DF-17CE-4B43-28B8-7544B4B6A5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6002" y="2383882"/>
              <a:ext cx="722381" cy="853815"/>
            </a:xfrm>
            <a:prstGeom prst="roundRect">
              <a:avLst>
                <a:gd name="adj" fmla="val 2800"/>
              </a:avLst>
            </a:prstGeom>
            <a:solidFill>
              <a:schemeClr val="bg1">
                <a:lumMod val="7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ln>
                  <a:solidFill>
                    <a:prstClr val="white">
                      <a:alpha val="1000"/>
                    </a:prstClr>
                  </a:solidFill>
                </a:ln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  <p:sp>
          <p:nvSpPr>
            <p:cNvPr id="134" name="Rectangle 88">
              <a:extLst>
                <a:ext uri="{FF2B5EF4-FFF2-40B4-BE49-F238E27FC236}">
                  <a16:creationId xmlns:a16="http://schemas.microsoft.com/office/drawing/2014/main" id="{3E5A5C53-757E-1043-11F5-407E051752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7114" y="2440638"/>
              <a:ext cx="640157" cy="7403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ts val="9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</p:grpSp>
      <p:sp>
        <p:nvSpPr>
          <p:cNvPr id="136" name="AutoShape 58">
            <a:extLst>
              <a:ext uri="{FF2B5EF4-FFF2-40B4-BE49-F238E27FC236}">
                <a16:creationId xmlns:a16="http://schemas.microsoft.com/office/drawing/2014/main" id="{4A9F4F05-5FA5-6018-822F-98F5ADDB8A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40404" y="3272874"/>
            <a:ext cx="1032017" cy="324987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침입방지솔루션</a:t>
            </a:r>
          </a:p>
        </p:txBody>
      </p:sp>
      <p:sp>
        <p:nvSpPr>
          <p:cNvPr id="137" name="AutoShape 58">
            <a:extLst>
              <a:ext uri="{FF2B5EF4-FFF2-40B4-BE49-F238E27FC236}">
                <a16:creationId xmlns:a16="http://schemas.microsoft.com/office/drawing/2014/main" id="{13E8D840-5064-4889-25FE-DBB81321AB6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40404" y="4817261"/>
            <a:ext cx="955323" cy="305261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악성코드 대응 </a:t>
            </a:r>
            <a:r>
              <a:rPr lang="en-US" altLang="ko-KR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(APT) </a:t>
            </a: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솔루션</a:t>
            </a:r>
          </a:p>
        </p:txBody>
      </p:sp>
      <p:sp>
        <p:nvSpPr>
          <p:cNvPr id="138" name="AutoShape 58">
            <a:extLst>
              <a:ext uri="{FF2B5EF4-FFF2-40B4-BE49-F238E27FC236}">
                <a16:creationId xmlns:a16="http://schemas.microsoft.com/office/drawing/2014/main" id="{716A31D0-BA2D-3996-F11C-15C36ED9936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40404" y="4014114"/>
            <a:ext cx="763500" cy="369493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백신서버</a:t>
            </a:r>
          </a:p>
        </p:txBody>
      </p:sp>
      <p:sp>
        <p:nvSpPr>
          <p:cNvPr id="139" name="AutoShape 58">
            <a:extLst>
              <a:ext uri="{FF2B5EF4-FFF2-40B4-BE49-F238E27FC236}">
                <a16:creationId xmlns:a16="http://schemas.microsoft.com/office/drawing/2014/main" id="{A5F1EC22-7142-DE04-ADA2-8AF2587700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40404" y="5637290"/>
            <a:ext cx="959658" cy="333646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웹방화벽</a:t>
            </a:r>
            <a:endParaRPr lang="ko-KR" altLang="en-US" sz="1100" kern="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76000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0" name="Picture 289" descr="화살표">
            <a:extLst>
              <a:ext uri="{FF2B5EF4-FFF2-40B4-BE49-F238E27FC236}">
                <a16:creationId xmlns:a16="http://schemas.microsoft.com/office/drawing/2014/main" id="{534CFB10-1C66-AC4C-3A93-D806A152170F}"/>
              </a:ext>
            </a:extLst>
          </p:cNvPr>
          <p:cNvPicPr/>
          <p:nvPr/>
        </p:nvPicPr>
        <p:blipFill>
          <a:blip r:embed="rId2" cstate="print">
            <a:grayscl/>
          </a:blip>
          <a:srcRect l="14194" t="70580" r="14194"/>
          <a:stretch>
            <a:fillRect/>
          </a:stretch>
        </p:blipFill>
        <p:spPr bwMode="auto">
          <a:xfrm rot="5400000">
            <a:off x="1932056" y="4368087"/>
            <a:ext cx="1711618" cy="778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C9FE866-3836-0EC5-9297-CB9A89922B1D}"/>
              </a:ext>
            </a:extLst>
          </p:cNvPr>
          <p:cNvGrpSpPr/>
          <p:nvPr/>
        </p:nvGrpSpPr>
        <p:grpSpPr>
          <a:xfrm>
            <a:off x="437729" y="4703956"/>
            <a:ext cx="578927" cy="531870"/>
            <a:chOff x="7051153" y="6528516"/>
            <a:chExt cx="614884" cy="701392"/>
          </a:xfrm>
        </p:grpSpPr>
        <p:pic>
          <p:nvPicPr>
            <p:cNvPr id="142" name="Picture 84">
              <a:extLst>
                <a:ext uri="{FF2B5EF4-FFF2-40B4-BE49-F238E27FC236}">
                  <a16:creationId xmlns:a16="http://schemas.microsoft.com/office/drawing/2014/main" id="{840BD076-3425-849A-215E-AA19A3C20271}"/>
                </a:ext>
              </a:extLst>
            </p:cNvPr>
            <p:cNvPicPr/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153" y="6668320"/>
              <a:ext cx="574890" cy="362633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6E67AD33-353E-C59C-8788-7A66734A788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005" y="6528516"/>
              <a:ext cx="288032" cy="565903"/>
            </a:xfrm>
            <a:prstGeom prst="rect">
              <a:avLst/>
            </a:pr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A68DD922-142F-9687-FB94-9FC1FEE96F23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89851" y="6793899"/>
              <a:ext cx="571685" cy="436009"/>
            </a:xfrm>
            <a:prstGeom prst="rect">
              <a:avLst/>
            </a:prstGeom>
          </p:spPr>
        </p:pic>
      </p:grp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82995AA-E457-62FB-EF06-E2E1928F0E84}"/>
              </a:ext>
            </a:extLst>
          </p:cNvPr>
          <p:cNvSpPr/>
          <p:nvPr/>
        </p:nvSpPr>
        <p:spPr>
          <a:xfrm>
            <a:off x="2359848" y="4613779"/>
            <a:ext cx="723275" cy="286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algn="ctr">
              <a:lnSpc>
                <a:spcPct val="110000"/>
              </a:lnSpc>
              <a:defRPr/>
            </a:pPr>
            <a:r>
              <a:rPr lang="ko-KR" altLang="en-US" sz="12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침해로그</a:t>
            </a:r>
          </a:p>
        </p:txBody>
      </p:sp>
      <p:sp>
        <p:nvSpPr>
          <p:cNvPr id="223" name="Rectangle 258">
            <a:extLst>
              <a:ext uri="{FF2B5EF4-FFF2-40B4-BE49-F238E27FC236}">
                <a16:creationId xmlns:a16="http://schemas.microsoft.com/office/drawing/2014/main" id="{833A487E-66C6-5F06-AA65-50C53D3E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14" y="2565229"/>
            <a:ext cx="2160913" cy="396445"/>
          </a:xfrm>
          <a:prstGeom prst="round2SameRect">
            <a:avLst>
              <a:gd name="adj1" fmla="val 0"/>
              <a:gd name="adj2" fmla="val 14024"/>
            </a:avLst>
          </a:prstGeom>
          <a:solidFill>
            <a:srgbClr val="449197"/>
          </a:solidFill>
          <a:effectLst>
            <a:innerShdw blurRad="38100" dist="25400" dir="5400000">
              <a:srgbClr val="1F497D">
                <a:lumMod val="50000"/>
                <a:alpha val="30000"/>
              </a:srgbClr>
            </a:innerShdw>
          </a:effectLst>
        </p:spPr>
        <p:txBody>
          <a:bodyPr lIns="72000" tIns="36000" rIns="72000" bIns="36000" anchor="ctr">
            <a:noAutofit/>
            <a:scene3d>
              <a:camera prst="orthographicFront"/>
              <a:lightRig rig="threePt" dir="t"/>
            </a:scene3d>
            <a:sp3d extrusionH="57150">
              <a:bevelT w="1270" prst="artDeco"/>
              <a:contourClr>
                <a:schemeClr val="tx2">
                  <a:lumMod val="5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단위보안장비</a:t>
            </a:r>
            <a:endParaRPr lang="en-US" altLang="ko-KR" sz="1200" kern="0" dirty="0">
              <a:gradFill>
                <a:gsLst>
                  <a:gs pos="0">
                    <a:prstClr val="white"/>
                  </a:gs>
                  <a:gs pos="76000">
                    <a:prstClr val="white"/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ED9DEAEA-818C-722E-F57C-F5F164CB8C40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8" y="4078965"/>
            <a:ext cx="704888" cy="239790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EFB73BD7-44F9-9390-AF50-A53C06E2C6F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5641496"/>
            <a:ext cx="346554" cy="325234"/>
          </a:xfrm>
          <a:prstGeom prst="rect">
            <a:avLst/>
          </a:prstGeom>
        </p:spPr>
      </p:pic>
      <p:pic>
        <p:nvPicPr>
          <p:cNvPr id="226" name="Picture 4" descr="C:\Users\IFS-JO\Desktop\router-35156_640.png">
            <a:extLst>
              <a:ext uri="{FF2B5EF4-FFF2-40B4-BE49-F238E27FC236}">
                <a16:creationId xmlns:a16="http://schemas.microsoft.com/office/drawing/2014/main" id="{692BA719-69D3-5709-D020-1F4BBDEF4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9" b="34364"/>
          <a:stretch/>
        </p:blipFill>
        <p:spPr bwMode="auto">
          <a:xfrm>
            <a:off x="369453" y="3185415"/>
            <a:ext cx="715479" cy="49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2" name="사다리꼴 281">
            <a:extLst>
              <a:ext uri="{FF2B5EF4-FFF2-40B4-BE49-F238E27FC236}">
                <a16:creationId xmlns:a16="http://schemas.microsoft.com/office/drawing/2014/main" id="{B2EE77C9-EBB3-9E97-7563-779A8F4642EC}"/>
              </a:ext>
            </a:extLst>
          </p:cNvPr>
          <p:cNvSpPr/>
          <p:nvPr/>
        </p:nvSpPr>
        <p:spPr>
          <a:xfrm rot="5400000">
            <a:off x="1286544" y="4376208"/>
            <a:ext cx="3959431" cy="268838"/>
          </a:xfrm>
          <a:prstGeom prst="trapezoid">
            <a:avLst>
              <a:gd name="adj" fmla="val 353378"/>
            </a:avLst>
          </a:prstGeom>
          <a:gradFill>
            <a:gsLst>
              <a:gs pos="22000">
                <a:schemeClr val="bg1">
                  <a:lumMod val="85000"/>
                </a:schemeClr>
              </a:gs>
              <a:gs pos="92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kern="0" dirty="0">
              <a:gradFill>
                <a:gsLst>
                  <a:gs pos="83333">
                    <a:schemeClr val="tx1">
                      <a:lumMod val="85000"/>
                      <a:lumOff val="15000"/>
                    </a:schemeClr>
                  </a:gs>
                  <a:gs pos="52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5" name="양쪽 모서리가 둥근 사각형 62">
            <a:extLst>
              <a:ext uri="{FF2B5EF4-FFF2-40B4-BE49-F238E27FC236}">
                <a16:creationId xmlns:a16="http://schemas.microsoft.com/office/drawing/2014/main" id="{9CF1FB80-5C6A-2C19-E901-4BF7D4ABCF13}"/>
              </a:ext>
            </a:extLst>
          </p:cNvPr>
          <p:cNvSpPr/>
          <p:nvPr/>
        </p:nvSpPr>
        <p:spPr>
          <a:xfrm flipV="1">
            <a:off x="3143131" y="2603535"/>
            <a:ext cx="5760638" cy="3757289"/>
          </a:xfrm>
          <a:prstGeom prst="round2SameRect">
            <a:avLst>
              <a:gd name="adj1" fmla="val 1582"/>
              <a:gd name="adj2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800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kern="0" dirty="0">
              <a:gradFill>
                <a:gsLst>
                  <a:gs pos="83333">
                    <a:schemeClr val="tx1">
                      <a:lumMod val="85000"/>
                      <a:lumOff val="15000"/>
                    </a:schemeClr>
                  </a:gs>
                  <a:gs pos="52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4B0492B4-050F-015D-2675-442F7B3347C8}"/>
              </a:ext>
            </a:extLst>
          </p:cNvPr>
          <p:cNvCxnSpPr>
            <a:cxnSpLocks/>
            <a:stCxn id="285" idx="3"/>
            <a:endCxn id="285" idx="1"/>
          </p:cNvCxnSpPr>
          <p:nvPr/>
        </p:nvCxnSpPr>
        <p:spPr>
          <a:xfrm flipV="1">
            <a:off x="6023450" y="2603535"/>
            <a:ext cx="0" cy="3757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67A10178-AE27-7F05-C097-D1D0A21E5911}"/>
              </a:ext>
            </a:extLst>
          </p:cNvPr>
          <p:cNvCxnSpPr>
            <a:cxnSpLocks/>
            <a:stCxn id="285" idx="0"/>
            <a:endCxn id="285" idx="2"/>
          </p:cNvCxnSpPr>
          <p:nvPr/>
        </p:nvCxnSpPr>
        <p:spPr>
          <a:xfrm flipH="1">
            <a:off x="3143131" y="4482179"/>
            <a:ext cx="576063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6488B2C1-3C0D-1F9D-7DCF-CD4DD0F9D38C}"/>
              </a:ext>
            </a:extLst>
          </p:cNvPr>
          <p:cNvGrpSpPr/>
          <p:nvPr/>
        </p:nvGrpSpPr>
        <p:grpSpPr>
          <a:xfrm>
            <a:off x="5286747" y="3717032"/>
            <a:ext cx="1448692" cy="1464069"/>
            <a:chOff x="2656622" y="5410305"/>
            <a:chExt cx="2332990" cy="2692280"/>
          </a:xfrm>
        </p:grpSpPr>
        <p:grpSp>
          <p:nvGrpSpPr>
            <p:cNvPr id="289" name="그룹 288">
              <a:extLst>
                <a:ext uri="{FF2B5EF4-FFF2-40B4-BE49-F238E27FC236}">
                  <a16:creationId xmlns:a16="http://schemas.microsoft.com/office/drawing/2014/main" id="{3916479F-E732-5535-89FD-4EF1801A225B}"/>
                </a:ext>
              </a:extLst>
            </p:cNvPr>
            <p:cNvGrpSpPr/>
            <p:nvPr/>
          </p:nvGrpSpPr>
          <p:grpSpPr>
            <a:xfrm>
              <a:off x="2656622" y="5410305"/>
              <a:ext cx="2332990" cy="2692280"/>
              <a:chOff x="2518897" y="4804183"/>
              <a:chExt cx="2332990" cy="2692280"/>
            </a:xfrm>
          </p:grpSpPr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840A0A6D-8402-C912-458C-6A4BF89DFC34}"/>
                  </a:ext>
                </a:extLst>
              </p:cNvPr>
              <p:cNvGrpSpPr/>
              <p:nvPr/>
            </p:nvGrpSpPr>
            <p:grpSpPr>
              <a:xfrm>
                <a:off x="2518897" y="4804183"/>
                <a:ext cx="2332990" cy="2692280"/>
                <a:chOff x="-641350" y="4430713"/>
                <a:chExt cx="3092450" cy="3568700"/>
              </a:xfrm>
            </p:grpSpPr>
            <p:sp>
              <p:nvSpPr>
                <p:cNvPr id="293" name="Freeform 11">
                  <a:extLst>
                    <a:ext uri="{FF2B5EF4-FFF2-40B4-BE49-F238E27FC236}">
                      <a16:creationId xmlns:a16="http://schemas.microsoft.com/office/drawing/2014/main" id="{CF4BC1D8-7F4C-101E-4862-E7DD6D007683}"/>
                    </a:ext>
                  </a:extLst>
                </p:cNvPr>
                <p:cNvSpPr/>
                <p:nvPr/>
              </p:nvSpPr>
              <p:spPr bwMode="auto">
                <a:xfrm>
                  <a:off x="-635000" y="4430713"/>
                  <a:ext cx="1539875" cy="1778000"/>
                </a:xfrm>
                <a:custGeom>
                  <a:avLst/>
                  <a:gdLst>
                    <a:gd name="T0" fmla="*/ 970 w 970"/>
                    <a:gd name="T1" fmla="*/ 1120 h 1120"/>
                    <a:gd name="T2" fmla="*/ 970 w 970"/>
                    <a:gd name="T3" fmla="*/ 0 h 1120"/>
                    <a:gd name="T4" fmla="*/ 970 w 970"/>
                    <a:gd name="T5" fmla="*/ 0 h 1120"/>
                    <a:gd name="T6" fmla="*/ 0 w 970"/>
                    <a:gd name="T7" fmla="*/ 559 h 1120"/>
                    <a:gd name="T8" fmla="*/ 970 w 970"/>
                    <a:gd name="T9" fmla="*/ 1120 h 1120"/>
                    <a:gd name="T10" fmla="*/ 970 w 970"/>
                    <a:gd name="T11" fmla="*/ 1120 h 1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0" h="1120">
                      <a:moveTo>
                        <a:pt x="970" y="1120"/>
                      </a:moveTo>
                      <a:lnTo>
                        <a:pt x="970" y="0"/>
                      </a:lnTo>
                      <a:lnTo>
                        <a:pt x="970" y="0"/>
                      </a:lnTo>
                      <a:lnTo>
                        <a:pt x="0" y="559"/>
                      </a:lnTo>
                      <a:lnTo>
                        <a:pt x="970" y="1120"/>
                      </a:lnTo>
                      <a:lnTo>
                        <a:pt x="970" y="1120"/>
                      </a:lnTo>
                      <a:close/>
                    </a:path>
                  </a:pathLst>
                </a:custGeom>
                <a:gradFill flip="none" rotWithShape="1">
                  <a:gsLst>
                    <a:gs pos="7619">
                      <a:srgbClr val="4DA6AD"/>
                    </a:gs>
                    <a:gs pos="95000">
                      <a:srgbClr val="397A7F"/>
                    </a:gs>
                  </a:gsLst>
                  <a:lin ang="2700000" scaled="1"/>
                  <a:tileRect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 dirty="0"/>
                </a:p>
              </p:txBody>
            </p:sp>
            <p:sp>
              <p:nvSpPr>
                <p:cNvPr id="294" name="Freeform 12">
                  <a:extLst>
                    <a:ext uri="{FF2B5EF4-FFF2-40B4-BE49-F238E27FC236}">
                      <a16:creationId xmlns:a16="http://schemas.microsoft.com/office/drawing/2014/main" id="{0C50E2BD-89AB-DFF4-94B5-A00BDE57747A}"/>
                    </a:ext>
                  </a:extLst>
                </p:cNvPr>
                <p:cNvSpPr/>
                <p:nvPr/>
              </p:nvSpPr>
              <p:spPr bwMode="auto">
                <a:xfrm>
                  <a:off x="904875" y="4430713"/>
                  <a:ext cx="1538288" cy="1778000"/>
                </a:xfrm>
                <a:custGeom>
                  <a:avLst/>
                  <a:gdLst>
                    <a:gd name="T0" fmla="*/ 969 w 969"/>
                    <a:gd name="T1" fmla="*/ 559 h 1120"/>
                    <a:gd name="T2" fmla="*/ 0 w 969"/>
                    <a:gd name="T3" fmla="*/ 0 h 1120"/>
                    <a:gd name="T4" fmla="*/ 0 w 969"/>
                    <a:gd name="T5" fmla="*/ 1120 h 1120"/>
                    <a:gd name="T6" fmla="*/ 969 w 969"/>
                    <a:gd name="T7" fmla="*/ 559 h 1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9" h="1120">
                      <a:moveTo>
                        <a:pt x="969" y="559"/>
                      </a:moveTo>
                      <a:lnTo>
                        <a:pt x="0" y="0"/>
                      </a:lnTo>
                      <a:lnTo>
                        <a:pt x="0" y="1120"/>
                      </a:lnTo>
                      <a:lnTo>
                        <a:pt x="969" y="559"/>
                      </a:lnTo>
                      <a:close/>
                    </a:path>
                  </a:pathLst>
                </a:custGeom>
                <a:gradFill flip="none" rotWithShape="1">
                  <a:gsLst>
                    <a:gs pos="7619">
                      <a:srgbClr val="4DA6AD"/>
                    </a:gs>
                    <a:gs pos="95000">
                      <a:srgbClr val="397A7F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 dirty="0"/>
                </a:p>
              </p:txBody>
            </p:sp>
            <p:sp>
              <p:nvSpPr>
                <p:cNvPr id="295" name="Freeform 13">
                  <a:extLst>
                    <a:ext uri="{FF2B5EF4-FFF2-40B4-BE49-F238E27FC236}">
                      <a16:creationId xmlns:a16="http://schemas.microsoft.com/office/drawing/2014/main" id="{97BA34FB-2111-26F8-83F2-7F9031120C1F}"/>
                    </a:ext>
                  </a:extLst>
                </p:cNvPr>
                <p:cNvSpPr/>
                <p:nvPr/>
              </p:nvSpPr>
              <p:spPr bwMode="auto">
                <a:xfrm>
                  <a:off x="904875" y="5318125"/>
                  <a:ext cx="1546225" cy="1785938"/>
                </a:xfrm>
                <a:custGeom>
                  <a:avLst/>
                  <a:gdLst>
                    <a:gd name="T0" fmla="*/ 969 w 974"/>
                    <a:gd name="T1" fmla="*/ 0 h 1125"/>
                    <a:gd name="T2" fmla="*/ 0 w 974"/>
                    <a:gd name="T3" fmla="*/ 561 h 1125"/>
                    <a:gd name="T4" fmla="*/ 0 w 974"/>
                    <a:gd name="T5" fmla="*/ 561 h 1125"/>
                    <a:gd name="T6" fmla="*/ 974 w 974"/>
                    <a:gd name="T7" fmla="*/ 1125 h 1125"/>
                    <a:gd name="T8" fmla="*/ 974 w 974"/>
                    <a:gd name="T9" fmla="*/ 2 h 1125"/>
                    <a:gd name="T10" fmla="*/ 969 w 974"/>
                    <a:gd name="T11" fmla="*/ 0 h 1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4" h="1125">
                      <a:moveTo>
                        <a:pt x="969" y="0"/>
                      </a:moveTo>
                      <a:lnTo>
                        <a:pt x="0" y="561"/>
                      </a:lnTo>
                      <a:lnTo>
                        <a:pt x="0" y="561"/>
                      </a:lnTo>
                      <a:lnTo>
                        <a:pt x="974" y="1125"/>
                      </a:lnTo>
                      <a:lnTo>
                        <a:pt x="974" y="2"/>
                      </a:lnTo>
                      <a:lnTo>
                        <a:pt x="96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7619">
                      <a:srgbClr val="4DA6AD"/>
                    </a:gs>
                    <a:gs pos="95000">
                      <a:srgbClr val="397A7F"/>
                    </a:gs>
                  </a:gsLst>
                  <a:lin ang="5400000" scaled="1"/>
                  <a:tileRect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 dirty="0"/>
                </a:p>
              </p:txBody>
            </p:sp>
            <p:sp>
              <p:nvSpPr>
                <p:cNvPr id="296" name="Freeform 14">
                  <a:extLst>
                    <a:ext uri="{FF2B5EF4-FFF2-40B4-BE49-F238E27FC236}">
                      <a16:creationId xmlns:a16="http://schemas.microsoft.com/office/drawing/2014/main" id="{CB07AC0A-C397-39D6-5885-29D93B9D4B45}"/>
                    </a:ext>
                  </a:extLst>
                </p:cNvPr>
                <p:cNvSpPr/>
                <p:nvPr/>
              </p:nvSpPr>
              <p:spPr bwMode="auto">
                <a:xfrm>
                  <a:off x="-641350" y="5318125"/>
                  <a:ext cx="1546225" cy="1785938"/>
                </a:xfrm>
                <a:custGeom>
                  <a:avLst/>
                  <a:gdLst>
                    <a:gd name="T0" fmla="*/ 4 w 974"/>
                    <a:gd name="T1" fmla="*/ 0 h 1125"/>
                    <a:gd name="T2" fmla="*/ 0 w 974"/>
                    <a:gd name="T3" fmla="*/ 2 h 1125"/>
                    <a:gd name="T4" fmla="*/ 0 w 974"/>
                    <a:gd name="T5" fmla="*/ 1125 h 1125"/>
                    <a:gd name="T6" fmla="*/ 974 w 974"/>
                    <a:gd name="T7" fmla="*/ 561 h 1125"/>
                    <a:gd name="T8" fmla="*/ 4 w 974"/>
                    <a:gd name="T9" fmla="*/ 0 h 1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4" h="1125">
                      <a:moveTo>
                        <a:pt x="4" y="0"/>
                      </a:moveTo>
                      <a:lnTo>
                        <a:pt x="0" y="2"/>
                      </a:lnTo>
                      <a:lnTo>
                        <a:pt x="0" y="1125"/>
                      </a:lnTo>
                      <a:lnTo>
                        <a:pt x="974" y="56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7619">
                      <a:srgbClr val="4DA6AD"/>
                    </a:gs>
                    <a:gs pos="95000">
                      <a:srgbClr val="397A7F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 dirty="0"/>
                </a:p>
              </p:txBody>
            </p:sp>
            <p:sp>
              <p:nvSpPr>
                <p:cNvPr id="297" name="Freeform 15">
                  <a:extLst>
                    <a:ext uri="{FF2B5EF4-FFF2-40B4-BE49-F238E27FC236}">
                      <a16:creationId xmlns:a16="http://schemas.microsoft.com/office/drawing/2014/main" id="{DD8C5917-D6F5-30E2-A475-615E0EFDEA9E}"/>
                    </a:ext>
                  </a:extLst>
                </p:cNvPr>
                <p:cNvSpPr/>
                <p:nvPr/>
              </p:nvSpPr>
              <p:spPr bwMode="auto">
                <a:xfrm>
                  <a:off x="904875" y="6208713"/>
                  <a:ext cx="1546225" cy="1790700"/>
                </a:xfrm>
                <a:custGeom>
                  <a:avLst/>
                  <a:gdLst>
                    <a:gd name="T0" fmla="*/ 0 w 974"/>
                    <a:gd name="T1" fmla="*/ 1128 h 1128"/>
                    <a:gd name="T2" fmla="*/ 974 w 974"/>
                    <a:gd name="T3" fmla="*/ 566 h 1128"/>
                    <a:gd name="T4" fmla="*/ 974 w 974"/>
                    <a:gd name="T5" fmla="*/ 564 h 1128"/>
                    <a:gd name="T6" fmla="*/ 0 w 974"/>
                    <a:gd name="T7" fmla="*/ 0 h 1128"/>
                    <a:gd name="T8" fmla="*/ 0 w 974"/>
                    <a:gd name="T9" fmla="*/ 1128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4" h="1128">
                      <a:moveTo>
                        <a:pt x="0" y="1128"/>
                      </a:moveTo>
                      <a:lnTo>
                        <a:pt x="974" y="566"/>
                      </a:lnTo>
                      <a:lnTo>
                        <a:pt x="974" y="564"/>
                      </a:lnTo>
                      <a:lnTo>
                        <a:pt x="0" y="0"/>
                      </a:lnTo>
                      <a:lnTo>
                        <a:pt x="0" y="1128"/>
                      </a:lnTo>
                      <a:close/>
                    </a:path>
                  </a:pathLst>
                </a:custGeom>
                <a:gradFill flip="none" rotWithShape="1">
                  <a:gsLst>
                    <a:gs pos="7619">
                      <a:srgbClr val="4DA6AD"/>
                    </a:gs>
                    <a:gs pos="95000">
                      <a:srgbClr val="397A7F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 dirty="0"/>
                </a:p>
              </p:txBody>
            </p:sp>
            <p:sp>
              <p:nvSpPr>
                <p:cNvPr id="298" name="Freeform 16">
                  <a:extLst>
                    <a:ext uri="{FF2B5EF4-FFF2-40B4-BE49-F238E27FC236}">
                      <a16:creationId xmlns:a16="http://schemas.microsoft.com/office/drawing/2014/main" id="{D6177A0F-65E2-B547-1630-EEB424525ABA}"/>
                    </a:ext>
                  </a:extLst>
                </p:cNvPr>
                <p:cNvSpPr/>
                <p:nvPr/>
              </p:nvSpPr>
              <p:spPr bwMode="auto">
                <a:xfrm>
                  <a:off x="-641350" y="6208712"/>
                  <a:ext cx="1546225" cy="1790701"/>
                </a:xfrm>
                <a:custGeom>
                  <a:avLst/>
                  <a:gdLst>
                    <a:gd name="T0" fmla="*/ 974 w 974"/>
                    <a:gd name="T1" fmla="*/ 0 h 1128"/>
                    <a:gd name="T2" fmla="*/ 0 w 974"/>
                    <a:gd name="T3" fmla="*/ 564 h 1128"/>
                    <a:gd name="T4" fmla="*/ 0 w 974"/>
                    <a:gd name="T5" fmla="*/ 566 h 1128"/>
                    <a:gd name="T6" fmla="*/ 974 w 974"/>
                    <a:gd name="T7" fmla="*/ 1128 h 1128"/>
                    <a:gd name="T8" fmla="*/ 974 w 974"/>
                    <a:gd name="T9" fmla="*/ 1128 h 1128"/>
                    <a:gd name="T10" fmla="*/ 974 w 974"/>
                    <a:gd name="T11" fmla="*/ 0 h 1128"/>
                    <a:gd name="T12" fmla="*/ 974 w 974"/>
                    <a:gd name="T13" fmla="*/ 0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74" h="1128">
                      <a:moveTo>
                        <a:pt x="974" y="0"/>
                      </a:moveTo>
                      <a:lnTo>
                        <a:pt x="0" y="564"/>
                      </a:lnTo>
                      <a:lnTo>
                        <a:pt x="0" y="566"/>
                      </a:lnTo>
                      <a:lnTo>
                        <a:pt x="974" y="1128"/>
                      </a:lnTo>
                      <a:lnTo>
                        <a:pt x="974" y="1128"/>
                      </a:lnTo>
                      <a:lnTo>
                        <a:pt x="974" y="0"/>
                      </a:lnTo>
                      <a:lnTo>
                        <a:pt x="97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7619">
                      <a:srgbClr val="4DA6AD"/>
                    </a:gs>
                    <a:gs pos="95000">
                      <a:srgbClr val="397A7F"/>
                    </a:gs>
                  </a:gsLst>
                  <a:lin ang="10800000" scaled="1"/>
                  <a:tileRect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 dirty="0"/>
                </a:p>
              </p:txBody>
            </p:sp>
          </p:grpSp>
          <p:sp>
            <p:nvSpPr>
              <p:cNvPr id="292" name="Freeform 6">
                <a:extLst>
                  <a:ext uri="{FF2B5EF4-FFF2-40B4-BE49-F238E27FC236}">
                    <a16:creationId xmlns:a16="http://schemas.microsoft.com/office/drawing/2014/main" id="{6A5DCE8E-B9C7-9300-7A4C-8941D8677B99}"/>
                  </a:ext>
                </a:extLst>
              </p:cNvPr>
              <p:cNvSpPr/>
              <p:nvPr/>
            </p:nvSpPr>
            <p:spPr bwMode="auto">
              <a:xfrm>
                <a:off x="2861018" y="5199592"/>
                <a:ext cx="1648750" cy="1901461"/>
              </a:xfrm>
              <a:custGeom>
                <a:avLst/>
                <a:gdLst>
                  <a:gd name="T0" fmla="*/ 1618 w 1618"/>
                  <a:gd name="T1" fmla="*/ 1400 h 1866"/>
                  <a:gd name="T2" fmla="*/ 809 w 1618"/>
                  <a:gd name="T3" fmla="*/ 1866 h 1866"/>
                  <a:gd name="T4" fmla="*/ 0 w 1618"/>
                  <a:gd name="T5" fmla="*/ 1400 h 1866"/>
                  <a:gd name="T6" fmla="*/ 0 w 1618"/>
                  <a:gd name="T7" fmla="*/ 466 h 1866"/>
                  <a:gd name="T8" fmla="*/ 809 w 1618"/>
                  <a:gd name="T9" fmla="*/ 0 h 1866"/>
                  <a:gd name="T10" fmla="*/ 1618 w 1618"/>
                  <a:gd name="T11" fmla="*/ 466 h 1866"/>
                  <a:gd name="T12" fmla="*/ 1618 w 1618"/>
                  <a:gd name="T13" fmla="*/ 1400 h 1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8" h="1866">
                    <a:moveTo>
                      <a:pt x="1618" y="1400"/>
                    </a:moveTo>
                    <a:lnTo>
                      <a:pt x="809" y="1866"/>
                    </a:lnTo>
                    <a:lnTo>
                      <a:pt x="0" y="1400"/>
                    </a:lnTo>
                    <a:lnTo>
                      <a:pt x="0" y="466"/>
                    </a:lnTo>
                    <a:lnTo>
                      <a:pt x="809" y="0"/>
                    </a:lnTo>
                    <a:lnTo>
                      <a:pt x="1618" y="466"/>
                    </a:lnTo>
                    <a:lnTo>
                      <a:pt x="1618" y="1400"/>
                    </a:lnTo>
                    <a:close/>
                  </a:path>
                </a:pathLst>
              </a:custGeom>
              <a:solidFill>
                <a:schemeClr val="bg1"/>
              </a:solidFill>
              <a:ln w="41275" cap="flat">
                <a:solidFill>
                  <a:srgbClr val="9FD1D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/>
              </a:p>
            </p:txBody>
          </p:sp>
        </p:grp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CDDF765-D51E-A8DC-B7FE-CB461322D991}"/>
                </a:ext>
              </a:extLst>
            </p:cNvPr>
            <p:cNvSpPr/>
            <p:nvPr/>
          </p:nvSpPr>
          <p:spPr>
            <a:xfrm>
              <a:off x="3276928" y="6174321"/>
              <a:ext cx="1092373" cy="103794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/>
            <a:p>
              <a:pPr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40000"/>
                <a:tabLst>
                  <a:tab pos="5648325" algn="l"/>
                </a:tabLst>
                <a:defRPr/>
              </a:pPr>
              <a:r>
                <a:rPr lang="ko-KR" altLang="en-US" sz="14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통합</a:t>
              </a:r>
              <a:endParaRPr lang="en-US" altLang="ko-KR" sz="14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40000"/>
                <a:tabLst>
                  <a:tab pos="5648325" algn="l"/>
                </a:tabLst>
                <a:defRPr/>
              </a:pPr>
              <a:r>
                <a:rPr lang="ko-KR" altLang="en-US" sz="14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보안관제</a:t>
              </a:r>
              <a:endParaRPr lang="en-US" altLang="ko-KR" sz="14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40000"/>
                <a:tabLst>
                  <a:tab pos="5648325" algn="l"/>
                </a:tabLst>
                <a:defRPr/>
              </a:pPr>
              <a:r>
                <a:rPr lang="ko-KR" altLang="en-US" sz="14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</a:t>
              </a:r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AE070AED-E012-065D-178C-97AF1FD6BC69}"/>
              </a:ext>
            </a:extLst>
          </p:cNvPr>
          <p:cNvGrpSpPr/>
          <p:nvPr/>
        </p:nvGrpSpPr>
        <p:grpSpPr>
          <a:xfrm>
            <a:off x="3419872" y="2794941"/>
            <a:ext cx="354310" cy="273054"/>
            <a:chOff x="-4105276" y="2947988"/>
            <a:chExt cx="595313" cy="458787"/>
          </a:xfrm>
          <a:solidFill>
            <a:srgbClr val="449197"/>
          </a:solidFill>
        </p:grpSpPr>
        <p:sp>
          <p:nvSpPr>
            <p:cNvPr id="313" name="Freeform 1717">
              <a:extLst>
                <a:ext uri="{FF2B5EF4-FFF2-40B4-BE49-F238E27FC236}">
                  <a16:creationId xmlns:a16="http://schemas.microsoft.com/office/drawing/2014/main" id="{9B8AD83E-3377-D356-49BC-8F2EE2AA05FB}"/>
                </a:ext>
              </a:extLst>
            </p:cNvPr>
            <p:cNvSpPr/>
            <p:nvPr/>
          </p:nvSpPr>
          <p:spPr bwMode="auto">
            <a:xfrm>
              <a:off x="-4105276" y="3033713"/>
              <a:ext cx="495300" cy="373062"/>
            </a:xfrm>
            <a:custGeom>
              <a:avLst/>
              <a:gdLst>
                <a:gd name="T0" fmla="*/ 111 w 213"/>
                <a:gd name="T1" fmla="*/ 59 h 160"/>
                <a:gd name="T2" fmla="*/ 64 w 213"/>
                <a:gd name="T3" fmla="*/ 56 h 160"/>
                <a:gd name="T4" fmla="*/ 50 w 213"/>
                <a:gd name="T5" fmla="*/ 26 h 160"/>
                <a:gd name="T6" fmla="*/ 103 w 213"/>
                <a:gd name="T7" fmla="*/ 14 h 160"/>
                <a:gd name="T8" fmla="*/ 64 w 213"/>
                <a:gd name="T9" fmla="*/ 136 h 160"/>
                <a:gd name="T10" fmla="*/ 174 w 213"/>
                <a:gd name="T11" fmla="*/ 136 h 160"/>
                <a:gd name="T12" fmla="*/ 64 w 213"/>
                <a:gd name="T13" fmla="*/ 136 h 160"/>
                <a:gd name="T14" fmla="*/ 103 w 213"/>
                <a:gd name="T15" fmla="*/ 7 h 160"/>
                <a:gd name="T16" fmla="*/ 0 w 213"/>
                <a:gd name="T17" fmla="*/ 4 h 160"/>
                <a:gd name="T18" fmla="*/ 15 w 213"/>
                <a:gd name="T19" fmla="*/ 128 h 160"/>
                <a:gd name="T20" fmla="*/ 8 w 213"/>
                <a:gd name="T21" fmla="*/ 8 h 160"/>
                <a:gd name="T22" fmla="*/ 132 w 213"/>
                <a:gd name="T23" fmla="*/ 98 h 160"/>
                <a:gd name="T24" fmla="*/ 64 w 213"/>
                <a:gd name="T25" fmla="*/ 96 h 160"/>
                <a:gd name="T26" fmla="*/ 152 w 213"/>
                <a:gd name="T27" fmla="*/ 118 h 160"/>
                <a:gd name="T28" fmla="*/ 64 w 213"/>
                <a:gd name="T29" fmla="*/ 116 h 160"/>
                <a:gd name="T30" fmla="*/ 119 w 213"/>
                <a:gd name="T31" fmla="*/ 78 h 160"/>
                <a:gd name="T32" fmla="*/ 64 w 213"/>
                <a:gd name="T33" fmla="*/ 76 h 160"/>
                <a:gd name="T34" fmla="*/ 29 w 213"/>
                <a:gd name="T35" fmla="*/ 152 h 160"/>
                <a:gd name="T36" fmla="*/ 105 w 213"/>
                <a:gd name="T37" fmla="*/ 32 h 160"/>
                <a:gd name="T38" fmla="*/ 21 w 213"/>
                <a:gd name="T39" fmla="*/ 156 h 160"/>
                <a:gd name="T40" fmla="*/ 191 w 213"/>
                <a:gd name="T41" fmla="*/ 156 h 160"/>
                <a:gd name="T42" fmla="*/ 183 w 213"/>
                <a:gd name="T43" fmla="*/ 136 h 160"/>
                <a:gd name="T44" fmla="*/ 197 w 213"/>
                <a:gd name="T45" fmla="*/ 134 h 160"/>
                <a:gd name="T46" fmla="*/ 213 w 213"/>
                <a:gd name="T47" fmla="*/ 138 h 160"/>
                <a:gd name="T48" fmla="*/ 55 w 213"/>
                <a:gd name="T49" fmla="*/ 69 h 160"/>
                <a:gd name="T50" fmla="*/ 38 w 213"/>
                <a:gd name="T51" fmla="*/ 69 h 160"/>
                <a:gd name="T52" fmla="*/ 53 w 213"/>
                <a:gd name="T53" fmla="*/ 84 h 160"/>
                <a:gd name="T54" fmla="*/ 52 w 213"/>
                <a:gd name="T55" fmla="*/ 82 h 160"/>
                <a:gd name="T56" fmla="*/ 52 w 213"/>
                <a:gd name="T57" fmla="*/ 70 h 160"/>
                <a:gd name="T58" fmla="*/ 53 w 213"/>
                <a:gd name="T59" fmla="*/ 48 h 160"/>
                <a:gd name="T60" fmla="*/ 38 w 213"/>
                <a:gd name="T61" fmla="*/ 63 h 160"/>
                <a:gd name="T62" fmla="*/ 55 w 213"/>
                <a:gd name="T63" fmla="*/ 63 h 160"/>
                <a:gd name="T64" fmla="*/ 40 w 213"/>
                <a:gd name="T65" fmla="*/ 62 h 160"/>
                <a:gd name="T66" fmla="*/ 52 w 213"/>
                <a:gd name="T67" fmla="*/ 62 h 160"/>
                <a:gd name="T68" fmla="*/ 39 w 213"/>
                <a:gd name="T69" fmla="*/ 108 h 160"/>
                <a:gd name="T70" fmla="*/ 39 w 213"/>
                <a:gd name="T71" fmla="*/ 124 h 160"/>
                <a:gd name="T72" fmla="*/ 55 w 213"/>
                <a:gd name="T73" fmla="*/ 109 h 160"/>
                <a:gd name="T74" fmla="*/ 40 w 213"/>
                <a:gd name="T75" fmla="*/ 110 h 160"/>
                <a:gd name="T76" fmla="*/ 55 w 213"/>
                <a:gd name="T77" fmla="*/ 89 h 160"/>
                <a:gd name="T78" fmla="*/ 38 w 213"/>
                <a:gd name="T79" fmla="*/ 89 h 160"/>
                <a:gd name="T80" fmla="*/ 53 w 213"/>
                <a:gd name="T81" fmla="*/ 104 h 160"/>
                <a:gd name="T82" fmla="*/ 52 w 213"/>
                <a:gd name="T83" fmla="*/ 102 h 160"/>
                <a:gd name="T84" fmla="*/ 52 w 213"/>
                <a:gd name="T85" fmla="*/ 90 h 160"/>
                <a:gd name="T86" fmla="*/ 39 w 213"/>
                <a:gd name="T87" fmla="*/ 128 h 160"/>
                <a:gd name="T88" fmla="*/ 39 w 213"/>
                <a:gd name="T89" fmla="*/ 144 h 160"/>
                <a:gd name="T90" fmla="*/ 55 w 213"/>
                <a:gd name="T91" fmla="*/ 129 h 160"/>
                <a:gd name="T92" fmla="*/ 40 w 213"/>
                <a:gd name="T93" fmla="*/ 142 h 160"/>
                <a:gd name="T94" fmla="*/ 52 w 213"/>
                <a:gd name="T95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3" h="160">
                  <a:moveTo>
                    <a:pt x="64" y="56"/>
                  </a:moveTo>
                  <a:cubicBezTo>
                    <a:pt x="64" y="58"/>
                    <a:pt x="65" y="59"/>
                    <a:pt x="66" y="59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10" y="57"/>
                    <a:pt x="110" y="55"/>
                    <a:pt x="109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5" y="54"/>
                    <a:pt x="64" y="55"/>
                    <a:pt x="64" y="56"/>
                  </a:cubicBezTo>
                  <a:close/>
                  <a:moveTo>
                    <a:pt x="42" y="18"/>
                  </a:moveTo>
                  <a:cubicBezTo>
                    <a:pt x="42" y="26"/>
                    <a:pt x="42" y="26"/>
                    <a:pt x="42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19"/>
                    <a:pt x="103" y="17"/>
                    <a:pt x="103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4" y="14"/>
                    <a:pt x="42" y="16"/>
                    <a:pt x="42" y="18"/>
                  </a:cubicBezTo>
                  <a:close/>
                  <a:moveTo>
                    <a:pt x="64" y="136"/>
                  </a:moveTo>
                  <a:cubicBezTo>
                    <a:pt x="64" y="137"/>
                    <a:pt x="65" y="138"/>
                    <a:pt x="66" y="138"/>
                  </a:cubicBezTo>
                  <a:cubicBezTo>
                    <a:pt x="172" y="138"/>
                    <a:pt x="172" y="138"/>
                    <a:pt x="172" y="138"/>
                  </a:cubicBezTo>
                  <a:cubicBezTo>
                    <a:pt x="173" y="138"/>
                    <a:pt x="174" y="137"/>
                    <a:pt x="174" y="136"/>
                  </a:cubicBezTo>
                  <a:cubicBezTo>
                    <a:pt x="174" y="135"/>
                    <a:pt x="173" y="133"/>
                    <a:pt x="172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5" y="133"/>
                    <a:pt x="64" y="135"/>
                    <a:pt x="64" y="136"/>
                  </a:cubicBezTo>
                  <a:close/>
                  <a:moveTo>
                    <a:pt x="8" y="8"/>
                  </a:moveTo>
                  <a:cubicBezTo>
                    <a:pt x="103" y="8"/>
                    <a:pt x="103" y="8"/>
                    <a:pt x="103" y="8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6"/>
                    <a:pt x="2" y="128"/>
                    <a:pt x="4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8" y="120"/>
                    <a:pt x="8" y="120"/>
                    <a:pt x="8" y="120"/>
                  </a:cubicBezTo>
                  <a:lnTo>
                    <a:pt x="8" y="8"/>
                  </a:lnTo>
                  <a:close/>
                  <a:moveTo>
                    <a:pt x="64" y="96"/>
                  </a:moveTo>
                  <a:cubicBezTo>
                    <a:pt x="64" y="97"/>
                    <a:pt x="65" y="98"/>
                    <a:pt x="66" y="98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1" y="97"/>
                    <a:pt x="129" y="95"/>
                    <a:pt x="128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5" y="93"/>
                    <a:pt x="64" y="95"/>
                    <a:pt x="64" y="96"/>
                  </a:cubicBezTo>
                  <a:close/>
                  <a:moveTo>
                    <a:pt x="64" y="116"/>
                  </a:moveTo>
                  <a:cubicBezTo>
                    <a:pt x="64" y="117"/>
                    <a:pt x="65" y="118"/>
                    <a:pt x="66" y="118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0" y="117"/>
                    <a:pt x="148" y="115"/>
                    <a:pt x="14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4" y="114"/>
                    <a:pt x="64" y="116"/>
                  </a:cubicBezTo>
                  <a:close/>
                  <a:moveTo>
                    <a:pt x="64" y="76"/>
                  </a:moveTo>
                  <a:cubicBezTo>
                    <a:pt x="64" y="77"/>
                    <a:pt x="65" y="78"/>
                    <a:pt x="66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8" y="77"/>
                    <a:pt x="117" y="75"/>
                    <a:pt x="117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5" y="74"/>
                    <a:pt x="64" y="75"/>
                    <a:pt x="64" y="76"/>
                  </a:cubicBezTo>
                  <a:close/>
                  <a:moveTo>
                    <a:pt x="183" y="136"/>
                  </a:moveTo>
                  <a:cubicBezTo>
                    <a:pt x="183" y="152"/>
                    <a:pt x="183" y="152"/>
                    <a:pt x="183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8"/>
                    <a:pt x="105" y="35"/>
                    <a:pt x="10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3" y="32"/>
                    <a:pt x="21" y="34"/>
                    <a:pt x="21" y="3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8"/>
                    <a:pt x="23" y="160"/>
                    <a:pt x="25" y="160"/>
                  </a:cubicBezTo>
                  <a:cubicBezTo>
                    <a:pt x="187" y="160"/>
                    <a:pt x="187" y="160"/>
                    <a:pt x="187" y="160"/>
                  </a:cubicBezTo>
                  <a:cubicBezTo>
                    <a:pt x="189" y="160"/>
                    <a:pt x="191" y="158"/>
                    <a:pt x="191" y="156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0" y="132"/>
                    <a:pt x="189" y="133"/>
                    <a:pt x="188" y="133"/>
                  </a:cubicBezTo>
                  <a:lnTo>
                    <a:pt x="183" y="136"/>
                  </a:lnTo>
                  <a:close/>
                  <a:moveTo>
                    <a:pt x="205" y="125"/>
                  </a:moveTo>
                  <a:cubicBezTo>
                    <a:pt x="205" y="134"/>
                    <a:pt x="205" y="134"/>
                    <a:pt x="205" y="134"/>
                  </a:cubicBezTo>
                  <a:cubicBezTo>
                    <a:pt x="197" y="134"/>
                    <a:pt x="197" y="134"/>
                    <a:pt x="197" y="134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11" y="142"/>
                    <a:pt x="213" y="140"/>
                    <a:pt x="213" y="138"/>
                  </a:cubicBezTo>
                  <a:cubicBezTo>
                    <a:pt x="213" y="119"/>
                    <a:pt x="213" y="119"/>
                    <a:pt x="213" y="119"/>
                  </a:cubicBezTo>
                  <a:cubicBezTo>
                    <a:pt x="210" y="121"/>
                    <a:pt x="207" y="123"/>
                    <a:pt x="205" y="125"/>
                  </a:cubicBezTo>
                  <a:close/>
                  <a:moveTo>
                    <a:pt x="55" y="69"/>
                  </a:moveTo>
                  <a:cubicBezTo>
                    <a:pt x="55" y="68"/>
                    <a:pt x="54" y="68"/>
                    <a:pt x="53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8" y="68"/>
                    <a:pt x="38" y="69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4"/>
                    <a:pt x="39" y="84"/>
                    <a:pt x="3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4" y="84"/>
                    <a:pt x="55" y="84"/>
                    <a:pt x="55" y="83"/>
                  </a:cubicBezTo>
                  <a:lnTo>
                    <a:pt x="55" y="69"/>
                  </a:lnTo>
                  <a:close/>
                  <a:moveTo>
                    <a:pt x="52" y="82"/>
                  </a:moveTo>
                  <a:cubicBezTo>
                    <a:pt x="40" y="82"/>
                    <a:pt x="40" y="82"/>
                    <a:pt x="40" y="82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52" y="70"/>
                    <a:pt x="52" y="70"/>
                    <a:pt x="52" y="70"/>
                  </a:cubicBezTo>
                  <a:lnTo>
                    <a:pt x="52" y="82"/>
                  </a:lnTo>
                  <a:close/>
                  <a:moveTo>
                    <a:pt x="55" y="49"/>
                  </a:moveTo>
                  <a:cubicBezTo>
                    <a:pt x="55" y="48"/>
                    <a:pt x="54" y="48"/>
                    <a:pt x="53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8"/>
                    <a:pt x="38" y="48"/>
                    <a:pt x="38" y="49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4"/>
                    <a:pt x="55" y="64"/>
                    <a:pt x="55" y="63"/>
                  </a:cubicBezTo>
                  <a:lnTo>
                    <a:pt x="55" y="49"/>
                  </a:lnTo>
                  <a:close/>
                  <a:moveTo>
                    <a:pt x="52" y="62"/>
                  </a:moveTo>
                  <a:cubicBezTo>
                    <a:pt x="40" y="62"/>
                    <a:pt x="40" y="62"/>
                    <a:pt x="40" y="62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52" y="50"/>
                    <a:pt x="52" y="50"/>
                    <a:pt x="52" y="50"/>
                  </a:cubicBezTo>
                  <a:lnTo>
                    <a:pt x="52" y="62"/>
                  </a:lnTo>
                  <a:close/>
                  <a:moveTo>
                    <a:pt x="55" y="109"/>
                  </a:moveTo>
                  <a:cubicBezTo>
                    <a:pt x="55" y="108"/>
                    <a:pt x="54" y="108"/>
                    <a:pt x="53" y="108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8" y="108"/>
                    <a:pt x="38" y="109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8" y="123"/>
                    <a:pt x="39" y="124"/>
                    <a:pt x="39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4" y="124"/>
                    <a:pt x="55" y="123"/>
                    <a:pt x="55" y="123"/>
                  </a:cubicBezTo>
                  <a:lnTo>
                    <a:pt x="55" y="109"/>
                  </a:lnTo>
                  <a:close/>
                  <a:moveTo>
                    <a:pt x="52" y="122"/>
                  </a:moveTo>
                  <a:cubicBezTo>
                    <a:pt x="40" y="122"/>
                    <a:pt x="40" y="122"/>
                    <a:pt x="40" y="122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52" y="110"/>
                    <a:pt x="52" y="110"/>
                    <a:pt x="52" y="110"/>
                  </a:cubicBezTo>
                  <a:lnTo>
                    <a:pt x="52" y="122"/>
                  </a:lnTo>
                  <a:close/>
                  <a:moveTo>
                    <a:pt x="55" y="89"/>
                  </a:moveTo>
                  <a:cubicBezTo>
                    <a:pt x="55" y="88"/>
                    <a:pt x="54" y="88"/>
                    <a:pt x="53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88"/>
                    <a:pt x="38" y="88"/>
                    <a:pt x="38" y="89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8" y="104"/>
                    <a:pt x="39" y="104"/>
                    <a:pt x="39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4" y="104"/>
                    <a:pt x="55" y="104"/>
                    <a:pt x="55" y="103"/>
                  </a:cubicBezTo>
                  <a:lnTo>
                    <a:pt x="55" y="89"/>
                  </a:lnTo>
                  <a:close/>
                  <a:moveTo>
                    <a:pt x="52" y="102"/>
                  </a:moveTo>
                  <a:cubicBezTo>
                    <a:pt x="40" y="102"/>
                    <a:pt x="40" y="102"/>
                    <a:pt x="40" y="10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52" y="90"/>
                    <a:pt x="52" y="90"/>
                    <a:pt x="52" y="90"/>
                  </a:cubicBezTo>
                  <a:lnTo>
                    <a:pt x="52" y="102"/>
                  </a:lnTo>
                  <a:close/>
                  <a:moveTo>
                    <a:pt x="53" y="128"/>
                  </a:move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8" y="128"/>
                    <a:pt x="38" y="129"/>
                  </a:cubicBezTo>
                  <a:cubicBezTo>
                    <a:pt x="38" y="143"/>
                    <a:pt x="38" y="143"/>
                    <a:pt x="38" y="143"/>
                  </a:cubicBezTo>
                  <a:cubicBezTo>
                    <a:pt x="38" y="144"/>
                    <a:pt x="39" y="144"/>
                    <a:pt x="39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54" y="144"/>
                    <a:pt x="55" y="144"/>
                    <a:pt x="55" y="143"/>
                  </a:cubicBezTo>
                  <a:cubicBezTo>
                    <a:pt x="55" y="129"/>
                    <a:pt x="55" y="129"/>
                    <a:pt x="55" y="129"/>
                  </a:cubicBezTo>
                  <a:cubicBezTo>
                    <a:pt x="55" y="128"/>
                    <a:pt x="54" y="128"/>
                    <a:pt x="53" y="128"/>
                  </a:cubicBezTo>
                  <a:close/>
                  <a:moveTo>
                    <a:pt x="52" y="142"/>
                  </a:moveTo>
                  <a:cubicBezTo>
                    <a:pt x="40" y="142"/>
                    <a:pt x="40" y="142"/>
                    <a:pt x="40" y="142"/>
                  </a:cubicBezTo>
                  <a:cubicBezTo>
                    <a:pt x="40" y="130"/>
                    <a:pt x="40" y="130"/>
                    <a:pt x="40" y="130"/>
                  </a:cubicBezTo>
                  <a:cubicBezTo>
                    <a:pt x="52" y="130"/>
                    <a:pt x="52" y="130"/>
                    <a:pt x="52" y="130"/>
                  </a:cubicBezTo>
                  <a:lnTo>
                    <a:pt x="5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4" name="Freeform 1718">
              <a:extLst>
                <a:ext uri="{FF2B5EF4-FFF2-40B4-BE49-F238E27FC236}">
                  <a16:creationId xmlns:a16="http://schemas.microsoft.com/office/drawing/2014/main" id="{FDDE6933-132D-102B-13B6-8423859980B2}"/>
                </a:ext>
              </a:extLst>
            </p:cNvPr>
            <p:cNvSpPr/>
            <p:nvPr/>
          </p:nvSpPr>
          <p:spPr bwMode="auto">
            <a:xfrm>
              <a:off x="-3846513" y="2947988"/>
              <a:ext cx="336550" cy="381000"/>
            </a:xfrm>
            <a:custGeom>
              <a:avLst/>
              <a:gdLst>
                <a:gd name="T0" fmla="*/ 72 w 145"/>
                <a:gd name="T1" fmla="*/ 164 h 164"/>
                <a:gd name="T2" fmla="*/ 71 w 145"/>
                <a:gd name="T3" fmla="*/ 163 h 164"/>
                <a:gd name="T4" fmla="*/ 0 w 145"/>
                <a:gd name="T5" fmla="*/ 45 h 164"/>
                <a:gd name="T6" fmla="*/ 0 w 145"/>
                <a:gd name="T7" fmla="*/ 44 h 164"/>
                <a:gd name="T8" fmla="*/ 0 w 145"/>
                <a:gd name="T9" fmla="*/ 41 h 164"/>
                <a:gd name="T10" fmla="*/ 3 w 145"/>
                <a:gd name="T11" fmla="*/ 40 h 164"/>
                <a:gd name="T12" fmla="*/ 69 w 145"/>
                <a:gd name="T13" fmla="*/ 3 h 164"/>
                <a:gd name="T14" fmla="*/ 72 w 145"/>
                <a:gd name="T15" fmla="*/ 0 h 164"/>
                <a:gd name="T16" fmla="*/ 75 w 145"/>
                <a:gd name="T17" fmla="*/ 3 h 164"/>
                <a:gd name="T18" fmla="*/ 141 w 145"/>
                <a:gd name="T19" fmla="*/ 40 h 164"/>
                <a:gd name="T20" fmla="*/ 145 w 145"/>
                <a:gd name="T21" fmla="*/ 41 h 164"/>
                <a:gd name="T22" fmla="*/ 144 w 145"/>
                <a:gd name="T23" fmla="*/ 44 h 164"/>
                <a:gd name="T24" fmla="*/ 144 w 145"/>
                <a:gd name="T25" fmla="*/ 45 h 164"/>
                <a:gd name="T26" fmla="*/ 74 w 145"/>
                <a:gd name="T27" fmla="*/ 163 h 164"/>
                <a:gd name="T28" fmla="*/ 72 w 145"/>
                <a:gd name="T29" fmla="*/ 164 h 164"/>
                <a:gd name="T30" fmla="*/ 8 w 145"/>
                <a:gd name="T31" fmla="*/ 47 h 164"/>
                <a:gd name="T32" fmla="*/ 72 w 145"/>
                <a:gd name="T33" fmla="*/ 155 h 164"/>
                <a:gd name="T34" fmla="*/ 136 w 145"/>
                <a:gd name="T35" fmla="*/ 47 h 164"/>
                <a:gd name="T36" fmla="*/ 72 w 145"/>
                <a:gd name="T37" fmla="*/ 12 h 164"/>
                <a:gd name="T38" fmla="*/ 8 w 145"/>
                <a:gd name="T39" fmla="*/ 4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" h="164">
                  <a:moveTo>
                    <a:pt x="72" y="164"/>
                  </a:moveTo>
                  <a:cubicBezTo>
                    <a:pt x="71" y="163"/>
                    <a:pt x="71" y="163"/>
                    <a:pt x="71" y="163"/>
                  </a:cubicBezTo>
                  <a:cubicBezTo>
                    <a:pt x="6" y="135"/>
                    <a:pt x="0" y="71"/>
                    <a:pt x="0" y="45"/>
                  </a:cubicBezTo>
                  <a:cubicBezTo>
                    <a:pt x="0" y="45"/>
                    <a:pt x="0" y="44"/>
                    <a:pt x="0" y="4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1" y="32"/>
                    <a:pt x="69" y="4"/>
                    <a:pt x="69" y="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104" y="32"/>
                    <a:pt x="141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4" y="44"/>
                    <a:pt x="144" y="45"/>
                    <a:pt x="144" y="45"/>
                  </a:cubicBezTo>
                  <a:cubicBezTo>
                    <a:pt x="145" y="71"/>
                    <a:pt x="138" y="135"/>
                    <a:pt x="74" y="163"/>
                  </a:cubicBezTo>
                  <a:lnTo>
                    <a:pt x="72" y="164"/>
                  </a:lnTo>
                  <a:close/>
                  <a:moveTo>
                    <a:pt x="8" y="47"/>
                  </a:moveTo>
                  <a:cubicBezTo>
                    <a:pt x="8" y="72"/>
                    <a:pt x="15" y="129"/>
                    <a:pt x="72" y="155"/>
                  </a:cubicBezTo>
                  <a:cubicBezTo>
                    <a:pt x="129" y="129"/>
                    <a:pt x="136" y="72"/>
                    <a:pt x="136" y="47"/>
                  </a:cubicBezTo>
                  <a:cubicBezTo>
                    <a:pt x="105" y="39"/>
                    <a:pt x="80" y="19"/>
                    <a:pt x="72" y="12"/>
                  </a:cubicBezTo>
                  <a:cubicBezTo>
                    <a:pt x="64" y="19"/>
                    <a:pt x="40" y="39"/>
                    <a:pt x="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5" name="Freeform 1719">
              <a:extLst>
                <a:ext uri="{FF2B5EF4-FFF2-40B4-BE49-F238E27FC236}">
                  <a16:creationId xmlns:a16="http://schemas.microsoft.com/office/drawing/2014/main" id="{397BC752-4527-671B-58D4-91F74CADEA7F}"/>
                </a:ext>
              </a:extLst>
            </p:cNvPr>
            <p:cNvSpPr/>
            <p:nvPr/>
          </p:nvSpPr>
          <p:spPr bwMode="auto">
            <a:xfrm>
              <a:off x="-3810001" y="2998788"/>
              <a:ext cx="130175" cy="288925"/>
            </a:xfrm>
            <a:custGeom>
              <a:avLst/>
              <a:gdLst>
                <a:gd name="T0" fmla="*/ 56 w 56"/>
                <a:gd name="T1" fmla="*/ 124 h 124"/>
                <a:gd name="T2" fmla="*/ 0 w 56"/>
                <a:gd name="T3" fmla="*/ 31 h 124"/>
                <a:gd name="T4" fmla="*/ 56 w 56"/>
                <a:gd name="T5" fmla="*/ 0 h 124"/>
                <a:gd name="T6" fmla="*/ 56 w 56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24">
                  <a:moveTo>
                    <a:pt x="56" y="124"/>
                  </a:moveTo>
                  <a:cubicBezTo>
                    <a:pt x="10" y="101"/>
                    <a:pt x="1" y="56"/>
                    <a:pt x="0" y="31"/>
                  </a:cubicBezTo>
                  <a:cubicBezTo>
                    <a:pt x="25" y="24"/>
                    <a:pt x="45" y="9"/>
                    <a:pt x="56" y="0"/>
                  </a:cubicBezTo>
                  <a:lnTo>
                    <a:pt x="56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333" name="AutoShape 58">
            <a:extLst>
              <a:ext uri="{FF2B5EF4-FFF2-40B4-BE49-F238E27FC236}">
                <a16:creationId xmlns:a16="http://schemas.microsoft.com/office/drawing/2014/main" id="{DF39F9FD-C126-874C-B401-96633BA806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86788" y="2802486"/>
            <a:ext cx="1032018" cy="257964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비인가접근</a:t>
            </a:r>
          </a:p>
        </p:txBody>
      </p:sp>
      <p:sp>
        <p:nvSpPr>
          <p:cNvPr id="334" name="TextBox 175">
            <a:extLst>
              <a:ext uri="{FF2B5EF4-FFF2-40B4-BE49-F238E27FC236}">
                <a16:creationId xmlns:a16="http://schemas.microsoft.com/office/drawing/2014/main" id="{D6180FC1-BC67-6804-ABD4-645920DC6917}"/>
              </a:ext>
            </a:extLst>
          </p:cNvPr>
          <p:cNvSpPr txBox="1"/>
          <p:nvPr/>
        </p:nvSpPr>
        <p:spPr>
          <a:xfrm>
            <a:off x="3411970" y="3124897"/>
            <a:ext cx="2528182" cy="13362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무차별 대입공격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Directory Traversal </a:t>
            </a: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RDP 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관리자페이지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 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스캐너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기타</a:t>
            </a:r>
          </a:p>
        </p:txBody>
      </p: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42671F31-01E5-E041-2564-4C1ECB34FB27}"/>
              </a:ext>
            </a:extLst>
          </p:cNvPr>
          <p:cNvGrpSpPr/>
          <p:nvPr/>
        </p:nvGrpSpPr>
        <p:grpSpPr>
          <a:xfrm>
            <a:off x="7596336" y="2802678"/>
            <a:ext cx="354310" cy="273054"/>
            <a:chOff x="-4105276" y="2947988"/>
            <a:chExt cx="595313" cy="458787"/>
          </a:xfrm>
          <a:solidFill>
            <a:srgbClr val="449197"/>
          </a:solidFill>
        </p:grpSpPr>
        <p:sp>
          <p:nvSpPr>
            <p:cNvPr id="336" name="Freeform 1717">
              <a:extLst>
                <a:ext uri="{FF2B5EF4-FFF2-40B4-BE49-F238E27FC236}">
                  <a16:creationId xmlns:a16="http://schemas.microsoft.com/office/drawing/2014/main" id="{8734C1DC-6406-C3E6-B18E-A706A420489E}"/>
                </a:ext>
              </a:extLst>
            </p:cNvPr>
            <p:cNvSpPr/>
            <p:nvPr/>
          </p:nvSpPr>
          <p:spPr bwMode="auto">
            <a:xfrm>
              <a:off x="-4105276" y="3033713"/>
              <a:ext cx="495300" cy="373062"/>
            </a:xfrm>
            <a:custGeom>
              <a:avLst/>
              <a:gdLst>
                <a:gd name="T0" fmla="*/ 111 w 213"/>
                <a:gd name="T1" fmla="*/ 59 h 160"/>
                <a:gd name="T2" fmla="*/ 64 w 213"/>
                <a:gd name="T3" fmla="*/ 56 h 160"/>
                <a:gd name="T4" fmla="*/ 50 w 213"/>
                <a:gd name="T5" fmla="*/ 26 h 160"/>
                <a:gd name="T6" fmla="*/ 103 w 213"/>
                <a:gd name="T7" fmla="*/ 14 h 160"/>
                <a:gd name="T8" fmla="*/ 64 w 213"/>
                <a:gd name="T9" fmla="*/ 136 h 160"/>
                <a:gd name="T10" fmla="*/ 174 w 213"/>
                <a:gd name="T11" fmla="*/ 136 h 160"/>
                <a:gd name="T12" fmla="*/ 64 w 213"/>
                <a:gd name="T13" fmla="*/ 136 h 160"/>
                <a:gd name="T14" fmla="*/ 103 w 213"/>
                <a:gd name="T15" fmla="*/ 7 h 160"/>
                <a:gd name="T16" fmla="*/ 0 w 213"/>
                <a:gd name="T17" fmla="*/ 4 h 160"/>
                <a:gd name="T18" fmla="*/ 15 w 213"/>
                <a:gd name="T19" fmla="*/ 128 h 160"/>
                <a:gd name="T20" fmla="*/ 8 w 213"/>
                <a:gd name="T21" fmla="*/ 8 h 160"/>
                <a:gd name="T22" fmla="*/ 132 w 213"/>
                <a:gd name="T23" fmla="*/ 98 h 160"/>
                <a:gd name="T24" fmla="*/ 64 w 213"/>
                <a:gd name="T25" fmla="*/ 96 h 160"/>
                <a:gd name="T26" fmla="*/ 152 w 213"/>
                <a:gd name="T27" fmla="*/ 118 h 160"/>
                <a:gd name="T28" fmla="*/ 64 w 213"/>
                <a:gd name="T29" fmla="*/ 116 h 160"/>
                <a:gd name="T30" fmla="*/ 119 w 213"/>
                <a:gd name="T31" fmla="*/ 78 h 160"/>
                <a:gd name="T32" fmla="*/ 64 w 213"/>
                <a:gd name="T33" fmla="*/ 76 h 160"/>
                <a:gd name="T34" fmla="*/ 29 w 213"/>
                <a:gd name="T35" fmla="*/ 152 h 160"/>
                <a:gd name="T36" fmla="*/ 105 w 213"/>
                <a:gd name="T37" fmla="*/ 32 h 160"/>
                <a:gd name="T38" fmla="*/ 21 w 213"/>
                <a:gd name="T39" fmla="*/ 156 h 160"/>
                <a:gd name="T40" fmla="*/ 191 w 213"/>
                <a:gd name="T41" fmla="*/ 156 h 160"/>
                <a:gd name="T42" fmla="*/ 183 w 213"/>
                <a:gd name="T43" fmla="*/ 136 h 160"/>
                <a:gd name="T44" fmla="*/ 197 w 213"/>
                <a:gd name="T45" fmla="*/ 134 h 160"/>
                <a:gd name="T46" fmla="*/ 213 w 213"/>
                <a:gd name="T47" fmla="*/ 138 h 160"/>
                <a:gd name="T48" fmla="*/ 55 w 213"/>
                <a:gd name="T49" fmla="*/ 69 h 160"/>
                <a:gd name="T50" fmla="*/ 38 w 213"/>
                <a:gd name="T51" fmla="*/ 69 h 160"/>
                <a:gd name="T52" fmla="*/ 53 w 213"/>
                <a:gd name="T53" fmla="*/ 84 h 160"/>
                <a:gd name="T54" fmla="*/ 52 w 213"/>
                <a:gd name="T55" fmla="*/ 82 h 160"/>
                <a:gd name="T56" fmla="*/ 52 w 213"/>
                <a:gd name="T57" fmla="*/ 70 h 160"/>
                <a:gd name="T58" fmla="*/ 53 w 213"/>
                <a:gd name="T59" fmla="*/ 48 h 160"/>
                <a:gd name="T60" fmla="*/ 38 w 213"/>
                <a:gd name="T61" fmla="*/ 63 h 160"/>
                <a:gd name="T62" fmla="*/ 55 w 213"/>
                <a:gd name="T63" fmla="*/ 63 h 160"/>
                <a:gd name="T64" fmla="*/ 40 w 213"/>
                <a:gd name="T65" fmla="*/ 62 h 160"/>
                <a:gd name="T66" fmla="*/ 52 w 213"/>
                <a:gd name="T67" fmla="*/ 62 h 160"/>
                <a:gd name="T68" fmla="*/ 39 w 213"/>
                <a:gd name="T69" fmla="*/ 108 h 160"/>
                <a:gd name="T70" fmla="*/ 39 w 213"/>
                <a:gd name="T71" fmla="*/ 124 h 160"/>
                <a:gd name="T72" fmla="*/ 55 w 213"/>
                <a:gd name="T73" fmla="*/ 109 h 160"/>
                <a:gd name="T74" fmla="*/ 40 w 213"/>
                <a:gd name="T75" fmla="*/ 110 h 160"/>
                <a:gd name="T76" fmla="*/ 55 w 213"/>
                <a:gd name="T77" fmla="*/ 89 h 160"/>
                <a:gd name="T78" fmla="*/ 38 w 213"/>
                <a:gd name="T79" fmla="*/ 89 h 160"/>
                <a:gd name="T80" fmla="*/ 53 w 213"/>
                <a:gd name="T81" fmla="*/ 104 h 160"/>
                <a:gd name="T82" fmla="*/ 52 w 213"/>
                <a:gd name="T83" fmla="*/ 102 h 160"/>
                <a:gd name="T84" fmla="*/ 52 w 213"/>
                <a:gd name="T85" fmla="*/ 90 h 160"/>
                <a:gd name="T86" fmla="*/ 39 w 213"/>
                <a:gd name="T87" fmla="*/ 128 h 160"/>
                <a:gd name="T88" fmla="*/ 39 w 213"/>
                <a:gd name="T89" fmla="*/ 144 h 160"/>
                <a:gd name="T90" fmla="*/ 55 w 213"/>
                <a:gd name="T91" fmla="*/ 129 h 160"/>
                <a:gd name="T92" fmla="*/ 40 w 213"/>
                <a:gd name="T93" fmla="*/ 142 h 160"/>
                <a:gd name="T94" fmla="*/ 52 w 213"/>
                <a:gd name="T95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3" h="160">
                  <a:moveTo>
                    <a:pt x="64" y="56"/>
                  </a:moveTo>
                  <a:cubicBezTo>
                    <a:pt x="64" y="58"/>
                    <a:pt x="65" y="59"/>
                    <a:pt x="66" y="59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10" y="57"/>
                    <a:pt x="110" y="55"/>
                    <a:pt x="109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5" y="54"/>
                    <a:pt x="64" y="55"/>
                    <a:pt x="64" y="56"/>
                  </a:cubicBezTo>
                  <a:close/>
                  <a:moveTo>
                    <a:pt x="42" y="18"/>
                  </a:moveTo>
                  <a:cubicBezTo>
                    <a:pt x="42" y="26"/>
                    <a:pt x="42" y="26"/>
                    <a:pt x="42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19"/>
                    <a:pt x="103" y="17"/>
                    <a:pt x="103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4" y="14"/>
                    <a:pt x="42" y="16"/>
                    <a:pt x="42" y="18"/>
                  </a:cubicBezTo>
                  <a:close/>
                  <a:moveTo>
                    <a:pt x="64" y="136"/>
                  </a:moveTo>
                  <a:cubicBezTo>
                    <a:pt x="64" y="137"/>
                    <a:pt x="65" y="138"/>
                    <a:pt x="66" y="138"/>
                  </a:cubicBezTo>
                  <a:cubicBezTo>
                    <a:pt x="172" y="138"/>
                    <a:pt x="172" y="138"/>
                    <a:pt x="172" y="138"/>
                  </a:cubicBezTo>
                  <a:cubicBezTo>
                    <a:pt x="173" y="138"/>
                    <a:pt x="174" y="137"/>
                    <a:pt x="174" y="136"/>
                  </a:cubicBezTo>
                  <a:cubicBezTo>
                    <a:pt x="174" y="135"/>
                    <a:pt x="173" y="133"/>
                    <a:pt x="172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5" y="133"/>
                    <a:pt x="64" y="135"/>
                    <a:pt x="64" y="136"/>
                  </a:cubicBezTo>
                  <a:close/>
                  <a:moveTo>
                    <a:pt x="8" y="8"/>
                  </a:moveTo>
                  <a:cubicBezTo>
                    <a:pt x="103" y="8"/>
                    <a:pt x="103" y="8"/>
                    <a:pt x="103" y="8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6"/>
                    <a:pt x="2" y="128"/>
                    <a:pt x="4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8" y="120"/>
                    <a:pt x="8" y="120"/>
                    <a:pt x="8" y="120"/>
                  </a:cubicBezTo>
                  <a:lnTo>
                    <a:pt x="8" y="8"/>
                  </a:lnTo>
                  <a:close/>
                  <a:moveTo>
                    <a:pt x="64" y="96"/>
                  </a:moveTo>
                  <a:cubicBezTo>
                    <a:pt x="64" y="97"/>
                    <a:pt x="65" y="98"/>
                    <a:pt x="66" y="98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1" y="97"/>
                    <a:pt x="129" y="95"/>
                    <a:pt x="128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5" y="93"/>
                    <a:pt x="64" y="95"/>
                    <a:pt x="64" y="96"/>
                  </a:cubicBezTo>
                  <a:close/>
                  <a:moveTo>
                    <a:pt x="64" y="116"/>
                  </a:moveTo>
                  <a:cubicBezTo>
                    <a:pt x="64" y="117"/>
                    <a:pt x="65" y="118"/>
                    <a:pt x="66" y="118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0" y="117"/>
                    <a:pt x="148" y="115"/>
                    <a:pt x="14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4" y="114"/>
                    <a:pt x="64" y="116"/>
                  </a:cubicBezTo>
                  <a:close/>
                  <a:moveTo>
                    <a:pt x="64" y="76"/>
                  </a:moveTo>
                  <a:cubicBezTo>
                    <a:pt x="64" y="77"/>
                    <a:pt x="65" y="78"/>
                    <a:pt x="66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8" y="77"/>
                    <a:pt x="117" y="75"/>
                    <a:pt x="117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5" y="74"/>
                    <a:pt x="64" y="75"/>
                    <a:pt x="64" y="76"/>
                  </a:cubicBezTo>
                  <a:close/>
                  <a:moveTo>
                    <a:pt x="183" y="136"/>
                  </a:moveTo>
                  <a:cubicBezTo>
                    <a:pt x="183" y="152"/>
                    <a:pt x="183" y="152"/>
                    <a:pt x="183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8"/>
                    <a:pt x="105" y="35"/>
                    <a:pt x="10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3" y="32"/>
                    <a:pt x="21" y="34"/>
                    <a:pt x="21" y="3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8"/>
                    <a:pt x="23" y="160"/>
                    <a:pt x="25" y="160"/>
                  </a:cubicBezTo>
                  <a:cubicBezTo>
                    <a:pt x="187" y="160"/>
                    <a:pt x="187" y="160"/>
                    <a:pt x="187" y="160"/>
                  </a:cubicBezTo>
                  <a:cubicBezTo>
                    <a:pt x="189" y="160"/>
                    <a:pt x="191" y="158"/>
                    <a:pt x="191" y="156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0" y="132"/>
                    <a:pt x="189" y="133"/>
                    <a:pt x="188" y="133"/>
                  </a:cubicBezTo>
                  <a:lnTo>
                    <a:pt x="183" y="136"/>
                  </a:lnTo>
                  <a:close/>
                  <a:moveTo>
                    <a:pt x="205" y="125"/>
                  </a:moveTo>
                  <a:cubicBezTo>
                    <a:pt x="205" y="134"/>
                    <a:pt x="205" y="134"/>
                    <a:pt x="205" y="134"/>
                  </a:cubicBezTo>
                  <a:cubicBezTo>
                    <a:pt x="197" y="134"/>
                    <a:pt x="197" y="134"/>
                    <a:pt x="197" y="134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11" y="142"/>
                    <a:pt x="213" y="140"/>
                    <a:pt x="213" y="138"/>
                  </a:cubicBezTo>
                  <a:cubicBezTo>
                    <a:pt x="213" y="119"/>
                    <a:pt x="213" y="119"/>
                    <a:pt x="213" y="119"/>
                  </a:cubicBezTo>
                  <a:cubicBezTo>
                    <a:pt x="210" y="121"/>
                    <a:pt x="207" y="123"/>
                    <a:pt x="205" y="125"/>
                  </a:cubicBezTo>
                  <a:close/>
                  <a:moveTo>
                    <a:pt x="55" y="69"/>
                  </a:moveTo>
                  <a:cubicBezTo>
                    <a:pt x="55" y="68"/>
                    <a:pt x="54" y="68"/>
                    <a:pt x="53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8" y="68"/>
                    <a:pt x="38" y="69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4"/>
                    <a:pt x="39" y="84"/>
                    <a:pt x="3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4" y="84"/>
                    <a:pt x="55" y="84"/>
                    <a:pt x="55" y="83"/>
                  </a:cubicBezTo>
                  <a:lnTo>
                    <a:pt x="55" y="69"/>
                  </a:lnTo>
                  <a:close/>
                  <a:moveTo>
                    <a:pt x="52" y="82"/>
                  </a:moveTo>
                  <a:cubicBezTo>
                    <a:pt x="40" y="82"/>
                    <a:pt x="40" y="82"/>
                    <a:pt x="40" y="82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52" y="70"/>
                    <a:pt x="52" y="70"/>
                    <a:pt x="52" y="70"/>
                  </a:cubicBezTo>
                  <a:lnTo>
                    <a:pt x="52" y="82"/>
                  </a:lnTo>
                  <a:close/>
                  <a:moveTo>
                    <a:pt x="55" y="49"/>
                  </a:moveTo>
                  <a:cubicBezTo>
                    <a:pt x="55" y="48"/>
                    <a:pt x="54" y="48"/>
                    <a:pt x="53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8"/>
                    <a:pt x="38" y="48"/>
                    <a:pt x="38" y="49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4"/>
                    <a:pt x="55" y="64"/>
                    <a:pt x="55" y="63"/>
                  </a:cubicBezTo>
                  <a:lnTo>
                    <a:pt x="55" y="49"/>
                  </a:lnTo>
                  <a:close/>
                  <a:moveTo>
                    <a:pt x="52" y="62"/>
                  </a:moveTo>
                  <a:cubicBezTo>
                    <a:pt x="40" y="62"/>
                    <a:pt x="40" y="62"/>
                    <a:pt x="40" y="62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52" y="50"/>
                    <a:pt x="52" y="50"/>
                    <a:pt x="52" y="50"/>
                  </a:cubicBezTo>
                  <a:lnTo>
                    <a:pt x="52" y="62"/>
                  </a:lnTo>
                  <a:close/>
                  <a:moveTo>
                    <a:pt x="55" y="109"/>
                  </a:moveTo>
                  <a:cubicBezTo>
                    <a:pt x="55" y="108"/>
                    <a:pt x="54" y="108"/>
                    <a:pt x="53" y="108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8" y="108"/>
                    <a:pt x="38" y="109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8" y="123"/>
                    <a:pt x="39" y="124"/>
                    <a:pt x="39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4" y="124"/>
                    <a:pt x="55" y="123"/>
                    <a:pt x="55" y="123"/>
                  </a:cubicBezTo>
                  <a:lnTo>
                    <a:pt x="55" y="109"/>
                  </a:lnTo>
                  <a:close/>
                  <a:moveTo>
                    <a:pt x="52" y="122"/>
                  </a:moveTo>
                  <a:cubicBezTo>
                    <a:pt x="40" y="122"/>
                    <a:pt x="40" y="122"/>
                    <a:pt x="40" y="122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52" y="110"/>
                    <a:pt x="52" y="110"/>
                    <a:pt x="52" y="110"/>
                  </a:cubicBezTo>
                  <a:lnTo>
                    <a:pt x="52" y="122"/>
                  </a:lnTo>
                  <a:close/>
                  <a:moveTo>
                    <a:pt x="55" y="89"/>
                  </a:moveTo>
                  <a:cubicBezTo>
                    <a:pt x="55" y="88"/>
                    <a:pt x="54" y="88"/>
                    <a:pt x="53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88"/>
                    <a:pt x="38" y="88"/>
                    <a:pt x="38" y="89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8" y="104"/>
                    <a:pt x="39" y="104"/>
                    <a:pt x="39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4" y="104"/>
                    <a:pt x="55" y="104"/>
                    <a:pt x="55" y="103"/>
                  </a:cubicBezTo>
                  <a:lnTo>
                    <a:pt x="55" y="89"/>
                  </a:lnTo>
                  <a:close/>
                  <a:moveTo>
                    <a:pt x="52" y="102"/>
                  </a:moveTo>
                  <a:cubicBezTo>
                    <a:pt x="40" y="102"/>
                    <a:pt x="40" y="102"/>
                    <a:pt x="40" y="10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52" y="90"/>
                    <a:pt x="52" y="90"/>
                    <a:pt x="52" y="90"/>
                  </a:cubicBezTo>
                  <a:lnTo>
                    <a:pt x="52" y="102"/>
                  </a:lnTo>
                  <a:close/>
                  <a:moveTo>
                    <a:pt x="53" y="128"/>
                  </a:move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8" y="128"/>
                    <a:pt x="38" y="129"/>
                  </a:cubicBezTo>
                  <a:cubicBezTo>
                    <a:pt x="38" y="143"/>
                    <a:pt x="38" y="143"/>
                    <a:pt x="38" y="143"/>
                  </a:cubicBezTo>
                  <a:cubicBezTo>
                    <a:pt x="38" y="144"/>
                    <a:pt x="39" y="144"/>
                    <a:pt x="39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54" y="144"/>
                    <a:pt x="55" y="144"/>
                    <a:pt x="55" y="143"/>
                  </a:cubicBezTo>
                  <a:cubicBezTo>
                    <a:pt x="55" y="129"/>
                    <a:pt x="55" y="129"/>
                    <a:pt x="55" y="129"/>
                  </a:cubicBezTo>
                  <a:cubicBezTo>
                    <a:pt x="55" y="128"/>
                    <a:pt x="54" y="128"/>
                    <a:pt x="53" y="128"/>
                  </a:cubicBezTo>
                  <a:close/>
                  <a:moveTo>
                    <a:pt x="52" y="142"/>
                  </a:moveTo>
                  <a:cubicBezTo>
                    <a:pt x="40" y="142"/>
                    <a:pt x="40" y="142"/>
                    <a:pt x="40" y="142"/>
                  </a:cubicBezTo>
                  <a:cubicBezTo>
                    <a:pt x="40" y="130"/>
                    <a:pt x="40" y="130"/>
                    <a:pt x="40" y="130"/>
                  </a:cubicBezTo>
                  <a:cubicBezTo>
                    <a:pt x="52" y="130"/>
                    <a:pt x="52" y="130"/>
                    <a:pt x="52" y="130"/>
                  </a:cubicBezTo>
                  <a:lnTo>
                    <a:pt x="5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7" name="Freeform 1718">
              <a:extLst>
                <a:ext uri="{FF2B5EF4-FFF2-40B4-BE49-F238E27FC236}">
                  <a16:creationId xmlns:a16="http://schemas.microsoft.com/office/drawing/2014/main" id="{C155B34C-9943-3F39-FB9E-BB957664C031}"/>
                </a:ext>
              </a:extLst>
            </p:cNvPr>
            <p:cNvSpPr/>
            <p:nvPr/>
          </p:nvSpPr>
          <p:spPr bwMode="auto">
            <a:xfrm>
              <a:off x="-3846513" y="2947988"/>
              <a:ext cx="336550" cy="381000"/>
            </a:xfrm>
            <a:custGeom>
              <a:avLst/>
              <a:gdLst>
                <a:gd name="T0" fmla="*/ 72 w 145"/>
                <a:gd name="T1" fmla="*/ 164 h 164"/>
                <a:gd name="T2" fmla="*/ 71 w 145"/>
                <a:gd name="T3" fmla="*/ 163 h 164"/>
                <a:gd name="T4" fmla="*/ 0 w 145"/>
                <a:gd name="T5" fmla="*/ 45 h 164"/>
                <a:gd name="T6" fmla="*/ 0 w 145"/>
                <a:gd name="T7" fmla="*/ 44 h 164"/>
                <a:gd name="T8" fmla="*/ 0 w 145"/>
                <a:gd name="T9" fmla="*/ 41 h 164"/>
                <a:gd name="T10" fmla="*/ 3 w 145"/>
                <a:gd name="T11" fmla="*/ 40 h 164"/>
                <a:gd name="T12" fmla="*/ 69 w 145"/>
                <a:gd name="T13" fmla="*/ 3 h 164"/>
                <a:gd name="T14" fmla="*/ 72 w 145"/>
                <a:gd name="T15" fmla="*/ 0 h 164"/>
                <a:gd name="T16" fmla="*/ 75 w 145"/>
                <a:gd name="T17" fmla="*/ 3 h 164"/>
                <a:gd name="T18" fmla="*/ 141 w 145"/>
                <a:gd name="T19" fmla="*/ 40 h 164"/>
                <a:gd name="T20" fmla="*/ 145 w 145"/>
                <a:gd name="T21" fmla="*/ 41 h 164"/>
                <a:gd name="T22" fmla="*/ 144 w 145"/>
                <a:gd name="T23" fmla="*/ 44 h 164"/>
                <a:gd name="T24" fmla="*/ 144 w 145"/>
                <a:gd name="T25" fmla="*/ 45 h 164"/>
                <a:gd name="T26" fmla="*/ 74 w 145"/>
                <a:gd name="T27" fmla="*/ 163 h 164"/>
                <a:gd name="T28" fmla="*/ 72 w 145"/>
                <a:gd name="T29" fmla="*/ 164 h 164"/>
                <a:gd name="T30" fmla="*/ 8 w 145"/>
                <a:gd name="T31" fmla="*/ 47 h 164"/>
                <a:gd name="T32" fmla="*/ 72 w 145"/>
                <a:gd name="T33" fmla="*/ 155 h 164"/>
                <a:gd name="T34" fmla="*/ 136 w 145"/>
                <a:gd name="T35" fmla="*/ 47 h 164"/>
                <a:gd name="T36" fmla="*/ 72 w 145"/>
                <a:gd name="T37" fmla="*/ 12 h 164"/>
                <a:gd name="T38" fmla="*/ 8 w 145"/>
                <a:gd name="T39" fmla="*/ 4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" h="164">
                  <a:moveTo>
                    <a:pt x="72" y="164"/>
                  </a:moveTo>
                  <a:cubicBezTo>
                    <a:pt x="71" y="163"/>
                    <a:pt x="71" y="163"/>
                    <a:pt x="71" y="163"/>
                  </a:cubicBezTo>
                  <a:cubicBezTo>
                    <a:pt x="6" y="135"/>
                    <a:pt x="0" y="71"/>
                    <a:pt x="0" y="45"/>
                  </a:cubicBezTo>
                  <a:cubicBezTo>
                    <a:pt x="0" y="45"/>
                    <a:pt x="0" y="44"/>
                    <a:pt x="0" y="4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1" y="32"/>
                    <a:pt x="69" y="4"/>
                    <a:pt x="69" y="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104" y="32"/>
                    <a:pt x="141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4" y="44"/>
                    <a:pt x="144" y="45"/>
                    <a:pt x="144" y="45"/>
                  </a:cubicBezTo>
                  <a:cubicBezTo>
                    <a:pt x="145" y="71"/>
                    <a:pt x="138" y="135"/>
                    <a:pt x="74" y="163"/>
                  </a:cubicBezTo>
                  <a:lnTo>
                    <a:pt x="72" y="164"/>
                  </a:lnTo>
                  <a:close/>
                  <a:moveTo>
                    <a:pt x="8" y="47"/>
                  </a:moveTo>
                  <a:cubicBezTo>
                    <a:pt x="8" y="72"/>
                    <a:pt x="15" y="129"/>
                    <a:pt x="72" y="155"/>
                  </a:cubicBezTo>
                  <a:cubicBezTo>
                    <a:pt x="129" y="129"/>
                    <a:pt x="136" y="72"/>
                    <a:pt x="136" y="47"/>
                  </a:cubicBezTo>
                  <a:cubicBezTo>
                    <a:pt x="105" y="39"/>
                    <a:pt x="80" y="19"/>
                    <a:pt x="72" y="12"/>
                  </a:cubicBezTo>
                  <a:cubicBezTo>
                    <a:pt x="64" y="19"/>
                    <a:pt x="40" y="39"/>
                    <a:pt x="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8" name="Freeform 1719">
              <a:extLst>
                <a:ext uri="{FF2B5EF4-FFF2-40B4-BE49-F238E27FC236}">
                  <a16:creationId xmlns:a16="http://schemas.microsoft.com/office/drawing/2014/main" id="{2C15F34D-4458-7EF1-827F-96ACC1EBA712}"/>
                </a:ext>
              </a:extLst>
            </p:cNvPr>
            <p:cNvSpPr/>
            <p:nvPr/>
          </p:nvSpPr>
          <p:spPr bwMode="auto">
            <a:xfrm>
              <a:off x="-3810001" y="2998788"/>
              <a:ext cx="130175" cy="288925"/>
            </a:xfrm>
            <a:custGeom>
              <a:avLst/>
              <a:gdLst>
                <a:gd name="T0" fmla="*/ 56 w 56"/>
                <a:gd name="T1" fmla="*/ 124 h 124"/>
                <a:gd name="T2" fmla="*/ 0 w 56"/>
                <a:gd name="T3" fmla="*/ 31 h 124"/>
                <a:gd name="T4" fmla="*/ 56 w 56"/>
                <a:gd name="T5" fmla="*/ 0 h 124"/>
                <a:gd name="T6" fmla="*/ 56 w 56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24">
                  <a:moveTo>
                    <a:pt x="56" y="124"/>
                  </a:moveTo>
                  <a:cubicBezTo>
                    <a:pt x="10" y="101"/>
                    <a:pt x="1" y="56"/>
                    <a:pt x="0" y="31"/>
                  </a:cubicBezTo>
                  <a:cubicBezTo>
                    <a:pt x="25" y="24"/>
                    <a:pt x="45" y="9"/>
                    <a:pt x="56" y="0"/>
                  </a:cubicBezTo>
                  <a:lnTo>
                    <a:pt x="56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339" name="AutoShape 58">
            <a:extLst>
              <a:ext uri="{FF2B5EF4-FFF2-40B4-BE49-F238E27FC236}">
                <a16:creationId xmlns:a16="http://schemas.microsoft.com/office/drawing/2014/main" id="{64E9EFB5-DCD0-F36B-5B42-ED09F77F208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863252" y="2810223"/>
            <a:ext cx="1032018" cy="257964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웹해킹</a:t>
            </a:r>
            <a:endParaRPr lang="ko-KR" altLang="en-US" sz="1100" kern="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76000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0" name="TextBox 175">
            <a:extLst>
              <a:ext uri="{FF2B5EF4-FFF2-40B4-BE49-F238E27FC236}">
                <a16:creationId xmlns:a16="http://schemas.microsoft.com/office/drawing/2014/main" id="{247B9DFF-07D2-5F0D-ADB5-F5D9FED25820}"/>
              </a:ext>
            </a:extLst>
          </p:cNvPr>
          <p:cNvSpPr txBox="1"/>
          <p:nvPr/>
        </p:nvSpPr>
        <p:spPr>
          <a:xfrm>
            <a:off x="7216632" y="3356992"/>
            <a:ext cx="1672063" cy="90024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SQL Injection</a:t>
            </a: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XSS</a:t>
            </a: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파일 업로드 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 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다운로드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OWASP 10 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기준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6C5C960D-47BF-0555-6244-888EEB3EF523}"/>
              </a:ext>
            </a:extLst>
          </p:cNvPr>
          <p:cNvGrpSpPr/>
          <p:nvPr/>
        </p:nvGrpSpPr>
        <p:grpSpPr>
          <a:xfrm>
            <a:off x="3408581" y="4642478"/>
            <a:ext cx="354310" cy="273054"/>
            <a:chOff x="-4105276" y="2947988"/>
            <a:chExt cx="595313" cy="458787"/>
          </a:xfrm>
          <a:solidFill>
            <a:srgbClr val="449197"/>
          </a:solidFill>
        </p:grpSpPr>
        <p:sp>
          <p:nvSpPr>
            <p:cNvPr id="342" name="Freeform 1717">
              <a:extLst>
                <a:ext uri="{FF2B5EF4-FFF2-40B4-BE49-F238E27FC236}">
                  <a16:creationId xmlns:a16="http://schemas.microsoft.com/office/drawing/2014/main" id="{8E0D5ACA-827D-5EE4-4B2E-A26FF88BC715}"/>
                </a:ext>
              </a:extLst>
            </p:cNvPr>
            <p:cNvSpPr/>
            <p:nvPr/>
          </p:nvSpPr>
          <p:spPr bwMode="auto">
            <a:xfrm>
              <a:off x="-4105276" y="3033713"/>
              <a:ext cx="495300" cy="373062"/>
            </a:xfrm>
            <a:custGeom>
              <a:avLst/>
              <a:gdLst>
                <a:gd name="T0" fmla="*/ 111 w 213"/>
                <a:gd name="T1" fmla="*/ 59 h 160"/>
                <a:gd name="T2" fmla="*/ 64 w 213"/>
                <a:gd name="T3" fmla="*/ 56 h 160"/>
                <a:gd name="T4" fmla="*/ 50 w 213"/>
                <a:gd name="T5" fmla="*/ 26 h 160"/>
                <a:gd name="T6" fmla="*/ 103 w 213"/>
                <a:gd name="T7" fmla="*/ 14 h 160"/>
                <a:gd name="T8" fmla="*/ 64 w 213"/>
                <a:gd name="T9" fmla="*/ 136 h 160"/>
                <a:gd name="T10" fmla="*/ 174 w 213"/>
                <a:gd name="T11" fmla="*/ 136 h 160"/>
                <a:gd name="T12" fmla="*/ 64 w 213"/>
                <a:gd name="T13" fmla="*/ 136 h 160"/>
                <a:gd name="T14" fmla="*/ 103 w 213"/>
                <a:gd name="T15" fmla="*/ 7 h 160"/>
                <a:gd name="T16" fmla="*/ 0 w 213"/>
                <a:gd name="T17" fmla="*/ 4 h 160"/>
                <a:gd name="T18" fmla="*/ 15 w 213"/>
                <a:gd name="T19" fmla="*/ 128 h 160"/>
                <a:gd name="T20" fmla="*/ 8 w 213"/>
                <a:gd name="T21" fmla="*/ 8 h 160"/>
                <a:gd name="T22" fmla="*/ 132 w 213"/>
                <a:gd name="T23" fmla="*/ 98 h 160"/>
                <a:gd name="T24" fmla="*/ 64 w 213"/>
                <a:gd name="T25" fmla="*/ 96 h 160"/>
                <a:gd name="T26" fmla="*/ 152 w 213"/>
                <a:gd name="T27" fmla="*/ 118 h 160"/>
                <a:gd name="T28" fmla="*/ 64 w 213"/>
                <a:gd name="T29" fmla="*/ 116 h 160"/>
                <a:gd name="T30" fmla="*/ 119 w 213"/>
                <a:gd name="T31" fmla="*/ 78 h 160"/>
                <a:gd name="T32" fmla="*/ 64 w 213"/>
                <a:gd name="T33" fmla="*/ 76 h 160"/>
                <a:gd name="T34" fmla="*/ 29 w 213"/>
                <a:gd name="T35" fmla="*/ 152 h 160"/>
                <a:gd name="T36" fmla="*/ 105 w 213"/>
                <a:gd name="T37" fmla="*/ 32 h 160"/>
                <a:gd name="T38" fmla="*/ 21 w 213"/>
                <a:gd name="T39" fmla="*/ 156 h 160"/>
                <a:gd name="T40" fmla="*/ 191 w 213"/>
                <a:gd name="T41" fmla="*/ 156 h 160"/>
                <a:gd name="T42" fmla="*/ 183 w 213"/>
                <a:gd name="T43" fmla="*/ 136 h 160"/>
                <a:gd name="T44" fmla="*/ 197 w 213"/>
                <a:gd name="T45" fmla="*/ 134 h 160"/>
                <a:gd name="T46" fmla="*/ 213 w 213"/>
                <a:gd name="T47" fmla="*/ 138 h 160"/>
                <a:gd name="T48" fmla="*/ 55 w 213"/>
                <a:gd name="T49" fmla="*/ 69 h 160"/>
                <a:gd name="T50" fmla="*/ 38 w 213"/>
                <a:gd name="T51" fmla="*/ 69 h 160"/>
                <a:gd name="T52" fmla="*/ 53 w 213"/>
                <a:gd name="T53" fmla="*/ 84 h 160"/>
                <a:gd name="T54" fmla="*/ 52 w 213"/>
                <a:gd name="T55" fmla="*/ 82 h 160"/>
                <a:gd name="T56" fmla="*/ 52 w 213"/>
                <a:gd name="T57" fmla="*/ 70 h 160"/>
                <a:gd name="T58" fmla="*/ 53 w 213"/>
                <a:gd name="T59" fmla="*/ 48 h 160"/>
                <a:gd name="T60" fmla="*/ 38 w 213"/>
                <a:gd name="T61" fmla="*/ 63 h 160"/>
                <a:gd name="T62" fmla="*/ 55 w 213"/>
                <a:gd name="T63" fmla="*/ 63 h 160"/>
                <a:gd name="T64" fmla="*/ 40 w 213"/>
                <a:gd name="T65" fmla="*/ 62 h 160"/>
                <a:gd name="T66" fmla="*/ 52 w 213"/>
                <a:gd name="T67" fmla="*/ 62 h 160"/>
                <a:gd name="T68" fmla="*/ 39 w 213"/>
                <a:gd name="T69" fmla="*/ 108 h 160"/>
                <a:gd name="T70" fmla="*/ 39 w 213"/>
                <a:gd name="T71" fmla="*/ 124 h 160"/>
                <a:gd name="T72" fmla="*/ 55 w 213"/>
                <a:gd name="T73" fmla="*/ 109 h 160"/>
                <a:gd name="T74" fmla="*/ 40 w 213"/>
                <a:gd name="T75" fmla="*/ 110 h 160"/>
                <a:gd name="T76" fmla="*/ 55 w 213"/>
                <a:gd name="T77" fmla="*/ 89 h 160"/>
                <a:gd name="T78" fmla="*/ 38 w 213"/>
                <a:gd name="T79" fmla="*/ 89 h 160"/>
                <a:gd name="T80" fmla="*/ 53 w 213"/>
                <a:gd name="T81" fmla="*/ 104 h 160"/>
                <a:gd name="T82" fmla="*/ 52 w 213"/>
                <a:gd name="T83" fmla="*/ 102 h 160"/>
                <a:gd name="T84" fmla="*/ 52 w 213"/>
                <a:gd name="T85" fmla="*/ 90 h 160"/>
                <a:gd name="T86" fmla="*/ 39 w 213"/>
                <a:gd name="T87" fmla="*/ 128 h 160"/>
                <a:gd name="T88" fmla="*/ 39 w 213"/>
                <a:gd name="T89" fmla="*/ 144 h 160"/>
                <a:gd name="T90" fmla="*/ 55 w 213"/>
                <a:gd name="T91" fmla="*/ 129 h 160"/>
                <a:gd name="T92" fmla="*/ 40 w 213"/>
                <a:gd name="T93" fmla="*/ 142 h 160"/>
                <a:gd name="T94" fmla="*/ 52 w 213"/>
                <a:gd name="T95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3" h="160">
                  <a:moveTo>
                    <a:pt x="64" y="56"/>
                  </a:moveTo>
                  <a:cubicBezTo>
                    <a:pt x="64" y="58"/>
                    <a:pt x="65" y="59"/>
                    <a:pt x="66" y="59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10" y="57"/>
                    <a:pt x="110" y="55"/>
                    <a:pt x="109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5" y="54"/>
                    <a:pt x="64" y="55"/>
                    <a:pt x="64" y="56"/>
                  </a:cubicBezTo>
                  <a:close/>
                  <a:moveTo>
                    <a:pt x="42" y="18"/>
                  </a:moveTo>
                  <a:cubicBezTo>
                    <a:pt x="42" y="26"/>
                    <a:pt x="42" y="26"/>
                    <a:pt x="42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19"/>
                    <a:pt x="103" y="17"/>
                    <a:pt x="103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4" y="14"/>
                    <a:pt x="42" y="16"/>
                    <a:pt x="42" y="18"/>
                  </a:cubicBezTo>
                  <a:close/>
                  <a:moveTo>
                    <a:pt x="64" y="136"/>
                  </a:moveTo>
                  <a:cubicBezTo>
                    <a:pt x="64" y="137"/>
                    <a:pt x="65" y="138"/>
                    <a:pt x="66" y="138"/>
                  </a:cubicBezTo>
                  <a:cubicBezTo>
                    <a:pt x="172" y="138"/>
                    <a:pt x="172" y="138"/>
                    <a:pt x="172" y="138"/>
                  </a:cubicBezTo>
                  <a:cubicBezTo>
                    <a:pt x="173" y="138"/>
                    <a:pt x="174" y="137"/>
                    <a:pt x="174" y="136"/>
                  </a:cubicBezTo>
                  <a:cubicBezTo>
                    <a:pt x="174" y="135"/>
                    <a:pt x="173" y="133"/>
                    <a:pt x="172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5" y="133"/>
                    <a:pt x="64" y="135"/>
                    <a:pt x="64" y="136"/>
                  </a:cubicBezTo>
                  <a:close/>
                  <a:moveTo>
                    <a:pt x="8" y="8"/>
                  </a:moveTo>
                  <a:cubicBezTo>
                    <a:pt x="103" y="8"/>
                    <a:pt x="103" y="8"/>
                    <a:pt x="103" y="8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6"/>
                    <a:pt x="2" y="128"/>
                    <a:pt x="4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8" y="120"/>
                    <a:pt x="8" y="120"/>
                    <a:pt x="8" y="120"/>
                  </a:cubicBezTo>
                  <a:lnTo>
                    <a:pt x="8" y="8"/>
                  </a:lnTo>
                  <a:close/>
                  <a:moveTo>
                    <a:pt x="64" y="96"/>
                  </a:moveTo>
                  <a:cubicBezTo>
                    <a:pt x="64" y="97"/>
                    <a:pt x="65" y="98"/>
                    <a:pt x="66" y="98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1" y="97"/>
                    <a:pt x="129" y="95"/>
                    <a:pt x="128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5" y="93"/>
                    <a:pt x="64" y="95"/>
                    <a:pt x="64" y="96"/>
                  </a:cubicBezTo>
                  <a:close/>
                  <a:moveTo>
                    <a:pt x="64" y="116"/>
                  </a:moveTo>
                  <a:cubicBezTo>
                    <a:pt x="64" y="117"/>
                    <a:pt x="65" y="118"/>
                    <a:pt x="66" y="118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0" y="117"/>
                    <a:pt x="148" y="115"/>
                    <a:pt x="14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4" y="114"/>
                    <a:pt x="64" y="116"/>
                  </a:cubicBezTo>
                  <a:close/>
                  <a:moveTo>
                    <a:pt x="64" y="76"/>
                  </a:moveTo>
                  <a:cubicBezTo>
                    <a:pt x="64" y="77"/>
                    <a:pt x="65" y="78"/>
                    <a:pt x="66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8" y="77"/>
                    <a:pt x="117" y="75"/>
                    <a:pt x="117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5" y="74"/>
                    <a:pt x="64" y="75"/>
                    <a:pt x="64" y="76"/>
                  </a:cubicBezTo>
                  <a:close/>
                  <a:moveTo>
                    <a:pt x="183" y="136"/>
                  </a:moveTo>
                  <a:cubicBezTo>
                    <a:pt x="183" y="152"/>
                    <a:pt x="183" y="152"/>
                    <a:pt x="183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8"/>
                    <a:pt x="105" y="35"/>
                    <a:pt x="10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3" y="32"/>
                    <a:pt x="21" y="34"/>
                    <a:pt x="21" y="3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8"/>
                    <a:pt x="23" y="160"/>
                    <a:pt x="25" y="160"/>
                  </a:cubicBezTo>
                  <a:cubicBezTo>
                    <a:pt x="187" y="160"/>
                    <a:pt x="187" y="160"/>
                    <a:pt x="187" y="160"/>
                  </a:cubicBezTo>
                  <a:cubicBezTo>
                    <a:pt x="189" y="160"/>
                    <a:pt x="191" y="158"/>
                    <a:pt x="191" y="156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0" y="132"/>
                    <a:pt x="189" y="133"/>
                    <a:pt x="188" y="133"/>
                  </a:cubicBezTo>
                  <a:lnTo>
                    <a:pt x="183" y="136"/>
                  </a:lnTo>
                  <a:close/>
                  <a:moveTo>
                    <a:pt x="205" y="125"/>
                  </a:moveTo>
                  <a:cubicBezTo>
                    <a:pt x="205" y="134"/>
                    <a:pt x="205" y="134"/>
                    <a:pt x="205" y="134"/>
                  </a:cubicBezTo>
                  <a:cubicBezTo>
                    <a:pt x="197" y="134"/>
                    <a:pt x="197" y="134"/>
                    <a:pt x="197" y="134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11" y="142"/>
                    <a:pt x="213" y="140"/>
                    <a:pt x="213" y="138"/>
                  </a:cubicBezTo>
                  <a:cubicBezTo>
                    <a:pt x="213" y="119"/>
                    <a:pt x="213" y="119"/>
                    <a:pt x="213" y="119"/>
                  </a:cubicBezTo>
                  <a:cubicBezTo>
                    <a:pt x="210" y="121"/>
                    <a:pt x="207" y="123"/>
                    <a:pt x="205" y="125"/>
                  </a:cubicBezTo>
                  <a:close/>
                  <a:moveTo>
                    <a:pt x="55" y="69"/>
                  </a:moveTo>
                  <a:cubicBezTo>
                    <a:pt x="55" y="68"/>
                    <a:pt x="54" y="68"/>
                    <a:pt x="53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8" y="68"/>
                    <a:pt x="38" y="69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4"/>
                    <a:pt x="39" y="84"/>
                    <a:pt x="3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4" y="84"/>
                    <a:pt x="55" y="84"/>
                    <a:pt x="55" y="83"/>
                  </a:cubicBezTo>
                  <a:lnTo>
                    <a:pt x="55" y="69"/>
                  </a:lnTo>
                  <a:close/>
                  <a:moveTo>
                    <a:pt x="52" y="82"/>
                  </a:moveTo>
                  <a:cubicBezTo>
                    <a:pt x="40" y="82"/>
                    <a:pt x="40" y="82"/>
                    <a:pt x="40" y="82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52" y="70"/>
                    <a:pt x="52" y="70"/>
                    <a:pt x="52" y="70"/>
                  </a:cubicBezTo>
                  <a:lnTo>
                    <a:pt x="52" y="82"/>
                  </a:lnTo>
                  <a:close/>
                  <a:moveTo>
                    <a:pt x="55" y="49"/>
                  </a:moveTo>
                  <a:cubicBezTo>
                    <a:pt x="55" y="48"/>
                    <a:pt x="54" y="48"/>
                    <a:pt x="53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8"/>
                    <a:pt x="38" y="48"/>
                    <a:pt x="38" y="49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4"/>
                    <a:pt x="55" y="64"/>
                    <a:pt x="55" y="63"/>
                  </a:cubicBezTo>
                  <a:lnTo>
                    <a:pt x="55" y="49"/>
                  </a:lnTo>
                  <a:close/>
                  <a:moveTo>
                    <a:pt x="52" y="62"/>
                  </a:moveTo>
                  <a:cubicBezTo>
                    <a:pt x="40" y="62"/>
                    <a:pt x="40" y="62"/>
                    <a:pt x="40" y="62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52" y="50"/>
                    <a:pt x="52" y="50"/>
                    <a:pt x="52" y="50"/>
                  </a:cubicBezTo>
                  <a:lnTo>
                    <a:pt x="52" y="62"/>
                  </a:lnTo>
                  <a:close/>
                  <a:moveTo>
                    <a:pt x="55" y="109"/>
                  </a:moveTo>
                  <a:cubicBezTo>
                    <a:pt x="55" y="108"/>
                    <a:pt x="54" y="108"/>
                    <a:pt x="53" y="108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8" y="108"/>
                    <a:pt x="38" y="109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8" y="123"/>
                    <a:pt x="39" y="124"/>
                    <a:pt x="39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4" y="124"/>
                    <a:pt x="55" y="123"/>
                    <a:pt x="55" y="123"/>
                  </a:cubicBezTo>
                  <a:lnTo>
                    <a:pt x="55" y="109"/>
                  </a:lnTo>
                  <a:close/>
                  <a:moveTo>
                    <a:pt x="52" y="122"/>
                  </a:moveTo>
                  <a:cubicBezTo>
                    <a:pt x="40" y="122"/>
                    <a:pt x="40" y="122"/>
                    <a:pt x="40" y="122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52" y="110"/>
                    <a:pt x="52" y="110"/>
                    <a:pt x="52" y="110"/>
                  </a:cubicBezTo>
                  <a:lnTo>
                    <a:pt x="52" y="122"/>
                  </a:lnTo>
                  <a:close/>
                  <a:moveTo>
                    <a:pt x="55" y="89"/>
                  </a:moveTo>
                  <a:cubicBezTo>
                    <a:pt x="55" y="88"/>
                    <a:pt x="54" y="88"/>
                    <a:pt x="53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88"/>
                    <a:pt x="38" y="88"/>
                    <a:pt x="38" y="89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8" y="104"/>
                    <a:pt x="39" y="104"/>
                    <a:pt x="39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4" y="104"/>
                    <a:pt x="55" y="104"/>
                    <a:pt x="55" y="103"/>
                  </a:cubicBezTo>
                  <a:lnTo>
                    <a:pt x="55" y="89"/>
                  </a:lnTo>
                  <a:close/>
                  <a:moveTo>
                    <a:pt x="52" y="102"/>
                  </a:moveTo>
                  <a:cubicBezTo>
                    <a:pt x="40" y="102"/>
                    <a:pt x="40" y="102"/>
                    <a:pt x="40" y="10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52" y="90"/>
                    <a:pt x="52" y="90"/>
                    <a:pt x="52" y="90"/>
                  </a:cubicBezTo>
                  <a:lnTo>
                    <a:pt x="52" y="102"/>
                  </a:lnTo>
                  <a:close/>
                  <a:moveTo>
                    <a:pt x="53" y="128"/>
                  </a:move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8" y="128"/>
                    <a:pt x="38" y="129"/>
                  </a:cubicBezTo>
                  <a:cubicBezTo>
                    <a:pt x="38" y="143"/>
                    <a:pt x="38" y="143"/>
                    <a:pt x="38" y="143"/>
                  </a:cubicBezTo>
                  <a:cubicBezTo>
                    <a:pt x="38" y="144"/>
                    <a:pt x="39" y="144"/>
                    <a:pt x="39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54" y="144"/>
                    <a:pt x="55" y="144"/>
                    <a:pt x="55" y="143"/>
                  </a:cubicBezTo>
                  <a:cubicBezTo>
                    <a:pt x="55" y="129"/>
                    <a:pt x="55" y="129"/>
                    <a:pt x="55" y="129"/>
                  </a:cubicBezTo>
                  <a:cubicBezTo>
                    <a:pt x="55" y="128"/>
                    <a:pt x="54" y="128"/>
                    <a:pt x="53" y="128"/>
                  </a:cubicBezTo>
                  <a:close/>
                  <a:moveTo>
                    <a:pt x="52" y="142"/>
                  </a:moveTo>
                  <a:cubicBezTo>
                    <a:pt x="40" y="142"/>
                    <a:pt x="40" y="142"/>
                    <a:pt x="40" y="142"/>
                  </a:cubicBezTo>
                  <a:cubicBezTo>
                    <a:pt x="40" y="130"/>
                    <a:pt x="40" y="130"/>
                    <a:pt x="40" y="130"/>
                  </a:cubicBezTo>
                  <a:cubicBezTo>
                    <a:pt x="52" y="130"/>
                    <a:pt x="52" y="130"/>
                    <a:pt x="52" y="130"/>
                  </a:cubicBezTo>
                  <a:lnTo>
                    <a:pt x="5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3" name="Freeform 1718">
              <a:extLst>
                <a:ext uri="{FF2B5EF4-FFF2-40B4-BE49-F238E27FC236}">
                  <a16:creationId xmlns:a16="http://schemas.microsoft.com/office/drawing/2014/main" id="{1E71FC82-61D8-D85C-7BDC-42AFA46A4196}"/>
                </a:ext>
              </a:extLst>
            </p:cNvPr>
            <p:cNvSpPr/>
            <p:nvPr/>
          </p:nvSpPr>
          <p:spPr bwMode="auto">
            <a:xfrm>
              <a:off x="-3846513" y="2947988"/>
              <a:ext cx="336550" cy="381000"/>
            </a:xfrm>
            <a:custGeom>
              <a:avLst/>
              <a:gdLst>
                <a:gd name="T0" fmla="*/ 72 w 145"/>
                <a:gd name="T1" fmla="*/ 164 h 164"/>
                <a:gd name="T2" fmla="*/ 71 w 145"/>
                <a:gd name="T3" fmla="*/ 163 h 164"/>
                <a:gd name="T4" fmla="*/ 0 w 145"/>
                <a:gd name="T5" fmla="*/ 45 h 164"/>
                <a:gd name="T6" fmla="*/ 0 w 145"/>
                <a:gd name="T7" fmla="*/ 44 h 164"/>
                <a:gd name="T8" fmla="*/ 0 w 145"/>
                <a:gd name="T9" fmla="*/ 41 h 164"/>
                <a:gd name="T10" fmla="*/ 3 w 145"/>
                <a:gd name="T11" fmla="*/ 40 h 164"/>
                <a:gd name="T12" fmla="*/ 69 w 145"/>
                <a:gd name="T13" fmla="*/ 3 h 164"/>
                <a:gd name="T14" fmla="*/ 72 w 145"/>
                <a:gd name="T15" fmla="*/ 0 h 164"/>
                <a:gd name="T16" fmla="*/ 75 w 145"/>
                <a:gd name="T17" fmla="*/ 3 h 164"/>
                <a:gd name="T18" fmla="*/ 141 w 145"/>
                <a:gd name="T19" fmla="*/ 40 h 164"/>
                <a:gd name="T20" fmla="*/ 145 w 145"/>
                <a:gd name="T21" fmla="*/ 41 h 164"/>
                <a:gd name="T22" fmla="*/ 144 w 145"/>
                <a:gd name="T23" fmla="*/ 44 h 164"/>
                <a:gd name="T24" fmla="*/ 144 w 145"/>
                <a:gd name="T25" fmla="*/ 45 h 164"/>
                <a:gd name="T26" fmla="*/ 74 w 145"/>
                <a:gd name="T27" fmla="*/ 163 h 164"/>
                <a:gd name="T28" fmla="*/ 72 w 145"/>
                <a:gd name="T29" fmla="*/ 164 h 164"/>
                <a:gd name="T30" fmla="*/ 8 w 145"/>
                <a:gd name="T31" fmla="*/ 47 h 164"/>
                <a:gd name="T32" fmla="*/ 72 w 145"/>
                <a:gd name="T33" fmla="*/ 155 h 164"/>
                <a:gd name="T34" fmla="*/ 136 w 145"/>
                <a:gd name="T35" fmla="*/ 47 h 164"/>
                <a:gd name="T36" fmla="*/ 72 w 145"/>
                <a:gd name="T37" fmla="*/ 12 h 164"/>
                <a:gd name="T38" fmla="*/ 8 w 145"/>
                <a:gd name="T39" fmla="*/ 4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" h="164">
                  <a:moveTo>
                    <a:pt x="72" y="164"/>
                  </a:moveTo>
                  <a:cubicBezTo>
                    <a:pt x="71" y="163"/>
                    <a:pt x="71" y="163"/>
                    <a:pt x="71" y="163"/>
                  </a:cubicBezTo>
                  <a:cubicBezTo>
                    <a:pt x="6" y="135"/>
                    <a:pt x="0" y="71"/>
                    <a:pt x="0" y="45"/>
                  </a:cubicBezTo>
                  <a:cubicBezTo>
                    <a:pt x="0" y="45"/>
                    <a:pt x="0" y="44"/>
                    <a:pt x="0" y="4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1" y="32"/>
                    <a:pt x="69" y="4"/>
                    <a:pt x="69" y="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104" y="32"/>
                    <a:pt x="141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4" y="44"/>
                    <a:pt x="144" y="45"/>
                    <a:pt x="144" y="45"/>
                  </a:cubicBezTo>
                  <a:cubicBezTo>
                    <a:pt x="145" y="71"/>
                    <a:pt x="138" y="135"/>
                    <a:pt x="74" y="163"/>
                  </a:cubicBezTo>
                  <a:lnTo>
                    <a:pt x="72" y="164"/>
                  </a:lnTo>
                  <a:close/>
                  <a:moveTo>
                    <a:pt x="8" y="47"/>
                  </a:moveTo>
                  <a:cubicBezTo>
                    <a:pt x="8" y="72"/>
                    <a:pt x="15" y="129"/>
                    <a:pt x="72" y="155"/>
                  </a:cubicBezTo>
                  <a:cubicBezTo>
                    <a:pt x="129" y="129"/>
                    <a:pt x="136" y="72"/>
                    <a:pt x="136" y="47"/>
                  </a:cubicBezTo>
                  <a:cubicBezTo>
                    <a:pt x="105" y="39"/>
                    <a:pt x="80" y="19"/>
                    <a:pt x="72" y="12"/>
                  </a:cubicBezTo>
                  <a:cubicBezTo>
                    <a:pt x="64" y="19"/>
                    <a:pt x="40" y="39"/>
                    <a:pt x="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4" name="Freeform 1719">
              <a:extLst>
                <a:ext uri="{FF2B5EF4-FFF2-40B4-BE49-F238E27FC236}">
                  <a16:creationId xmlns:a16="http://schemas.microsoft.com/office/drawing/2014/main" id="{3AF3BCA0-A688-1DC3-18B6-0FB3DFFFFC9C}"/>
                </a:ext>
              </a:extLst>
            </p:cNvPr>
            <p:cNvSpPr/>
            <p:nvPr/>
          </p:nvSpPr>
          <p:spPr bwMode="auto">
            <a:xfrm>
              <a:off x="-3810001" y="2998788"/>
              <a:ext cx="130175" cy="288925"/>
            </a:xfrm>
            <a:custGeom>
              <a:avLst/>
              <a:gdLst>
                <a:gd name="T0" fmla="*/ 56 w 56"/>
                <a:gd name="T1" fmla="*/ 124 h 124"/>
                <a:gd name="T2" fmla="*/ 0 w 56"/>
                <a:gd name="T3" fmla="*/ 31 h 124"/>
                <a:gd name="T4" fmla="*/ 56 w 56"/>
                <a:gd name="T5" fmla="*/ 0 h 124"/>
                <a:gd name="T6" fmla="*/ 56 w 56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24">
                  <a:moveTo>
                    <a:pt x="56" y="124"/>
                  </a:moveTo>
                  <a:cubicBezTo>
                    <a:pt x="10" y="101"/>
                    <a:pt x="1" y="56"/>
                    <a:pt x="0" y="31"/>
                  </a:cubicBezTo>
                  <a:cubicBezTo>
                    <a:pt x="25" y="24"/>
                    <a:pt x="45" y="9"/>
                    <a:pt x="56" y="0"/>
                  </a:cubicBezTo>
                  <a:lnTo>
                    <a:pt x="56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345" name="AutoShape 58">
            <a:extLst>
              <a:ext uri="{FF2B5EF4-FFF2-40B4-BE49-F238E27FC236}">
                <a16:creationId xmlns:a16="http://schemas.microsoft.com/office/drawing/2014/main" id="{468B2DD7-66F4-E5E4-0F1A-EF7A6528B5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75497" y="4650023"/>
            <a:ext cx="1032018" cy="257964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서비스거부</a:t>
            </a:r>
          </a:p>
        </p:txBody>
      </p:sp>
      <p:sp>
        <p:nvSpPr>
          <p:cNvPr id="346" name="TextBox 175">
            <a:extLst>
              <a:ext uri="{FF2B5EF4-FFF2-40B4-BE49-F238E27FC236}">
                <a16:creationId xmlns:a16="http://schemas.microsoft.com/office/drawing/2014/main" id="{B77F87B6-9CD1-D6F8-AAA5-0EADDE464D92}"/>
              </a:ext>
            </a:extLst>
          </p:cNvPr>
          <p:cNvSpPr txBox="1"/>
          <p:nvPr/>
        </p:nvSpPr>
        <p:spPr>
          <a:xfrm>
            <a:off x="3400679" y="4972434"/>
            <a:ext cx="2528182" cy="4642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네트워크 자원고갈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서버자원고갈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47" name="AutoShape 58">
            <a:extLst>
              <a:ext uri="{FF2B5EF4-FFF2-40B4-BE49-F238E27FC236}">
                <a16:creationId xmlns:a16="http://schemas.microsoft.com/office/drawing/2014/main" id="{FD06C4D6-A3EB-F25C-8208-0DA0466D3F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860462" y="4593121"/>
            <a:ext cx="1032018" cy="257964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악성코드</a:t>
            </a:r>
          </a:p>
        </p:txBody>
      </p:sp>
      <p:sp>
        <p:nvSpPr>
          <p:cNvPr id="348" name="TextBox 175">
            <a:extLst>
              <a:ext uri="{FF2B5EF4-FFF2-40B4-BE49-F238E27FC236}">
                <a16:creationId xmlns:a16="http://schemas.microsoft.com/office/drawing/2014/main" id="{418541D2-A355-29FB-6B28-552FF97C4C3E}"/>
              </a:ext>
            </a:extLst>
          </p:cNvPr>
          <p:cNvSpPr txBox="1"/>
          <p:nvPr/>
        </p:nvSpPr>
        <p:spPr>
          <a:xfrm>
            <a:off x="7370480" y="4977026"/>
            <a:ext cx="1518922" cy="90024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정보유출형 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악성코드 유포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배포지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랜섬웨어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기타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54FBE4B-547F-DE94-D968-31ACD90404B0}"/>
              </a:ext>
            </a:extLst>
          </p:cNvPr>
          <p:cNvGrpSpPr/>
          <p:nvPr/>
        </p:nvGrpSpPr>
        <p:grpSpPr>
          <a:xfrm>
            <a:off x="7603132" y="4581128"/>
            <a:ext cx="354310" cy="273054"/>
            <a:chOff x="-4105276" y="2947988"/>
            <a:chExt cx="595313" cy="458787"/>
          </a:xfrm>
          <a:solidFill>
            <a:srgbClr val="449197"/>
          </a:solidFill>
        </p:grpSpPr>
        <p:sp>
          <p:nvSpPr>
            <p:cNvPr id="350" name="Freeform 1717">
              <a:extLst>
                <a:ext uri="{FF2B5EF4-FFF2-40B4-BE49-F238E27FC236}">
                  <a16:creationId xmlns:a16="http://schemas.microsoft.com/office/drawing/2014/main" id="{6831D1AA-A4FD-A22D-9D35-9F12958A46E6}"/>
                </a:ext>
              </a:extLst>
            </p:cNvPr>
            <p:cNvSpPr/>
            <p:nvPr/>
          </p:nvSpPr>
          <p:spPr bwMode="auto">
            <a:xfrm>
              <a:off x="-4105276" y="3033713"/>
              <a:ext cx="495300" cy="373062"/>
            </a:xfrm>
            <a:custGeom>
              <a:avLst/>
              <a:gdLst>
                <a:gd name="T0" fmla="*/ 111 w 213"/>
                <a:gd name="T1" fmla="*/ 59 h 160"/>
                <a:gd name="T2" fmla="*/ 64 w 213"/>
                <a:gd name="T3" fmla="*/ 56 h 160"/>
                <a:gd name="T4" fmla="*/ 50 w 213"/>
                <a:gd name="T5" fmla="*/ 26 h 160"/>
                <a:gd name="T6" fmla="*/ 103 w 213"/>
                <a:gd name="T7" fmla="*/ 14 h 160"/>
                <a:gd name="T8" fmla="*/ 64 w 213"/>
                <a:gd name="T9" fmla="*/ 136 h 160"/>
                <a:gd name="T10" fmla="*/ 174 w 213"/>
                <a:gd name="T11" fmla="*/ 136 h 160"/>
                <a:gd name="T12" fmla="*/ 64 w 213"/>
                <a:gd name="T13" fmla="*/ 136 h 160"/>
                <a:gd name="T14" fmla="*/ 103 w 213"/>
                <a:gd name="T15" fmla="*/ 7 h 160"/>
                <a:gd name="T16" fmla="*/ 0 w 213"/>
                <a:gd name="T17" fmla="*/ 4 h 160"/>
                <a:gd name="T18" fmla="*/ 15 w 213"/>
                <a:gd name="T19" fmla="*/ 128 h 160"/>
                <a:gd name="T20" fmla="*/ 8 w 213"/>
                <a:gd name="T21" fmla="*/ 8 h 160"/>
                <a:gd name="T22" fmla="*/ 132 w 213"/>
                <a:gd name="T23" fmla="*/ 98 h 160"/>
                <a:gd name="T24" fmla="*/ 64 w 213"/>
                <a:gd name="T25" fmla="*/ 96 h 160"/>
                <a:gd name="T26" fmla="*/ 152 w 213"/>
                <a:gd name="T27" fmla="*/ 118 h 160"/>
                <a:gd name="T28" fmla="*/ 64 w 213"/>
                <a:gd name="T29" fmla="*/ 116 h 160"/>
                <a:gd name="T30" fmla="*/ 119 w 213"/>
                <a:gd name="T31" fmla="*/ 78 h 160"/>
                <a:gd name="T32" fmla="*/ 64 w 213"/>
                <a:gd name="T33" fmla="*/ 76 h 160"/>
                <a:gd name="T34" fmla="*/ 29 w 213"/>
                <a:gd name="T35" fmla="*/ 152 h 160"/>
                <a:gd name="T36" fmla="*/ 105 w 213"/>
                <a:gd name="T37" fmla="*/ 32 h 160"/>
                <a:gd name="T38" fmla="*/ 21 w 213"/>
                <a:gd name="T39" fmla="*/ 156 h 160"/>
                <a:gd name="T40" fmla="*/ 191 w 213"/>
                <a:gd name="T41" fmla="*/ 156 h 160"/>
                <a:gd name="T42" fmla="*/ 183 w 213"/>
                <a:gd name="T43" fmla="*/ 136 h 160"/>
                <a:gd name="T44" fmla="*/ 197 w 213"/>
                <a:gd name="T45" fmla="*/ 134 h 160"/>
                <a:gd name="T46" fmla="*/ 213 w 213"/>
                <a:gd name="T47" fmla="*/ 138 h 160"/>
                <a:gd name="T48" fmla="*/ 55 w 213"/>
                <a:gd name="T49" fmla="*/ 69 h 160"/>
                <a:gd name="T50" fmla="*/ 38 w 213"/>
                <a:gd name="T51" fmla="*/ 69 h 160"/>
                <a:gd name="T52" fmla="*/ 53 w 213"/>
                <a:gd name="T53" fmla="*/ 84 h 160"/>
                <a:gd name="T54" fmla="*/ 52 w 213"/>
                <a:gd name="T55" fmla="*/ 82 h 160"/>
                <a:gd name="T56" fmla="*/ 52 w 213"/>
                <a:gd name="T57" fmla="*/ 70 h 160"/>
                <a:gd name="T58" fmla="*/ 53 w 213"/>
                <a:gd name="T59" fmla="*/ 48 h 160"/>
                <a:gd name="T60" fmla="*/ 38 w 213"/>
                <a:gd name="T61" fmla="*/ 63 h 160"/>
                <a:gd name="T62" fmla="*/ 55 w 213"/>
                <a:gd name="T63" fmla="*/ 63 h 160"/>
                <a:gd name="T64" fmla="*/ 40 w 213"/>
                <a:gd name="T65" fmla="*/ 62 h 160"/>
                <a:gd name="T66" fmla="*/ 52 w 213"/>
                <a:gd name="T67" fmla="*/ 62 h 160"/>
                <a:gd name="T68" fmla="*/ 39 w 213"/>
                <a:gd name="T69" fmla="*/ 108 h 160"/>
                <a:gd name="T70" fmla="*/ 39 w 213"/>
                <a:gd name="T71" fmla="*/ 124 h 160"/>
                <a:gd name="T72" fmla="*/ 55 w 213"/>
                <a:gd name="T73" fmla="*/ 109 h 160"/>
                <a:gd name="T74" fmla="*/ 40 w 213"/>
                <a:gd name="T75" fmla="*/ 110 h 160"/>
                <a:gd name="T76" fmla="*/ 55 w 213"/>
                <a:gd name="T77" fmla="*/ 89 h 160"/>
                <a:gd name="T78" fmla="*/ 38 w 213"/>
                <a:gd name="T79" fmla="*/ 89 h 160"/>
                <a:gd name="T80" fmla="*/ 53 w 213"/>
                <a:gd name="T81" fmla="*/ 104 h 160"/>
                <a:gd name="T82" fmla="*/ 52 w 213"/>
                <a:gd name="T83" fmla="*/ 102 h 160"/>
                <a:gd name="T84" fmla="*/ 52 w 213"/>
                <a:gd name="T85" fmla="*/ 90 h 160"/>
                <a:gd name="T86" fmla="*/ 39 w 213"/>
                <a:gd name="T87" fmla="*/ 128 h 160"/>
                <a:gd name="T88" fmla="*/ 39 w 213"/>
                <a:gd name="T89" fmla="*/ 144 h 160"/>
                <a:gd name="T90" fmla="*/ 55 w 213"/>
                <a:gd name="T91" fmla="*/ 129 h 160"/>
                <a:gd name="T92" fmla="*/ 40 w 213"/>
                <a:gd name="T93" fmla="*/ 142 h 160"/>
                <a:gd name="T94" fmla="*/ 52 w 213"/>
                <a:gd name="T95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3" h="160">
                  <a:moveTo>
                    <a:pt x="64" y="56"/>
                  </a:moveTo>
                  <a:cubicBezTo>
                    <a:pt x="64" y="58"/>
                    <a:pt x="65" y="59"/>
                    <a:pt x="66" y="59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10" y="57"/>
                    <a:pt x="110" y="55"/>
                    <a:pt x="109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5" y="54"/>
                    <a:pt x="64" y="55"/>
                    <a:pt x="64" y="56"/>
                  </a:cubicBezTo>
                  <a:close/>
                  <a:moveTo>
                    <a:pt x="42" y="18"/>
                  </a:moveTo>
                  <a:cubicBezTo>
                    <a:pt x="42" y="26"/>
                    <a:pt x="42" y="26"/>
                    <a:pt x="42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19"/>
                    <a:pt x="103" y="17"/>
                    <a:pt x="103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4" y="14"/>
                    <a:pt x="42" y="16"/>
                    <a:pt x="42" y="18"/>
                  </a:cubicBezTo>
                  <a:close/>
                  <a:moveTo>
                    <a:pt x="64" y="136"/>
                  </a:moveTo>
                  <a:cubicBezTo>
                    <a:pt x="64" y="137"/>
                    <a:pt x="65" y="138"/>
                    <a:pt x="66" y="138"/>
                  </a:cubicBezTo>
                  <a:cubicBezTo>
                    <a:pt x="172" y="138"/>
                    <a:pt x="172" y="138"/>
                    <a:pt x="172" y="138"/>
                  </a:cubicBezTo>
                  <a:cubicBezTo>
                    <a:pt x="173" y="138"/>
                    <a:pt x="174" y="137"/>
                    <a:pt x="174" y="136"/>
                  </a:cubicBezTo>
                  <a:cubicBezTo>
                    <a:pt x="174" y="135"/>
                    <a:pt x="173" y="133"/>
                    <a:pt x="172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5" y="133"/>
                    <a:pt x="64" y="135"/>
                    <a:pt x="64" y="136"/>
                  </a:cubicBezTo>
                  <a:close/>
                  <a:moveTo>
                    <a:pt x="8" y="8"/>
                  </a:moveTo>
                  <a:cubicBezTo>
                    <a:pt x="103" y="8"/>
                    <a:pt x="103" y="8"/>
                    <a:pt x="103" y="8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6"/>
                    <a:pt x="2" y="128"/>
                    <a:pt x="4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8" y="120"/>
                    <a:pt x="8" y="120"/>
                    <a:pt x="8" y="120"/>
                  </a:cubicBezTo>
                  <a:lnTo>
                    <a:pt x="8" y="8"/>
                  </a:lnTo>
                  <a:close/>
                  <a:moveTo>
                    <a:pt x="64" y="96"/>
                  </a:moveTo>
                  <a:cubicBezTo>
                    <a:pt x="64" y="97"/>
                    <a:pt x="65" y="98"/>
                    <a:pt x="66" y="98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1" y="97"/>
                    <a:pt x="129" y="95"/>
                    <a:pt x="128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5" y="93"/>
                    <a:pt x="64" y="95"/>
                    <a:pt x="64" y="96"/>
                  </a:cubicBezTo>
                  <a:close/>
                  <a:moveTo>
                    <a:pt x="64" y="116"/>
                  </a:moveTo>
                  <a:cubicBezTo>
                    <a:pt x="64" y="117"/>
                    <a:pt x="65" y="118"/>
                    <a:pt x="66" y="118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0" y="117"/>
                    <a:pt x="148" y="115"/>
                    <a:pt x="14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4" y="114"/>
                    <a:pt x="64" y="116"/>
                  </a:cubicBezTo>
                  <a:close/>
                  <a:moveTo>
                    <a:pt x="64" y="76"/>
                  </a:moveTo>
                  <a:cubicBezTo>
                    <a:pt x="64" y="77"/>
                    <a:pt x="65" y="78"/>
                    <a:pt x="66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8" y="77"/>
                    <a:pt x="117" y="75"/>
                    <a:pt x="117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5" y="74"/>
                    <a:pt x="64" y="75"/>
                    <a:pt x="64" y="76"/>
                  </a:cubicBezTo>
                  <a:close/>
                  <a:moveTo>
                    <a:pt x="183" y="136"/>
                  </a:moveTo>
                  <a:cubicBezTo>
                    <a:pt x="183" y="152"/>
                    <a:pt x="183" y="152"/>
                    <a:pt x="183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8"/>
                    <a:pt x="105" y="35"/>
                    <a:pt x="10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3" y="32"/>
                    <a:pt x="21" y="34"/>
                    <a:pt x="21" y="3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8"/>
                    <a:pt x="23" y="160"/>
                    <a:pt x="25" y="160"/>
                  </a:cubicBezTo>
                  <a:cubicBezTo>
                    <a:pt x="187" y="160"/>
                    <a:pt x="187" y="160"/>
                    <a:pt x="187" y="160"/>
                  </a:cubicBezTo>
                  <a:cubicBezTo>
                    <a:pt x="189" y="160"/>
                    <a:pt x="191" y="158"/>
                    <a:pt x="191" y="156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0" y="132"/>
                    <a:pt x="189" y="133"/>
                    <a:pt x="188" y="133"/>
                  </a:cubicBezTo>
                  <a:lnTo>
                    <a:pt x="183" y="136"/>
                  </a:lnTo>
                  <a:close/>
                  <a:moveTo>
                    <a:pt x="205" y="125"/>
                  </a:moveTo>
                  <a:cubicBezTo>
                    <a:pt x="205" y="134"/>
                    <a:pt x="205" y="134"/>
                    <a:pt x="205" y="134"/>
                  </a:cubicBezTo>
                  <a:cubicBezTo>
                    <a:pt x="197" y="134"/>
                    <a:pt x="197" y="134"/>
                    <a:pt x="197" y="134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11" y="142"/>
                    <a:pt x="213" y="140"/>
                    <a:pt x="213" y="138"/>
                  </a:cubicBezTo>
                  <a:cubicBezTo>
                    <a:pt x="213" y="119"/>
                    <a:pt x="213" y="119"/>
                    <a:pt x="213" y="119"/>
                  </a:cubicBezTo>
                  <a:cubicBezTo>
                    <a:pt x="210" y="121"/>
                    <a:pt x="207" y="123"/>
                    <a:pt x="205" y="125"/>
                  </a:cubicBezTo>
                  <a:close/>
                  <a:moveTo>
                    <a:pt x="55" y="69"/>
                  </a:moveTo>
                  <a:cubicBezTo>
                    <a:pt x="55" y="68"/>
                    <a:pt x="54" y="68"/>
                    <a:pt x="53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8" y="68"/>
                    <a:pt x="38" y="69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4"/>
                    <a:pt x="39" y="84"/>
                    <a:pt x="3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4" y="84"/>
                    <a:pt x="55" y="84"/>
                    <a:pt x="55" y="83"/>
                  </a:cubicBezTo>
                  <a:lnTo>
                    <a:pt x="55" y="69"/>
                  </a:lnTo>
                  <a:close/>
                  <a:moveTo>
                    <a:pt x="52" y="82"/>
                  </a:moveTo>
                  <a:cubicBezTo>
                    <a:pt x="40" y="82"/>
                    <a:pt x="40" y="82"/>
                    <a:pt x="40" y="82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52" y="70"/>
                    <a:pt x="52" y="70"/>
                    <a:pt x="52" y="70"/>
                  </a:cubicBezTo>
                  <a:lnTo>
                    <a:pt x="52" y="82"/>
                  </a:lnTo>
                  <a:close/>
                  <a:moveTo>
                    <a:pt x="55" y="49"/>
                  </a:moveTo>
                  <a:cubicBezTo>
                    <a:pt x="55" y="48"/>
                    <a:pt x="54" y="48"/>
                    <a:pt x="53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8"/>
                    <a:pt x="38" y="48"/>
                    <a:pt x="38" y="49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4"/>
                    <a:pt x="55" y="64"/>
                    <a:pt x="55" y="63"/>
                  </a:cubicBezTo>
                  <a:lnTo>
                    <a:pt x="55" y="49"/>
                  </a:lnTo>
                  <a:close/>
                  <a:moveTo>
                    <a:pt x="52" y="62"/>
                  </a:moveTo>
                  <a:cubicBezTo>
                    <a:pt x="40" y="62"/>
                    <a:pt x="40" y="62"/>
                    <a:pt x="40" y="62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52" y="50"/>
                    <a:pt x="52" y="50"/>
                    <a:pt x="52" y="50"/>
                  </a:cubicBezTo>
                  <a:lnTo>
                    <a:pt x="52" y="62"/>
                  </a:lnTo>
                  <a:close/>
                  <a:moveTo>
                    <a:pt x="55" y="109"/>
                  </a:moveTo>
                  <a:cubicBezTo>
                    <a:pt x="55" y="108"/>
                    <a:pt x="54" y="108"/>
                    <a:pt x="53" y="108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8" y="108"/>
                    <a:pt x="38" y="109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8" y="123"/>
                    <a:pt x="39" y="124"/>
                    <a:pt x="39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4" y="124"/>
                    <a:pt x="55" y="123"/>
                    <a:pt x="55" y="123"/>
                  </a:cubicBezTo>
                  <a:lnTo>
                    <a:pt x="55" y="109"/>
                  </a:lnTo>
                  <a:close/>
                  <a:moveTo>
                    <a:pt x="52" y="122"/>
                  </a:moveTo>
                  <a:cubicBezTo>
                    <a:pt x="40" y="122"/>
                    <a:pt x="40" y="122"/>
                    <a:pt x="40" y="122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52" y="110"/>
                    <a:pt x="52" y="110"/>
                    <a:pt x="52" y="110"/>
                  </a:cubicBezTo>
                  <a:lnTo>
                    <a:pt x="52" y="122"/>
                  </a:lnTo>
                  <a:close/>
                  <a:moveTo>
                    <a:pt x="55" y="89"/>
                  </a:moveTo>
                  <a:cubicBezTo>
                    <a:pt x="55" y="88"/>
                    <a:pt x="54" y="88"/>
                    <a:pt x="53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88"/>
                    <a:pt x="38" y="88"/>
                    <a:pt x="38" y="89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8" y="104"/>
                    <a:pt x="39" y="104"/>
                    <a:pt x="39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4" y="104"/>
                    <a:pt x="55" y="104"/>
                    <a:pt x="55" y="103"/>
                  </a:cubicBezTo>
                  <a:lnTo>
                    <a:pt x="55" y="89"/>
                  </a:lnTo>
                  <a:close/>
                  <a:moveTo>
                    <a:pt x="52" y="102"/>
                  </a:moveTo>
                  <a:cubicBezTo>
                    <a:pt x="40" y="102"/>
                    <a:pt x="40" y="102"/>
                    <a:pt x="40" y="10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52" y="90"/>
                    <a:pt x="52" y="90"/>
                    <a:pt x="52" y="90"/>
                  </a:cubicBezTo>
                  <a:lnTo>
                    <a:pt x="52" y="102"/>
                  </a:lnTo>
                  <a:close/>
                  <a:moveTo>
                    <a:pt x="53" y="128"/>
                  </a:move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8" y="128"/>
                    <a:pt x="38" y="129"/>
                  </a:cubicBezTo>
                  <a:cubicBezTo>
                    <a:pt x="38" y="143"/>
                    <a:pt x="38" y="143"/>
                    <a:pt x="38" y="143"/>
                  </a:cubicBezTo>
                  <a:cubicBezTo>
                    <a:pt x="38" y="144"/>
                    <a:pt x="39" y="144"/>
                    <a:pt x="39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54" y="144"/>
                    <a:pt x="55" y="144"/>
                    <a:pt x="55" y="143"/>
                  </a:cubicBezTo>
                  <a:cubicBezTo>
                    <a:pt x="55" y="129"/>
                    <a:pt x="55" y="129"/>
                    <a:pt x="55" y="129"/>
                  </a:cubicBezTo>
                  <a:cubicBezTo>
                    <a:pt x="55" y="128"/>
                    <a:pt x="54" y="128"/>
                    <a:pt x="53" y="128"/>
                  </a:cubicBezTo>
                  <a:close/>
                  <a:moveTo>
                    <a:pt x="52" y="142"/>
                  </a:moveTo>
                  <a:cubicBezTo>
                    <a:pt x="40" y="142"/>
                    <a:pt x="40" y="142"/>
                    <a:pt x="40" y="142"/>
                  </a:cubicBezTo>
                  <a:cubicBezTo>
                    <a:pt x="40" y="130"/>
                    <a:pt x="40" y="130"/>
                    <a:pt x="40" y="130"/>
                  </a:cubicBezTo>
                  <a:cubicBezTo>
                    <a:pt x="52" y="130"/>
                    <a:pt x="52" y="130"/>
                    <a:pt x="52" y="130"/>
                  </a:cubicBezTo>
                  <a:lnTo>
                    <a:pt x="5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1" name="Freeform 1718">
              <a:extLst>
                <a:ext uri="{FF2B5EF4-FFF2-40B4-BE49-F238E27FC236}">
                  <a16:creationId xmlns:a16="http://schemas.microsoft.com/office/drawing/2014/main" id="{0F74451A-7A0E-D2C4-22F5-20664DD4719B}"/>
                </a:ext>
              </a:extLst>
            </p:cNvPr>
            <p:cNvSpPr/>
            <p:nvPr/>
          </p:nvSpPr>
          <p:spPr bwMode="auto">
            <a:xfrm>
              <a:off x="-3846513" y="2947988"/>
              <a:ext cx="336550" cy="381000"/>
            </a:xfrm>
            <a:custGeom>
              <a:avLst/>
              <a:gdLst>
                <a:gd name="T0" fmla="*/ 72 w 145"/>
                <a:gd name="T1" fmla="*/ 164 h 164"/>
                <a:gd name="T2" fmla="*/ 71 w 145"/>
                <a:gd name="T3" fmla="*/ 163 h 164"/>
                <a:gd name="T4" fmla="*/ 0 w 145"/>
                <a:gd name="T5" fmla="*/ 45 h 164"/>
                <a:gd name="T6" fmla="*/ 0 w 145"/>
                <a:gd name="T7" fmla="*/ 44 h 164"/>
                <a:gd name="T8" fmla="*/ 0 w 145"/>
                <a:gd name="T9" fmla="*/ 41 h 164"/>
                <a:gd name="T10" fmla="*/ 3 w 145"/>
                <a:gd name="T11" fmla="*/ 40 h 164"/>
                <a:gd name="T12" fmla="*/ 69 w 145"/>
                <a:gd name="T13" fmla="*/ 3 h 164"/>
                <a:gd name="T14" fmla="*/ 72 w 145"/>
                <a:gd name="T15" fmla="*/ 0 h 164"/>
                <a:gd name="T16" fmla="*/ 75 w 145"/>
                <a:gd name="T17" fmla="*/ 3 h 164"/>
                <a:gd name="T18" fmla="*/ 141 w 145"/>
                <a:gd name="T19" fmla="*/ 40 h 164"/>
                <a:gd name="T20" fmla="*/ 145 w 145"/>
                <a:gd name="T21" fmla="*/ 41 h 164"/>
                <a:gd name="T22" fmla="*/ 144 w 145"/>
                <a:gd name="T23" fmla="*/ 44 h 164"/>
                <a:gd name="T24" fmla="*/ 144 w 145"/>
                <a:gd name="T25" fmla="*/ 45 h 164"/>
                <a:gd name="T26" fmla="*/ 74 w 145"/>
                <a:gd name="T27" fmla="*/ 163 h 164"/>
                <a:gd name="T28" fmla="*/ 72 w 145"/>
                <a:gd name="T29" fmla="*/ 164 h 164"/>
                <a:gd name="T30" fmla="*/ 8 w 145"/>
                <a:gd name="T31" fmla="*/ 47 h 164"/>
                <a:gd name="T32" fmla="*/ 72 w 145"/>
                <a:gd name="T33" fmla="*/ 155 h 164"/>
                <a:gd name="T34" fmla="*/ 136 w 145"/>
                <a:gd name="T35" fmla="*/ 47 h 164"/>
                <a:gd name="T36" fmla="*/ 72 w 145"/>
                <a:gd name="T37" fmla="*/ 12 h 164"/>
                <a:gd name="T38" fmla="*/ 8 w 145"/>
                <a:gd name="T39" fmla="*/ 4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" h="164">
                  <a:moveTo>
                    <a:pt x="72" y="164"/>
                  </a:moveTo>
                  <a:cubicBezTo>
                    <a:pt x="71" y="163"/>
                    <a:pt x="71" y="163"/>
                    <a:pt x="71" y="163"/>
                  </a:cubicBezTo>
                  <a:cubicBezTo>
                    <a:pt x="6" y="135"/>
                    <a:pt x="0" y="71"/>
                    <a:pt x="0" y="45"/>
                  </a:cubicBezTo>
                  <a:cubicBezTo>
                    <a:pt x="0" y="45"/>
                    <a:pt x="0" y="44"/>
                    <a:pt x="0" y="4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1" y="32"/>
                    <a:pt x="69" y="4"/>
                    <a:pt x="69" y="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104" y="32"/>
                    <a:pt x="141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4" y="44"/>
                    <a:pt x="144" y="45"/>
                    <a:pt x="144" y="45"/>
                  </a:cubicBezTo>
                  <a:cubicBezTo>
                    <a:pt x="145" y="71"/>
                    <a:pt x="138" y="135"/>
                    <a:pt x="74" y="163"/>
                  </a:cubicBezTo>
                  <a:lnTo>
                    <a:pt x="72" y="164"/>
                  </a:lnTo>
                  <a:close/>
                  <a:moveTo>
                    <a:pt x="8" y="47"/>
                  </a:moveTo>
                  <a:cubicBezTo>
                    <a:pt x="8" y="72"/>
                    <a:pt x="15" y="129"/>
                    <a:pt x="72" y="155"/>
                  </a:cubicBezTo>
                  <a:cubicBezTo>
                    <a:pt x="129" y="129"/>
                    <a:pt x="136" y="72"/>
                    <a:pt x="136" y="47"/>
                  </a:cubicBezTo>
                  <a:cubicBezTo>
                    <a:pt x="105" y="39"/>
                    <a:pt x="80" y="19"/>
                    <a:pt x="72" y="12"/>
                  </a:cubicBezTo>
                  <a:cubicBezTo>
                    <a:pt x="64" y="19"/>
                    <a:pt x="40" y="39"/>
                    <a:pt x="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2" name="Freeform 1719">
              <a:extLst>
                <a:ext uri="{FF2B5EF4-FFF2-40B4-BE49-F238E27FC236}">
                  <a16:creationId xmlns:a16="http://schemas.microsoft.com/office/drawing/2014/main" id="{0A7E0499-73B6-007E-AB64-CDA671261949}"/>
                </a:ext>
              </a:extLst>
            </p:cNvPr>
            <p:cNvSpPr/>
            <p:nvPr/>
          </p:nvSpPr>
          <p:spPr bwMode="auto">
            <a:xfrm>
              <a:off x="-3810001" y="2998788"/>
              <a:ext cx="130175" cy="288925"/>
            </a:xfrm>
            <a:custGeom>
              <a:avLst/>
              <a:gdLst>
                <a:gd name="T0" fmla="*/ 56 w 56"/>
                <a:gd name="T1" fmla="*/ 124 h 124"/>
                <a:gd name="T2" fmla="*/ 0 w 56"/>
                <a:gd name="T3" fmla="*/ 31 h 124"/>
                <a:gd name="T4" fmla="*/ 56 w 56"/>
                <a:gd name="T5" fmla="*/ 0 h 124"/>
                <a:gd name="T6" fmla="*/ 56 w 56"/>
                <a:gd name="T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24">
                  <a:moveTo>
                    <a:pt x="56" y="124"/>
                  </a:moveTo>
                  <a:cubicBezTo>
                    <a:pt x="10" y="101"/>
                    <a:pt x="1" y="56"/>
                    <a:pt x="0" y="31"/>
                  </a:cubicBezTo>
                  <a:cubicBezTo>
                    <a:pt x="25" y="24"/>
                    <a:pt x="45" y="9"/>
                    <a:pt x="56" y="0"/>
                  </a:cubicBezTo>
                  <a:lnTo>
                    <a:pt x="56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A7FA206-7EDD-363E-261C-8397DE989A0C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2342EF-3E99-8635-E7E3-F4CF26EF52F3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004DD7-496F-A789-4665-AB7B47202EB4}"/>
              </a:ext>
            </a:extLst>
          </p:cNvPr>
          <p:cNvGrpSpPr/>
          <p:nvPr/>
        </p:nvGrpSpPr>
        <p:grpSpPr>
          <a:xfrm>
            <a:off x="3498055" y="3126753"/>
            <a:ext cx="5413616" cy="3163966"/>
            <a:chOff x="3488440" y="3126753"/>
            <a:chExt cx="5413616" cy="316396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010E62-C049-D07A-2C31-85339011D437}"/>
                </a:ext>
              </a:extLst>
            </p:cNvPr>
            <p:cNvSpPr/>
            <p:nvPr/>
          </p:nvSpPr>
          <p:spPr>
            <a:xfrm>
              <a:off x="3488440" y="3126753"/>
              <a:ext cx="1815127" cy="131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13F814-0535-99EB-B37A-B341532456BB}"/>
                </a:ext>
              </a:extLst>
            </p:cNvPr>
            <p:cNvSpPr/>
            <p:nvPr/>
          </p:nvSpPr>
          <p:spPr>
            <a:xfrm>
              <a:off x="3488440" y="4979925"/>
              <a:ext cx="1815127" cy="131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11B466-2BD3-296C-C139-39FDCFF796A8}"/>
                </a:ext>
              </a:extLst>
            </p:cNvPr>
            <p:cNvSpPr/>
            <p:nvPr/>
          </p:nvSpPr>
          <p:spPr>
            <a:xfrm>
              <a:off x="7086929" y="4979925"/>
              <a:ext cx="1815127" cy="131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66585E-8848-B002-4C53-585512E2A2A2}"/>
                </a:ext>
              </a:extLst>
            </p:cNvPr>
            <p:cNvSpPr/>
            <p:nvPr/>
          </p:nvSpPr>
          <p:spPr>
            <a:xfrm>
              <a:off x="7086929" y="3126753"/>
              <a:ext cx="1815127" cy="131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EECFC31-BE52-A10B-24F8-02A3524C6036}"/>
                </a:ext>
              </a:extLst>
            </p:cNvPr>
            <p:cNvSpPr/>
            <p:nvPr/>
          </p:nvSpPr>
          <p:spPr>
            <a:xfrm>
              <a:off x="4226450" y="3385769"/>
              <a:ext cx="3600400" cy="2645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비인가접근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 err="1">
                  <a:solidFill>
                    <a:schemeClr val="tx1"/>
                  </a:solidFill>
                </a:rPr>
                <a:t>웹해킹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서비스 거부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악성코드 등에 대한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세부 </a:t>
              </a:r>
              <a:r>
                <a:rPr lang="ko-KR" altLang="en-US" dirty="0" err="1">
                  <a:solidFill>
                    <a:schemeClr val="tx1"/>
                  </a:solidFill>
                </a:rPr>
                <a:t>유해트래픽을</a:t>
              </a:r>
              <a:r>
                <a:rPr lang="ko-KR" altLang="en-US" dirty="0">
                  <a:solidFill>
                    <a:schemeClr val="tx1"/>
                  </a:solidFill>
                </a:rPr>
                <a:t> 작성</a:t>
              </a:r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19B240-F420-2AEF-BE47-E500C309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1069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DD69252-4441-DECB-5657-FC2141AAB187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D85C06-1358-4EFB-F6E7-536960EE928D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PHP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관리자페이지 접근시도</a:t>
            </a:r>
            <a:endParaRPr lang="ko-KR" altLang="en-US" sz="1600" spc="-3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F75D3A-1080-2602-8A9D-FD8370260A63}"/>
              </a:ext>
            </a:extLst>
          </p:cNvPr>
          <p:cNvSpPr/>
          <p:nvPr/>
        </p:nvSpPr>
        <p:spPr>
          <a:xfrm>
            <a:off x="272302" y="1998365"/>
            <a:ext cx="86262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en-US" altLang="ko-KR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phpMyadmin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개발한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관리용 웹 인터페이스 데이터베이스에 대한 테이블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쿼리 작성 등에 대한 기능을 제공하는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 소프트웨어임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해커가 웹 서버 프로세스에 악의적인 </a:t>
            </a:r>
            <a:r>
              <a:rPr lang="en-US" altLang="ko-KR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코드를 삽입하거나 관리자 권한을 획득하여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시스템을 손상 시킬 수 있음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BB7EA-B927-D28D-8703-78F397A38ABC}"/>
              </a:ext>
            </a:extLst>
          </p:cNvPr>
          <p:cNvSpPr txBox="1"/>
          <p:nvPr/>
        </p:nvSpPr>
        <p:spPr>
          <a:xfrm>
            <a:off x="323528" y="3275111"/>
            <a:ext cx="1224136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RAWDATA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8B032-EF45-0BB2-A5B4-BB3DF9AAC9EF}"/>
              </a:ext>
            </a:extLst>
          </p:cNvPr>
          <p:cNvSpPr/>
          <p:nvPr/>
        </p:nvSpPr>
        <p:spPr>
          <a:xfrm>
            <a:off x="1710306" y="4988172"/>
            <a:ext cx="53716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phpMyAdmin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 허용할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  <a:p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phpMyAdmin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의 이름을 유추하기 힘들게 설정</a:t>
            </a:r>
          </a:p>
          <a:p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phpMyAdmin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불필요한 설정 파일 제거</a:t>
            </a: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서버에서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Method(PUT, DELETE, HEAD, TRACE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제한 설정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4070B9-B9BA-6C5B-1A9D-DB58BC8C5A0C}"/>
              </a:ext>
            </a:extLst>
          </p:cNvPr>
          <p:cNvGrpSpPr/>
          <p:nvPr/>
        </p:nvGrpSpPr>
        <p:grpSpPr>
          <a:xfrm>
            <a:off x="1737361" y="3285909"/>
            <a:ext cx="5663881" cy="1556613"/>
            <a:chOff x="276271" y="4342835"/>
            <a:chExt cx="5663881" cy="155661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04F1875-2588-A6D1-7B8D-5D64996FC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46"/>
            <a:stretch/>
          </p:blipFill>
          <p:spPr>
            <a:xfrm>
              <a:off x="276271" y="4342835"/>
              <a:ext cx="5663881" cy="155661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9F793C-6A56-A5DB-3837-8D34D66D6E17}"/>
                </a:ext>
              </a:extLst>
            </p:cNvPr>
            <p:cNvSpPr/>
            <p:nvPr/>
          </p:nvSpPr>
          <p:spPr>
            <a:xfrm>
              <a:off x="651752" y="4684186"/>
              <a:ext cx="802196" cy="135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46BE0B9-7351-97A6-4BBD-A6E5C5DA60BB}"/>
                </a:ext>
              </a:extLst>
            </p:cNvPr>
            <p:cNvSpPr/>
            <p:nvPr/>
          </p:nvSpPr>
          <p:spPr>
            <a:xfrm>
              <a:off x="332030" y="4390891"/>
              <a:ext cx="1935714" cy="26314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`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399001-0B94-147C-02C4-D0BAEE77A642}"/>
                </a:ext>
              </a:extLst>
            </p:cNvPr>
            <p:cNvSpPr txBox="1"/>
            <p:nvPr/>
          </p:nvSpPr>
          <p:spPr>
            <a:xfrm>
              <a:off x="2267744" y="4344458"/>
              <a:ext cx="268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n-ea"/>
                </a:rPr>
                <a:t>공격문구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1B0E38-5709-41DE-8FFE-8873D6C0BED7}"/>
              </a:ext>
            </a:extLst>
          </p:cNvPr>
          <p:cNvSpPr txBox="1"/>
          <p:nvPr/>
        </p:nvSpPr>
        <p:spPr>
          <a:xfrm>
            <a:off x="323528" y="5065439"/>
            <a:ext cx="1224136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공격대응 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746BFA-C2E4-C67D-DF31-0E5C58FEE401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8A54F-7106-ED82-B63B-8F8A91FA3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5516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5C2FA36-B083-5AEC-D52D-D247359CC04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7A1365-0FD0-3C1A-6399-64F5797160AC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RDP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(Remote Desktop Protocol)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접근시도</a:t>
            </a:r>
            <a:endParaRPr lang="ko-KR" altLang="en-US" sz="1600" spc="-3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B581E-ABBD-9EC4-BB2D-8F2D8F15E603}"/>
              </a:ext>
            </a:extLst>
          </p:cNvPr>
          <p:cNvSpPr/>
          <p:nvPr/>
        </p:nvSpPr>
        <p:spPr>
          <a:xfrm>
            <a:off x="272302" y="1998365"/>
            <a:ext cx="86262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윈도우 원격접속 프로그램인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RDP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취약한 패스워드와 기본포트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(3389)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사용할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경우 공격자의 로그인 무차별 대입 공격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(Brute Force attack)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접근이 이루어질 수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있는 위험성이 존재함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취약한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RDP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존재한다면 백도어나 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랜섬웨어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공격의 루트가 될 수 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BBA0B-8E59-CEEF-AFB7-50977669DA33}"/>
              </a:ext>
            </a:extLst>
          </p:cNvPr>
          <p:cNvSpPr txBox="1"/>
          <p:nvPr/>
        </p:nvSpPr>
        <p:spPr>
          <a:xfrm>
            <a:off x="323528" y="3275111"/>
            <a:ext cx="1224136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RAWDATA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78CE0-30C8-5462-6854-3DAD5845B80C}"/>
              </a:ext>
            </a:extLst>
          </p:cNvPr>
          <p:cNvSpPr txBox="1"/>
          <p:nvPr/>
        </p:nvSpPr>
        <p:spPr>
          <a:xfrm>
            <a:off x="323528" y="5065439"/>
            <a:ext cx="1224136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공격대응 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8A9253-91D1-C32C-0172-4F1A43EB7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15" b="26890"/>
          <a:stretch/>
        </p:blipFill>
        <p:spPr>
          <a:xfrm>
            <a:off x="1691680" y="3243809"/>
            <a:ext cx="5353701" cy="10772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6B6DD4-3C5B-3210-627D-62F8C0D933DC}"/>
              </a:ext>
            </a:extLst>
          </p:cNvPr>
          <p:cNvSpPr/>
          <p:nvPr/>
        </p:nvSpPr>
        <p:spPr>
          <a:xfrm>
            <a:off x="1691680" y="5003884"/>
            <a:ext cx="72007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기업차원에서 보안상 아예 사용하지 않는 것이 좋음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. RDP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접근요청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시도시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IDS, IPS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에서 탐지 및 차단할 수 있음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필요에 따라 사용해야 한다면 접근이 허용된 계정 및 데스크톱을 두어야 하면 강력한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설정 등을 해야함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4871AA-43AE-6913-A2B9-4BB309218FF6}"/>
              </a:ext>
            </a:extLst>
          </p:cNvPr>
          <p:cNvSpPr/>
          <p:nvPr/>
        </p:nvSpPr>
        <p:spPr>
          <a:xfrm>
            <a:off x="1773736" y="3599071"/>
            <a:ext cx="1935714" cy="2631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3EE8A-03B2-A7CF-3E2A-0341967575A7}"/>
              </a:ext>
            </a:extLst>
          </p:cNvPr>
          <p:cNvSpPr txBox="1"/>
          <p:nvPr/>
        </p:nvSpPr>
        <p:spPr>
          <a:xfrm>
            <a:off x="3709450" y="3552638"/>
            <a:ext cx="2685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공격문구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50C89B-579D-7960-957E-C54C9D3CACFC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F1BAE-9670-D2CE-265C-F6679964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44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9FF133D-6EA6-A101-F798-459B5A01B745}"/>
              </a:ext>
            </a:extLst>
          </p:cNvPr>
          <p:cNvSpPr/>
          <p:nvPr/>
        </p:nvSpPr>
        <p:spPr>
          <a:xfrm>
            <a:off x="1701512" y="4931316"/>
            <a:ext cx="7190966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화이트리스트 방식으로 접근가능한 파일을 지정하는 것이 좋지만 서비스상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불가한 경우 블랙리스트 기반으로 문자열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(./)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패턴을 차단하는 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검증이 필요함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우회하는 방식도 존재하므로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인코딩된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경우도 대비 해야함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2FC99B-337F-CEE2-00BF-AF3817CED76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414E69-5E7C-E6D2-3F45-5F1061A642D2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 비정상접근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(Directory Traversal)</a:t>
            </a:r>
            <a:endParaRPr lang="ko-KR" altLang="en-US" sz="1600" spc="-3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85FCBB-9674-EB14-8406-8F83F614B602}"/>
              </a:ext>
            </a:extLst>
          </p:cNvPr>
          <p:cNvSpPr/>
          <p:nvPr/>
        </p:nvSpPr>
        <p:spPr>
          <a:xfrm>
            <a:off x="272302" y="1998365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en-US" altLang="ko-KR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FortiOS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SSL VPN Directory Traversal Vulnerability(CVE-2018-13379) /remote/</a:t>
            </a:r>
            <a:r>
              <a:rPr lang="en-US" altLang="ko-KR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fgt_lang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페이지의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lang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매개변수의 필터링을 제대로 수행하지 못해 발생하는 취약점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공격이 성공하면 해당 장비의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IP, Password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알아내 장비에 접근 가능함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EC827-84AB-9345-9D11-D6B742773426}"/>
              </a:ext>
            </a:extLst>
          </p:cNvPr>
          <p:cNvSpPr txBox="1"/>
          <p:nvPr/>
        </p:nvSpPr>
        <p:spPr>
          <a:xfrm>
            <a:off x="323528" y="3400543"/>
            <a:ext cx="1224136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RAWDATA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B2A92-E440-599F-27BC-88B4D2C7EA62}"/>
              </a:ext>
            </a:extLst>
          </p:cNvPr>
          <p:cNvSpPr txBox="1"/>
          <p:nvPr/>
        </p:nvSpPr>
        <p:spPr>
          <a:xfrm>
            <a:off x="323528" y="5037003"/>
            <a:ext cx="1224136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공격대응 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3BB305-EF26-AF47-420C-33E00FE7E7F6}"/>
              </a:ext>
            </a:extLst>
          </p:cNvPr>
          <p:cNvGrpSpPr/>
          <p:nvPr/>
        </p:nvGrpSpPr>
        <p:grpSpPr>
          <a:xfrm>
            <a:off x="1691680" y="3338408"/>
            <a:ext cx="5543070" cy="1547746"/>
            <a:chOff x="1691680" y="3212976"/>
            <a:chExt cx="5543070" cy="15477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2CA029-76EF-FD90-BC2A-5D4BC2C9D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151"/>
            <a:stretch/>
          </p:blipFill>
          <p:spPr>
            <a:xfrm>
              <a:off x="1691680" y="3212976"/>
              <a:ext cx="5410754" cy="154774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2C40FA-8C36-2567-3914-9103D4C9AF2C}"/>
                </a:ext>
              </a:extLst>
            </p:cNvPr>
            <p:cNvSpPr/>
            <p:nvPr/>
          </p:nvSpPr>
          <p:spPr>
            <a:xfrm>
              <a:off x="1773736" y="3351513"/>
              <a:ext cx="4454448" cy="26314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`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868E93-F7EE-31FC-8C43-4A0D14456DA6}"/>
                </a:ext>
              </a:extLst>
            </p:cNvPr>
            <p:cNvSpPr txBox="1"/>
            <p:nvPr/>
          </p:nvSpPr>
          <p:spPr>
            <a:xfrm>
              <a:off x="6228184" y="3335224"/>
              <a:ext cx="1006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n-ea"/>
                </a:rPr>
                <a:t>공격문구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43C6B0-B103-788F-E517-17E7F99B068B}"/>
                </a:ext>
              </a:extLst>
            </p:cNvPr>
            <p:cNvSpPr/>
            <p:nvPr/>
          </p:nvSpPr>
          <p:spPr>
            <a:xfrm>
              <a:off x="2112842" y="3942032"/>
              <a:ext cx="802196" cy="135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961A0D-B446-7B22-E225-8CD45F746280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79D016-2877-1FFF-4966-370328C7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66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74C3296-0522-F7F4-1D7C-201C2E895552}"/>
              </a:ext>
            </a:extLst>
          </p:cNvPr>
          <p:cNvGrpSpPr/>
          <p:nvPr/>
        </p:nvGrpSpPr>
        <p:grpSpPr>
          <a:xfrm>
            <a:off x="343192" y="2070680"/>
            <a:ext cx="8477280" cy="4177471"/>
            <a:chOff x="343192" y="2070680"/>
            <a:chExt cx="8477280" cy="41774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CD61791-B28E-FF58-F7E6-B0A4FBF200B0}"/>
                </a:ext>
              </a:extLst>
            </p:cNvPr>
            <p:cNvGrpSpPr/>
            <p:nvPr/>
          </p:nvGrpSpPr>
          <p:grpSpPr>
            <a:xfrm>
              <a:off x="343192" y="2070680"/>
              <a:ext cx="8477280" cy="4177471"/>
              <a:chOff x="5329338" y="1854617"/>
              <a:chExt cx="5009078" cy="417747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7E241E3-580B-94BE-7CD3-C4A96BAD3672}"/>
                  </a:ext>
                </a:extLst>
              </p:cNvPr>
              <p:cNvGrpSpPr/>
              <p:nvPr/>
            </p:nvGrpSpPr>
            <p:grpSpPr>
              <a:xfrm>
                <a:off x="5329338" y="1854617"/>
                <a:ext cx="5009078" cy="4177471"/>
                <a:chOff x="5329338" y="1854617"/>
                <a:chExt cx="5009078" cy="4177471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CEE7B183-07FE-F7CC-8D03-C955AD718FBE}"/>
                    </a:ext>
                  </a:extLst>
                </p:cNvPr>
                <p:cNvGrpSpPr/>
                <p:nvPr/>
              </p:nvGrpSpPr>
              <p:grpSpPr>
                <a:xfrm>
                  <a:off x="5329338" y="1854617"/>
                  <a:ext cx="5009078" cy="4177471"/>
                  <a:chOff x="5329338" y="1854617"/>
                  <a:chExt cx="5009078" cy="4177471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05A0839D-6C3A-C3F5-07C4-B0C22F88A063}"/>
                      </a:ext>
                    </a:extLst>
                  </p:cNvPr>
                  <p:cNvGrpSpPr/>
                  <p:nvPr/>
                </p:nvGrpSpPr>
                <p:grpSpPr>
                  <a:xfrm>
                    <a:off x="5329338" y="1854617"/>
                    <a:ext cx="5009078" cy="4177471"/>
                    <a:chOff x="7277498" y="1860298"/>
                    <a:chExt cx="5009078" cy="4177471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F6CF8AE3-D9AC-E26B-D9DC-B3BC43F7A6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77498" y="2633553"/>
                      <a:ext cx="5009078" cy="1683259"/>
                      <a:chOff x="6540784" y="2793698"/>
                      <a:chExt cx="5009078" cy="1683259"/>
                    </a:xfrm>
                  </p:grpSpPr>
                  <p:grpSp>
                    <p:nvGrpSpPr>
                      <p:cNvPr id="66" name="그룹 65">
                        <a:extLst>
                          <a:ext uri="{FF2B5EF4-FFF2-40B4-BE49-F238E27FC236}">
                            <a16:creationId xmlns:a16="http://schemas.microsoft.com/office/drawing/2014/main" id="{69C2818D-7E3F-8C26-BA14-26ECB5DED6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0784" y="3082394"/>
                        <a:ext cx="5009078" cy="1394563"/>
                        <a:chOff x="11778859" y="1430754"/>
                        <a:chExt cx="5009078" cy="1394563"/>
                      </a:xfrm>
                    </p:grpSpPr>
                    <p:grpSp>
                      <p:nvGrpSpPr>
                        <p:cNvPr id="68" name="그룹 67">
                          <a:extLst>
                            <a:ext uri="{FF2B5EF4-FFF2-40B4-BE49-F238E27FC236}">
                              <a16:creationId xmlns:a16="http://schemas.microsoft.com/office/drawing/2014/main" id="{5BD76677-9B66-6D01-3941-878B09B0A22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778859" y="1430754"/>
                          <a:ext cx="5009078" cy="1394563"/>
                          <a:chOff x="5413714" y="2496919"/>
                          <a:chExt cx="5009078" cy="1394563"/>
                        </a:xfrm>
                        <a:effectLst>
                          <a:outerShdw blurRad="50800" dist="12700" dir="5400000" algn="t" rotWithShape="0">
                            <a:prstClr val="black">
                              <a:alpha val="19000"/>
                            </a:prstClr>
                          </a:outerShdw>
                        </a:effectLst>
                      </p:grpSpPr>
                      <p:sp>
                        <p:nvSpPr>
                          <p:cNvPr id="115" name="사각형: 둥근 모서리 43">
                            <a:extLst>
                              <a:ext uri="{FF2B5EF4-FFF2-40B4-BE49-F238E27FC236}">
                                <a16:creationId xmlns:a16="http://schemas.microsoft.com/office/drawing/2014/main" id="{6C2323AF-B8E2-E18B-A857-031B489813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13714" y="2498595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6" name="사각형: 둥근 모서리 44">
                            <a:extLst>
                              <a:ext uri="{FF2B5EF4-FFF2-40B4-BE49-F238E27FC236}">
                                <a16:creationId xmlns:a16="http://schemas.microsoft.com/office/drawing/2014/main" id="{5F420E5F-B717-FA33-DC1F-03F6BDB921A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36991" y="2498595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7" name="사각형: 둥근 모서리 45">
                            <a:extLst>
                              <a:ext uri="{FF2B5EF4-FFF2-40B4-BE49-F238E27FC236}">
                                <a16:creationId xmlns:a16="http://schemas.microsoft.com/office/drawing/2014/main" id="{2970ED91-C714-915E-433B-8F8390533BC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60268" y="2498595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8" name="사각형: 둥근 모서리 46">
                            <a:extLst>
                              <a:ext uri="{FF2B5EF4-FFF2-40B4-BE49-F238E27FC236}">
                                <a16:creationId xmlns:a16="http://schemas.microsoft.com/office/drawing/2014/main" id="{F99D9EEF-24AF-1360-D9E7-1B686183E2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91972" y="2496919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9" name="사각형: 둥근 모서리 47">
                            <a:extLst>
                              <a:ext uri="{FF2B5EF4-FFF2-40B4-BE49-F238E27FC236}">
                                <a16:creationId xmlns:a16="http://schemas.microsoft.com/office/drawing/2014/main" id="{A27EA7BB-B164-CD27-E554-05E94FB38F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06822" y="2498595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0" name="사각형: 둥근 모서리 48">
                            <a:extLst>
                              <a:ext uri="{FF2B5EF4-FFF2-40B4-BE49-F238E27FC236}">
                                <a16:creationId xmlns:a16="http://schemas.microsoft.com/office/drawing/2014/main" id="{94C1D807-54E8-706D-7E70-855EB9964E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30099" y="2498595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1" name="사각형: 둥근 모서리 49">
                            <a:extLst>
                              <a:ext uri="{FF2B5EF4-FFF2-40B4-BE49-F238E27FC236}">
                                <a16:creationId xmlns:a16="http://schemas.microsoft.com/office/drawing/2014/main" id="{0E1AD2A7-F6B0-4DA3-BF0F-95B15C07F3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753376" y="2498595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2" name="사각형: 둥근 모서리 50">
                            <a:extLst>
                              <a:ext uri="{FF2B5EF4-FFF2-40B4-BE49-F238E27FC236}">
                                <a16:creationId xmlns:a16="http://schemas.microsoft.com/office/drawing/2014/main" id="{DA813466-4107-87C7-0AE6-AF95AB72E41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13714" y="2980848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3" name="사각형: 둥근 모서리 51">
                            <a:extLst>
                              <a:ext uri="{FF2B5EF4-FFF2-40B4-BE49-F238E27FC236}">
                                <a16:creationId xmlns:a16="http://schemas.microsoft.com/office/drawing/2014/main" id="{FC4745EA-6602-D65C-EE18-2E7E0A39FD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36991" y="2980848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4" name="사각형: 둥근 모서리 52">
                            <a:extLst>
                              <a:ext uri="{FF2B5EF4-FFF2-40B4-BE49-F238E27FC236}">
                                <a16:creationId xmlns:a16="http://schemas.microsoft.com/office/drawing/2014/main" id="{F2497F90-A287-605F-7CE8-4D53ADF2817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60268" y="2980848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5" name="사각형: 둥근 모서리 53">
                            <a:extLst>
                              <a:ext uri="{FF2B5EF4-FFF2-40B4-BE49-F238E27FC236}">
                                <a16:creationId xmlns:a16="http://schemas.microsoft.com/office/drawing/2014/main" id="{407DC2E7-ED16-A23A-CC3E-C7289F4039E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83545" y="2980848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6" name="사각형: 둥근 모서리 54">
                            <a:extLst>
                              <a:ext uri="{FF2B5EF4-FFF2-40B4-BE49-F238E27FC236}">
                                <a16:creationId xmlns:a16="http://schemas.microsoft.com/office/drawing/2014/main" id="{D5BB2C80-56A7-8D44-D892-5550247F0D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06822" y="2980848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7" name="사각형: 둥근 모서리 55">
                            <a:extLst>
                              <a:ext uri="{FF2B5EF4-FFF2-40B4-BE49-F238E27FC236}">
                                <a16:creationId xmlns:a16="http://schemas.microsoft.com/office/drawing/2014/main" id="{CDBF2BA5-49F4-70B6-1754-097F3E835E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30099" y="2980848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8" name="사각형: 둥근 모서리 56">
                            <a:extLst>
                              <a:ext uri="{FF2B5EF4-FFF2-40B4-BE49-F238E27FC236}">
                                <a16:creationId xmlns:a16="http://schemas.microsoft.com/office/drawing/2014/main" id="{16973972-6838-76F5-C106-12626E2251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753376" y="2980848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9" name="사각형: 둥근 모서리 57">
                            <a:extLst>
                              <a:ext uri="{FF2B5EF4-FFF2-40B4-BE49-F238E27FC236}">
                                <a16:creationId xmlns:a16="http://schemas.microsoft.com/office/drawing/2014/main" id="{00B1C17D-9B4D-829C-62FD-7B82782E42A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13714" y="3463101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30" name="사각형: 둥근 모서리 58">
                            <a:extLst>
                              <a:ext uri="{FF2B5EF4-FFF2-40B4-BE49-F238E27FC236}">
                                <a16:creationId xmlns:a16="http://schemas.microsoft.com/office/drawing/2014/main" id="{466B8C8B-9E49-1605-555A-D106875B47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36991" y="3463101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31" name="사각형: 둥근 모서리 59">
                            <a:extLst>
                              <a:ext uri="{FF2B5EF4-FFF2-40B4-BE49-F238E27FC236}">
                                <a16:creationId xmlns:a16="http://schemas.microsoft.com/office/drawing/2014/main" id="{EBBC637C-D0A6-2AE7-496D-63535060885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60268" y="3463101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32" name="사각형: 둥근 모서리 60">
                            <a:extLst>
                              <a:ext uri="{FF2B5EF4-FFF2-40B4-BE49-F238E27FC236}">
                                <a16:creationId xmlns:a16="http://schemas.microsoft.com/office/drawing/2014/main" id="{7D6EB74A-09A0-D77E-278D-1CD6B22FF3D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83545" y="3463101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33" name="사각형: 둥근 모서리 61">
                            <a:extLst>
                              <a:ext uri="{FF2B5EF4-FFF2-40B4-BE49-F238E27FC236}">
                                <a16:creationId xmlns:a16="http://schemas.microsoft.com/office/drawing/2014/main" id="{121094CD-1488-9E49-A36D-3DEAEED0A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06822" y="3463101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34" name="사각형: 둥근 모서리 62">
                            <a:extLst>
                              <a:ext uri="{FF2B5EF4-FFF2-40B4-BE49-F238E27FC236}">
                                <a16:creationId xmlns:a16="http://schemas.microsoft.com/office/drawing/2014/main" id="{DAFA1D4A-E6BF-0A10-8D54-9510C36A0E4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30099" y="3463101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35" name="사각형: 둥근 모서리 56">
                            <a:extLst>
                              <a:ext uri="{FF2B5EF4-FFF2-40B4-BE49-F238E27FC236}">
                                <a16:creationId xmlns:a16="http://schemas.microsoft.com/office/drawing/2014/main" id="{BBCB9E2B-B577-656F-90DF-1D7FDFD3C5B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753376" y="3468138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9" name="그룹 68">
                          <a:extLst>
                            <a:ext uri="{FF2B5EF4-FFF2-40B4-BE49-F238E27FC236}">
                              <a16:creationId xmlns:a16="http://schemas.microsoft.com/office/drawing/2014/main" id="{79C69A98-C6E6-CD0A-897E-6924D1B5ACB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91644" y="1988518"/>
                          <a:ext cx="286298" cy="275675"/>
                          <a:chOff x="5005388" y="3455988"/>
                          <a:chExt cx="898524" cy="865188"/>
                        </a:xfrm>
                      </p:grpSpPr>
                      <p:sp>
                        <p:nvSpPr>
                          <p:cNvPr id="89" name="AutoShape 179">
                            <a:extLst>
                              <a:ext uri="{FF2B5EF4-FFF2-40B4-BE49-F238E27FC236}">
                                <a16:creationId xmlns:a16="http://schemas.microsoft.com/office/drawing/2014/main" id="{6CDA0E7B-6894-D0C7-536B-7793EBA0225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005388" y="3455988"/>
                            <a:ext cx="896937" cy="8636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90" name="Freeform 181">
                            <a:extLst>
                              <a:ext uri="{FF2B5EF4-FFF2-40B4-BE49-F238E27FC236}">
                                <a16:creationId xmlns:a16="http://schemas.microsoft.com/office/drawing/2014/main" id="{0DD8C486-6098-DC7E-DB0A-425F69A5AC1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006975" y="4262438"/>
                            <a:ext cx="38100" cy="57150"/>
                          </a:xfrm>
                          <a:custGeom>
                            <a:avLst/>
                            <a:gdLst>
                              <a:gd name="T0" fmla="*/ 0 w 42"/>
                              <a:gd name="T1" fmla="*/ 0 h 64"/>
                              <a:gd name="T2" fmla="*/ 24 w 42"/>
                              <a:gd name="T3" fmla="*/ 0 h 64"/>
                              <a:gd name="T4" fmla="*/ 42 w 42"/>
                              <a:gd name="T5" fmla="*/ 19 h 64"/>
                              <a:gd name="T6" fmla="*/ 24 w 42"/>
                              <a:gd name="T7" fmla="*/ 38 h 64"/>
                              <a:gd name="T8" fmla="*/ 14 w 42"/>
                              <a:gd name="T9" fmla="*/ 38 h 64"/>
                              <a:gd name="T10" fmla="*/ 14 w 42"/>
                              <a:gd name="T11" fmla="*/ 64 h 64"/>
                              <a:gd name="T12" fmla="*/ 0 w 42"/>
                              <a:gd name="T13" fmla="*/ 64 h 64"/>
                              <a:gd name="T14" fmla="*/ 0 w 42"/>
                              <a:gd name="T15" fmla="*/ 0 h 64"/>
                              <a:gd name="T16" fmla="*/ 14 w 42"/>
                              <a:gd name="T17" fmla="*/ 28 h 64"/>
                              <a:gd name="T18" fmla="*/ 21 w 42"/>
                              <a:gd name="T19" fmla="*/ 28 h 64"/>
                              <a:gd name="T20" fmla="*/ 28 w 42"/>
                              <a:gd name="T21" fmla="*/ 19 h 64"/>
                              <a:gd name="T22" fmla="*/ 20 w 42"/>
                              <a:gd name="T23" fmla="*/ 9 h 64"/>
                              <a:gd name="T24" fmla="*/ 14 w 42"/>
                              <a:gd name="T25" fmla="*/ 9 h 64"/>
                              <a:gd name="T26" fmla="*/ 14 w 42"/>
                              <a:gd name="T27" fmla="*/ 28 h 6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</a:cxnLst>
                            <a:rect l="0" t="0" r="r" b="b"/>
                            <a:pathLst>
                              <a:path w="42" h="64">
                                <a:moveTo>
                                  <a:pt x="0" y="0"/>
                                </a:moveTo>
                                <a:cubicBezTo>
                                  <a:pt x="24" y="0"/>
                                  <a:pt x="24" y="0"/>
                                  <a:pt x="24" y="0"/>
                                </a:cubicBezTo>
                                <a:cubicBezTo>
                                  <a:pt x="37" y="0"/>
                                  <a:pt x="42" y="7"/>
                                  <a:pt x="42" y="19"/>
                                </a:cubicBezTo>
                                <a:cubicBezTo>
                                  <a:pt x="42" y="26"/>
                                  <a:pt x="39" y="38"/>
                                  <a:pt x="24" y="38"/>
                                </a:cubicBezTo>
                                <a:cubicBezTo>
                                  <a:pt x="14" y="38"/>
                                  <a:pt x="14" y="38"/>
                                  <a:pt x="14" y="38"/>
                                </a:cubicBezTo>
                                <a:cubicBezTo>
                                  <a:pt x="14" y="64"/>
                                  <a:pt x="14" y="64"/>
                                  <a:pt x="14" y="64"/>
                                </a:cubicBezTo>
                                <a:cubicBezTo>
                                  <a:pt x="0" y="64"/>
                                  <a:pt x="0" y="64"/>
                                  <a:pt x="0" y="64"/>
                                </a:cubicBezTo>
                                <a:lnTo>
                                  <a:pt x="0" y="0"/>
                                </a:lnTo>
                                <a:close/>
                                <a:moveTo>
                                  <a:pt x="14" y="28"/>
                                </a:moveTo>
                                <a:cubicBezTo>
                                  <a:pt x="21" y="28"/>
                                  <a:pt x="21" y="28"/>
                                  <a:pt x="21" y="28"/>
                                </a:cubicBezTo>
                                <a:cubicBezTo>
                                  <a:pt x="25" y="28"/>
                                  <a:pt x="28" y="23"/>
                                  <a:pt x="28" y="19"/>
                                </a:cubicBezTo>
                                <a:cubicBezTo>
                                  <a:pt x="28" y="14"/>
                                  <a:pt x="27" y="9"/>
                                  <a:pt x="20" y="9"/>
                                </a:cubicBezTo>
                                <a:cubicBezTo>
                                  <a:pt x="14" y="9"/>
                                  <a:pt x="14" y="9"/>
                                  <a:pt x="14" y="9"/>
                                </a:cubicBezTo>
                                <a:lnTo>
                                  <a:pt x="14" y="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91" name="Freeform 182">
                            <a:extLst>
                              <a:ext uri="{FF2B5EF4-FFF2-40B4-BE49-F238E27FC236}">
                                <a16:creationId xmlns:a16="http://schemas.microsoft.com/office/drawing/2014/main" id="{AA79C9BB-487B-B026-E1CF-09776137FDB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059363" y="4262438"/>
                            <a:ext cx="36512" cy="57150"/>
                          </a:xfrm>
                          <a:custGeom>
                            <a:avLst/>
                            <a:gdLst>
                              <a:gd name="T0" fmla="*/ 14 w 41"/>
                              <a:gd name="T1" fmla="*/ 64 h 64"/>
                              <a:gd name="T2" fmla="*/ 0 w 41"/>
                              <a:gd name="T3" fmla="*/ 64 h 64"/>
                              <a:gd name="T4" fmla="*/ 0 w 41"/>
                              <a:gd name="T5" fmla="*/ 0 h 64"/>
                              <a:gd name="T6" fmla="*/ 25 w 41"/>
                              <a:gd name="T7" fmla="*/ 0 h 64"/>
                              <a:gd name="T8" fmla="*/ 40 w 41"/>
                              <a:gd name="T9" fmla="*/ 16 h 64"/>
                              <a:gd name="T10" fmla="*/ 28 w 41"/>
                              <a:gd name="T11" fmla="*/ 32 h 64"/>
                              <a:gd name="T12" fmla="*/ 28 w 41"/>
                              <a:gd name="T13" fmla="*/ 32 h 64"/>
                              <a:gd name="T14" fmla="*/ 40 w 41"/>
                              <a:gd name="T15" fmla="*/ 45 h 64"/>
                              <a:gd name="T16" fmla="*/ 41 w 41"/>
                              <a:gd name="T17" fmla="*/ 64 h 64"/>
                              <a:gd name="T18" fmla="*/ 28 w 41"/>
                              <a:gd name="T19" fmla="*/ 64 h 64"/>
                              <a:gd name="T20" fmla="*/ 27 w 41"/>
                              <a:gd name="T21" fmla="*/ 51 h 64"/>
                              <a:gd name="T22" fmla="*/ 17 w 41"/>
                              <a:gd name="T23" fmla="*/ 37 h 64"/>
                              <a:gd name="T24" fmla="*/ 14 w 41"/>
                              <a:gd name="T25" fmla="*/ 37 h 64"/>
                              <a:gd name="T26" fmla="*/ 14 w 41"/>
                              <a:gd name="T27" fmla="*/ 64 h 64"/>
                              <a:gd name="T28" fmla="*/ 14 w 41"/>
                              <a:gd name="T29" fmla="*/ 27 h 64"/>
                              <a:gd name="T30" fmla="*/ 20 w 41"/>
                              <a:gd name="T31" fmla="*/ 27 h 64"/>
                              <a:gd name="T32" fmla="*/ 26 w 41"/>
                              <a:gd name="T33" fmla="*/ 18 h 64"/>
                              <a:gd name="T34" fmla="*/ 20 w 41"/>
                              <a:gd name="T35" fmla="*/ 9 h 64"/>
                              <a:gd name="T36" fmla="*/ 14 w 41"/>
                              <a:gd name="T37" fmla="*/ 9 h 64"/>
                              <a:gd name="T38" fmla="*/ 14 w 41"/>
                              <a:gd name="T39" fmla="*/ 27 h 6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</a:cxnLst>
                            <a:rect l="0" t="0" r="r" b="b"/>
                            <a:pathLst>
                              <a:path w="41" h="64">
                                <a:moveTo>
                                  <a:pt x="14" y="64"/>
                                </a:moveTo>
                                <a:cubicBezTo>
                                  <a:pt x="0" y="64"/>
                                  <a:pt x="0" y="64"/>
                                  <a:pt x="0" y="64"/>
                                </a:cubicBezTo>
                                <a:cubicBezTo>
                                  <a:pt x="0" y="0"/>
                                  <a:pt x="0" y="0"/>
                                  <a:pt x="0" y="0"/>
                                </a:cubicBezTo>
                                <a:cubicBezTo>
                                  <a:pt x="25" y="0"/>
                                  <a:pt x="25" y="0"/>
                                  <a:pt x="25" y="0"/>
                                </a:cubicBezTo>
                                <a:cubicBezTo>
                                  <a:pt x="34" y="0"/>
                                  <a:pt x="40" y="5"/>
                                  <a:pt x="40" y="16"/>
                                </a:cubicBezTo>
                                <a:cubicBezTo>
                                  <a:pt x="40" y="25"/>
                                  <a:pt x="37" y="31"/>
                                  <a:pt x="28" y="32"/>
                                </a:cubicBezTo>
                                <a:cubicBezTo>
                                  <a:pt x="28" y="32"/>
                                  <a:pt x="28" y="32"/>
                                  <a:pt x="28" y="32"/>
                                </a:cubicBezTo>
                                <a:cubicBezTo>
                                  <a:pt x="31" y="33"/>
                                  <a:pt x="40" y="33"/>
                                  <a:pt x="40" y="45"/>
                                </a:cubicBezTo>
                                <a:cubicBezTo>
                                  <a:pt x="40" y="49"/>
                                  <a:pt x="40" y="61"/>
                                  <a:pt x="41" y="64"/>
                                </a:cubicBezTo>
                                <a:cubicBezTo>
                                  <a:pt x="28" y="64"/>
                                  <a:pt x="28" y="64"/>
                                  <a:pt x="28" y="64"/>
                                </a:cubicBezTo>
                                <a:cubicBezTo>
                                  <a:pt x="26" y="60"/>
                                  <a:pt x="27" y="55"/>
                                  <a:pt x="27" y="51"/>
                                </a:cubicBezTo>
                                <a:cubicBezTo>
                                  <a:pt x="27" y="44"/>
                                  <a:pt x="27" y="37"/>
                                  <a:pt x="17" y="37"/>
                                </a:cubicBezTo>
                                <a:cubicBezTo>
                                  <a:pt x="14" y="37"/>
                                  <a:pt x="14" y="37"/>
                                  <a:pt x="14" y="37"/>
                                </a:cubicBezTo>
                                <a:lnTo>
                                  <a:pt x="14" y="64"/>
                                </a:lnTo>
                                <a:close/>
                                <a:moveTo>
                                  <a:pt x="14" y="27"/>
                                </a:moveTo>
                                <a:cubicBezTo>
                                  <a:pt x="20" y="27"/>
                                  <a:pt x="20" y="27"/>
                                  <a:pt x="20" y="27"/>
                                </a:cubicBezTo>
                                <a:cubicBezTo>
                                  <a:pt x="25" y="27"/>
                                  <a:pt x="26" y="22"/>
                                  <a:pt x="26" y="18"/>
                                </a:cubicBezTo>
                                <a:cubicBezTo>
                                  <a:pt x="26" y="12"/>
                                  <a:pt x="24" y="9"/>
                                  <a:pt x="20" y="9"/>
                                </a:cubicBezTo>
                                <a:cubicBezTo>
                                  <a:pt x="14" y="9"/>
                                  <a:pt x="14" y="9"/>
                                  <a:pt x="14" y="9"/>
                                </a:cubicBezTo>
                                <a:lnTo>
                                  <a:pt x="14" y="2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92" name="Freeform 183">
                            <a:extLst>
                              <a:ext uri="{FF2B5EF4-FFF2-40B4-BE49-F238E27FC236}">
                                <a16:creationId xmlns:a16="http://schemas.microsoft.com/office/drawing/2014/main" id="{96BD9294-9D9D-D1CC-2089-5CF09BDC6E1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111750" y="4260851"/>
                            <a:ext cx="39687" cy="60325"/>
                          </a:xfrm>
                          <a:custGeom>
                            <a:avLst/>
                            <a:gdLst>
                              <a:gd name="T0" fmla="*/ 0 w 44"/>
                              <a:gd name="T1" fmla="*/ 33 h 66"/>
                              <a:gd name="T2" fmla="*/ 22 w 44"/>
                              <a:gd name="T3" fmla="*/ 0 h 66"/>
                              <a:gd name="T4" fmla="*/ 44 w 44"/>
                              <a:gd name="T5" fmla="*/ 33 h 66"/>
                              <a:gd name="T6" fmla="*/ 22 w 44"/>
                              <a:gd name="T7" fmla="*/ 66 h 66"/>
                              <a:gd name="T8" fmla="*/ 0 w 44"/>
                              <a:gd name="T9" fmla="*/ 33 h 66"/>
                              <a:gd name="T10" fmla="*/ 31 w 44"/>
                              <a:gd name="T11" fmla="*/ 33 h 66"/>
                              <a:gd name="T12" fmla="*/ 22 w 44"/>
                              <a:gd name="T13" fmla="*/ 9 h 66"/>
                              <a:gd name="T14" fmla="*/ 14 w 44"/>
                              <a:gd name="T15" fmla="*/ 33 h 66"/>
                              <a:gd name="T16" fmla="*/ 22 w 44"/>
                              <a:gd name="T17" fmla="*/ 56 h 66"/>
                              <a:gd name="T18" fmla="*/ 31 w 44"/>
                              <a:gd name="T19" fmla="*/ 33 h 6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</a:cxnLst>
                            <a:rect l="0" t="0" r="r" b="b"/>
                            <a:pathLst>
                              <a:path w="44" h="66">
                                <a:moveTo>
                                  <a:pt x="0" y="33"/>
                                </a:moveTo>
                                <a:cubicBezTo>
                                  <a:pt x="0" y="16"/>
                                  <a:pt x="0" y="0"/>
                                  <a:pt x="22" y="0"/>
                                </a:cubicBezTo>
                                <a:cubicBezTo>
                                  <a:pt x="44" y="0"/>
                                  <a:pt x="44" y="16"/>
                                  <a:pt x="44" y="33"/>
                                </a:cubicBezTo>
                                <a:cubicBezTo>
                                  <a:pt x="44" y="49"/>
                                  <a:pt x="44" y="66"/>
                                  <a:pt x="22" y="66"/>
                                </a:cubicBezTo>
                                <a:cubicBezTo>
                                  <a:pt x="0" y="66"/>
                                  <a:pt x="0" y="49"/>
                                  <a:pt x="0" y="33"/>
                                </a:cubicBezTo>
                                <a:close/>
                                <a:moveTo>
                                  <a:pt x="31" y="33"/>
                                </a:moveTo>
                                <a:cubicBezTo>
                                  <a:pt x="31" y="16"/>
                                  <a:pt x="30" y="9"/>
                                  <a:pt x="22" y="9"/>
                                </a:cubicBezTo>
                                <a:cubicBezTo>
                                  <a:pt x="15" y="9"/>
                                  <a:pt x="14" y="16"/>
                                  <a:pt x="14" y="33"/>
                                </a:cubicBezTo>
                                <a:cubicBezTo>
                                  <a:pt x="14" y="49"/>
                                  <a:pt x="15" y="56"/>
                                  <a:pt x="22" y="56"/>
                                </a:cubicBezTo>
                                <a:cubicBezTo>
                                  <a:pt x="30" y="56"/>
                                  <a:pt x="31" y="49"/>
                                  <a:pt x="31" y="3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93" name="Freeform 184">
                            <a:extLst>
                              <a:ext uri="{FF2B5EF4-FFF2-40B4-BE49-F238E27FC236}">
                                <a16:creationId xmlns:a16="http://schemas.microsoft.com/office/drawing/2014/main" id="{6C74D305-C432-50AD-5869-A9CAAD6071B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167313" y="4260851"/>
                            <a:ext cx="38100" cy="60325"/>
                          </a:xfrm>
                          <a:custGeom>
                            <a:avLst/>
                            <a:gdLst>
                              <a:gd name="T0" fmla="*/ 19 w 42"/>
                              <a:gd name="T1" fmla="*/ 66 h 66"/>
                              <a:gd name="T2" fmla="*/ 0 w 42"/>
                              <a:gd name="T3" fmla="*/ 45 h 66"/>
                              <a:gd name="T4" fmla="*/ 14 w 42"/>
                              <a:gd name="T5" fmla="*/ 45 h 66"/>
                              <a:gd name="T6" fmla="*/ 21 w 42"/>
                              <a:gd name="T7" fmla="*/ 56 h 66"/>
                              <a:gd name="T8" fmla="*/ 28 w 42"/>
                              <a:gd name="T9" fmla="*/ 49 h 66"/>
                              <a:gd name="T10" fmla="*/ 1 w 42"/>
                              <a:gd name="T11" fmla="*/ 18 h 66"/>
                              <a:gd name="T12" fmla="*/ 22 w 42"/>
                              <a:gd name="T13" fmla="*/ 0 h 66"/>
                              <a:gd name="T14" fmla="*/ 41 w 42"/>
                              <a:gd name="T15" fmla="*/ 19 h 66"/>
                              <a:gd name="T16" fmla="*/ 28 w 42"/>
                              <a:gd name="T17" fmla="*/ 19 h 66"/>
                              <a:gd name="T18" fmla="*/ 22 w 42"/>
                              <a:gd name="T19" fmla="*/ 9 h 66"/>
                              <a:gd name="T20" fmla="*/ 15 w 42"/>
                              <a:gd name="T21" fmla="*/ 16 h 66"/>
                              <a:gd name="T22" fmla="*/ 42 w 42"/>
                              <a:gd name="T23" fmla="*/ 47 h 66"/>
                              <a:gd name="T24" fmla="*/ 19 w 42"/>
                              <a:gd name="T25" fmla="*/ 66 h 6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42" h="66">
                                <a:moveTo>
                                  <a:pt x="19" y="66"/>
                                </a:moveTo>
                                <a:cubicBezTo>
                                  <a:pt x="3" y="66"/>
                                  <a:pt x="0" y="56"/>
                                  <a:pt x="0" y="45"/>
                                </a:cubicBezTo>
                                <a:cubicBezTo>
                                  <a:pt x="14" y="45"/>
                                  <a:pt x="14" y="45"/>
                                  <a:pt x="14" y="45"/>
                                </a:cubicBezTo>
                                <a:cubicBezTo>
                                  <a:pt x="14" y="51"/>
                                  <a:pt x="14" y="56"/>
                                  <a:pt x="21" y="56"/>
                                </a:cubicBezTo>
                                <a:cubicBezTo>
                                  <a:pt x="26" y="56"/>
                                  <a:pt x="28" y="53"/>
                                  <a:pt x="28" y="49"/>
                                </a:cubicBezTo>
                                <a:cubicBezTo>
                                  <a:pt x="28" y="37"/>
                                  <a:pt x="1" y="37"/>
                                  <a:pt x="1" y="18"/>
                                </a:cubicBezTo>
                                <a:cubicBezTo>
                                  <a:pt x="1" y="8"/>
                                  <a:pt x="6" y="0"/>
                                  <a:pt x="22" y="0"/>
                                </a:cubicBezTo>
                                <a:cubicBezTo>
                                  <a:pt x="35" y="0"/>
                                  <a:pt x="42" y="5"/>
                                  <a:pt x="41" y="19"/>
                                </a:cubicBezTo>
                                <a:cubicBezTo>
                                  <a:pt x="28" y="19"/>
                                  <a:pt x="28" y="19"/>
                                  <a:pt x="28" y="19"/>
                                </a:cubicBezTo>
                                <a:cubicBezTo>
                                  <a:pt x="28" y="14"/>
                                  <a:pt x="27" y="9"/>
                                  <a:pt x="22" y="9"/>
                                </a:cubicBezTo>
                                <a:cubicBezTo>
                                  <a:pt x="17" y="9"/>
                                  <a:pt x="15" y="12"/>
                                  <a:pt x="15" y="16"/>
                                </a:cubicBezTo>
                                <a:cubicBezTo>
                                  <a:pt x="15" y="28"/>
                                  <a:pt x="42" y="27"/>
                                  <a:pt x="42" y="47"/>
                                </a:cubicBezTo>
                                <a:cubicBezTo>
                                  <a:pt x="42" y="64"/>
                                  <a:pt x="30" y="66"/>
                                  <a:pt x="19" y="6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94" name="Freeform 185">
                            <a:extLst>
                              <a:ext uri="{FF2B5EF4-FFF2-40B4-BE49-F238E27FC236}">
                                <a16:creationId xmlns:a16="http://schemas.microsoft.com/office/drawing/2014/main" id="{788E74FA-96E5-B2D5-8F4B-4808C4E96F1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221288" y="4262438"/>
                            <a:ext cx="33337" cy="57150"/>
                          </a:xfrm>
                          <a:custGeom>
                            <a:avLst/>
                            <a:gdLst>
                              <a:gd name="T0" fmla="*/ 0 w 21"/>
                              <a:gd name="T1" fmla="*/ 36 h 36"/>
                              <a:gd name="T2" fmla="*/ 0 w 21"/>
                              <a:gd name="T3" fmla="*/ 0 h 36"/>
                              <a:gd name="T4" fmla="*/ 20 w 21"/>
                              <a:gd name="T5" fmla="*/ 0 h 36"/>
                              <a:gd name="T6" fmla="*/ 20 w 21"/>
                              <a:gd name="T7" fmla="*/ 5 h 36"/>
                              <a:gd name="T8" fmla="*/ 8 w 21"/>
                              <a:gd name="T9" fmla="*/ 5 h 36"/>
                              <a:gd name="T10" fmla="*/ 8 w 21"/>
                              <a:gd name="T11" fmla="*/ 14 h 36"/>
                              <a:gd name="T12" fmla="*/ 19 w 21"/>
                              <a:gd name="T13" fmla="*/ 14 h 36"/>
                              <a:gd name="T14" fmla="*/ 19 w 21"/>
                              <a:gd name="T15" fmla="*/ 20 h 36"/>
                              <a:gd name="T16" fmla="*/ 8 w 21"/>
                              <a:gd name="T17" fmla="*/ 20 h 36"/>
                              <a:gd name="T18" fmla="*/ 8 w 21"/>
                              <a:gd name="T19" fmla="*/ 30 h 36"/>
                              <a:gd name="T20" fmla="*/ 21 w 21"/>
                              <a:gd name="T21" fmla="*/ 30 h 36"/>
                              <a:gd name="T22" fmla="*/ 21 w 21"/>
                              <a:gd name="T23" fmla="*/ 36 h 36"/>
                              <a:gd name="T24" fmla="*/ 0 w 21"/>
                              <a:gd name="T25" fmla="*/ 36 h 3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21" h="36">
                                <a:moveTo>
                                  <a:pt x="0" y="36"/>
                                </a:moveTo>
                                <a:lnTo>
                                  <a:pt x="0" y="0"/>
                                </a:lnTo>
                                <a:lnTo>
                                  <a:pt x="20" y="0"/>
                                </a:lnTo>
                                <a:lnTo>
                                  <a:pt x="20" y="5"/>
                                </a:lnTo>
                                <a:lnTo>
                                  <a:pt x="8" y="5"/>
                                </a:lnTo>
                                <a:lnTo>
                                  <a:pt x="8" y="14"/>
                                </a:lnTo>
                                <a:lnTo>
                                  <a:pt x="19" y="14"/>
                                </a:lnTo>
                                <a:lnTo>
                                  <a:pt x="19" y="20"/>
                                </a:lnTo>
                                <a:lnTo>
                                  <a:pt x="8" y="20"/>
                                </a:lnTo>
                                <a:lnTo>
                                  <a:pt x="8" y="30"/>
                                </a:lnTo>
                                <a:lnTo>
                                  <a:pt x="21" y="30"/>
                                </a:lnTo>
                                <a:lnTo>
                                  <a:pt x="21" y="36"/>
                                </a:lnTo>
                                <a:lnTo>
                                  <a:pt x="0" y="3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95" name="Freeform 186">
                            <a:extLst>
                              <a:ext uri="{FF2B5EF4-FFF2-40B4-BE49-F238E27FC236}">
                                <a16:creationId xmlns:a16="http://schemas.microsoft.com/office/drawing/2014/main" id="{233B316F-7090-B680-8BC1-573999060B63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268913" y="4260851"/>
                            <a:ext cx="38100" cy="60325"/>
                          </a:xfrm>
                          <a:custGeom>
                            <a:avLst/>
                            <a:gdLst>
                              <a:gd name="T0" fmla="*/ 0 w 41"/>
                              <a:gd name="T1" fmla="*/ 33 h 66"/>
                              <a:gd name="T2" fmla="*/ 22 w 41"/>
                              <a:gd name="T3" fmla="*/ 0 h 66"/>
                              <a:gd name="T4" fmla="*/ 41 w 41"/>
                              <a:gd name="T5" fmla="*/ 21 h 66"/>
                              <a:gd name="T6" fmla="*/ 28 w 41"/>
                              <a:gd name="T7" fmla="*/ 21 h 66"/>
                              <a:gd name="T8" fmla="*/ 22 w 41"/>
                              <a:gd name="T9" fmla="*/ 9 h 66"/>
                              <a:gd name="T10" fmla="*/ 13 w 41"/>
                              <a:gd name="T11" fmla="*/ 33 h 66"/>
                              <a:gd name="T12" fmla="*/ 22 w 41"/>
                              <a:gd name="T13" fmla="*/ 56 h 66"/>
                              <a:gd name="T14" fmla="*/ 28 w 41"/>
                              <a:gd name="T15" fmla="*/ 43 h 66"/>
                              <a:gd name="T16" fmla="*/ 41 w 41"/>
                              <a:gd name="T17" fmla="*/ 43 h 66"/>
                              <a:gd name="T18" fmla="*/ 22 w 41"/>
                              <a:gd name="T19" fmla="*/ 66 h 66"/>
                              <a:gd name="T20" fmla="*/ 0 w 41"/>
                              <a:gd name="T21" fmla="*/ 33 h 6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</a:cxnLst>
                            <a:rect l="0" t="0" r="r" b="b"/>
                            <a:pathLst>
                              <a:path w="41" h="66">
                                <a:moveTo>
                                  <a:pt x="0" y="33"/>
                                </a:moveTo>
                                <a:cubicBezTo>
                                  <a:pt x="0" y="16"/>
                                  <a:pt x="0" y="0"/>
                                  <a:pt x="22" y="0"/>
                                </a:cubicBezTo>
                                <a:cubicBezTo>
                                  <a:pt x="36" y="0"/>
                                  <a:pt x="41" y="7"/>
                                  <a:pt x="41" y="21"/>
                                </a:cubicBezTo>
                                <a:cubicBezTo>
                                  <a:pt x="28" y="21"/>
                                  <a:pt x="28" y="21"/>
                                  <a:pt x="28" y="21"/>
                                </a:cubicBezTo>
                                <a:cubicBezTo>
                                  <a:pt x="28" y="12"/>
                                  <a:pt x="26" y="9"/>
                                  <a:pt x="22" y="9"/>
                                </a:cubicBezTo>
                                <a:cubicBezTo>
                                  <a:pt x="14" y="9"/>
                                  <a:pt x="13" y="16"/>
                                  <a:pt x="13" y="33"/>
                                </a:cubicBezTo>
                                <a:cubicBezTo>
                                  <a:pt x="13" y="49"/>
                                  <a:pt x="14" y="56"/>
                                  <a:pt x="22" y="56"/>
                                </a:cubicBezTo>
                                <a:cubicBezTo>
                                  <a:pt x="28" y="56"/>
                                  <a:pt x="28" y="48"/>
                                  <a:pt x="28" y="43"/>
                                </a:cubicBezTo>
                                <a:cubicBezTo>
                                  <a:pt x="41" y="43"/>
                                  <a:pt x="41" y="43"/>
                                  <a:pt x="41" y="43"/>
                                </a:cubicBezTo>
                                <a:cubicBezTo>
                                  <a:pt x="41" y="60"/>
                                  <a:pt x="35" y="66"/>
                                  <a:pt x="22" y="66"/>
                                </a:cubicBezTo>
                                <a:cubicBezTo>
                                  <a:pt x="0" y="66"/>
                                  <a:pt x="0" y="49"/>
                                  <a:pt x="0" y="3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96" name="Freeform 187">
                            <a:extLst>
                              <a:ext uri="{FF2B5EF4-FFF2-40B4-BE49-F238E27FC236}">
                                <a16:creationId xmlns:a16="http://schemas.microsoft.com/office/drawing/2014/main" id="{142063FB-9FFA-E381-B5AD-16B41795131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322888" y="4262438"/>
                            <a:ext cx="38100" cy="58738"/>
                          </a:xfrm>
                          <a:custGeom>
                            <a:avLst/>
                            <a:gdLst>
                              <a:gd name="T0" fmla="*/ 43 w 43"/>
                              <a:gd name="T1" fmla="*/ 0 h 65"/>
                              <a:gd name="T2" fmla="*/ 43 w 43"/>
                              <a:gd name="T3" fmla="*/ 45 h 65"/>
                              <a:gd name="T4" fmla="*/ 21 w 43"/>
                              <a:gd name="T5" fmla="*/ 65 h 65"/>
                              <a:gd name="T6" fmla="*/ 0 w 43"/>
                              <a:gd name="T7" fmla="*/ 45 h 65"/>
                              <a:gd name="T8" fmla="*/ 0 w 43"/>
                              <a:gd name="T9" fmla="*/ 0 h 65"/>
                              <a:gd name="T10" fmla="*/ 13 w 43"/>
                              <a:gd name="T11" fmla="*/ 0 h 65"/>
                              <a:gd name="T12" fmla="*/ 13 w 43"/>
                              <a:gd name="T13" fmla="*/ 44 h 65"/>
                              <a:gd name="T14" fmla="*/ 21 w 43"/>
                              <a:gd name="T15" fmla="*/ 55 h 65"/>
                              <a:gd name="T16" fmla="*/ 30 w 43"/>
                              <a:gd name="T17" fmla="*/ 44 h 65"/>
                              <a:gd name="T18" fmla="*/ 30 w 43"/>
                              <a:gd name="T19" fmla="*/ 0 h 65"/>
                              <a:gd name="T20" fmla="*/ 43 w 43"/>
                              <a:gd name="T21" fmla="*/ 0 h 6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</a:cxnLst>
                            <a:rect l="0" t="0" r="r" b="b"/>
                            <a:pathLst>
                              <a:path w="43" h="65">
                                <a:moveTo>
                                  <a:pt x="43" y="0"/>
                                </a:moveTo>
                                <a:cubicBezTo>
                                  <a:pt x="43" y="45"/>
                                  <a:pt x="43" y="45"/>
                                  <a:pt x="43" y="45"/>
                                </a:cubicBezTo>
                                <a:cubicBezTo>
                                  <a:pt x="43" y="55"/>
                                  <a:pt x="38" y="65"/>
                                  <a:pt x="21" y="65"/>
                                </a:cubicBezTo>
                                <a:cubicBezTo>
                                  <a:pt x="7" y="65"/>
                                  <a:pt x="0" y="57"/>
                                  <a:pt x="0" y="45"/>
                                </a:cubicBezTo>
                                <a:cubicBezTo>
                                  <a:pt x="0" y="0"/>
                                  <a:pt x="0" y="0"/>
                                  <a:pt x="0" y="0"/>
                                </a:cubicBezTo>
                                <a:cubicBezTo>
                                  <a:pt x="13" y="0"/>
                                  <a:pt x="13" y="0"/>
                                  <a:pt x="13" y="0"/>
                                </a:cubicBezTo>
                                <a:cubicBezTo>
                                  <a:pt x="13" y="44"/>
                                  <a:pt x="13" y="44"/>
                                  <a:pt x="13" y="44"/>
                                </a:cubicBezTo>
                                <a:cubicBezTo>
                                  <a:pt x="13" y="52"/>
                                  <a:pt x="16" y="55"/>
                                  <a:pt x="21" y="55"/>
                                </a:cubicBezTo>
                                <a:cubicBezTo>
                                  <a:pt x="27" y="55"/>
                                  <a:pt x="30" y="51"/>
                                  <a:pt x="30" y="44"/>
                                </a:cubicBezTo>
                                <a:cubicBezTo>
                                  <a:pt x="30" y="0"/>
                                  <a:pt x="30" y="0"/>
                                  <a:pt x="30" y="0"/>
                                </a:cubicBezTo>
                                <a:lnTo>
                                  <a:pt x="43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97" name="Freeform 188">
                            <a:extLst>
                              <a:ext uri="{FF2B5EF4-FFF2-40B4-BE49-F238E27FC236}">
                                <a16:creationId xmlns:a16="http://schemas.microsoft.com/office/drawing/2014/main" id="{81D6F053-C966-8D0D-FDAA-86D0D6DFF39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375275" y="4262438"/>
                            <a:ext cx="38100" cy="57150"/>
                          </a:xfrm>
                          <a:custGeom>
                            <a:avLst/>
                            <a:gdLst>
                              <a:gd name="T0" fmla="*/ 24 w 24"/>
                              <a:gd name="T1" fmla="*/ 0 h 36"/>
                              <a:gd name="T2" fmla="*/ 24 w 24"/>
                              <a:gd name="T3" fmla="*/ 5 h 36"/>
                              <a:gd name="T4" fmla="*/ 16 w 24"/>
                              <a:gd name="T5" fmla="*/ 5 h 36"/>
                              <a:gd name="T6" fmla="*/ 16 w 24"/>
                              <a:gd name="T7" fmla="*/ 36 h 36"/>
                              <a:gd name="T8" fmla="*/ 8 w 24"/>
                              <a:gd name="T9" fmla="*/ 36 h 36"/>
                              <a:gd name="T10" fmla="*/ 8 w 24"/>
                              <a:gd name="T11" fmla="*/ 5 h 36"/>
                              <a:gd name="T12" fmla="*/ 0 w 24"/>
                              <a:gd name="T13" fmla="*/ 5 h 36"/>
                              <a:gd name="T14" fmla="*/ 0 w 24"/>
                              <a:gd name="T15" fmla="*/ 0 h 36"/>
                              <a:gd name="T16" fmla="*/ 24 w 24"/>
                              <a:gd name="T17" fmla="*/ 0 h 3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</a:cxnLst>
                            <a:rect l="0" t="0" r="r" b="b"/>
                            <a:pathLst>
                              <a:path w="24" h="36">
                                <a:moveTo>
                                  <a:pt x="24" y="0"/>
                                </a:moveTo>
                                <a:lnTo>
                                  <a:pt x="24" y="5"/>
                                </a:lnTo>
                                <a:lnTo>
                                  <a:pt x="16" y="5"/>
                                </a:lnTo>
                                <a:lnTo>
                                  <a:pt x="16" y="36"/>
                                </a:lnTo>
                                <a:lnTo>
                                  <a:pt x="8" y="36"/>
                                </a:lnTo>
                                <a:lnTo>
                                  <a:pt x="8" y="5"/>
                                </a:lnTo>
                                <a:lnTo>
                                  <a:pt x="0" y="5"/>
                                </a:lnTo>
                                <a:lnTo>
                                  <a:pt x="0" y="0"/>
                                </a:lnTo>
                                <a:lnTo>
                                  <a:pt x="2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98" name="Freeform 189">
                            <a:extLst>
                              <a:ext uri="{FF2B5EF4-FFF2-40B4-BE49-F238E27FC236}">
                                <a16:creationId xmlns:a16="http://schemas.microsoft.com/office/drawing/2014/main" id="{C74E6E6B-D049-9AC0-FC11-107B9BFA8F3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427663" y="4260851"/>
                            <a:ext cx="39687" cy="60325"/>
                          </a:xfrm>
                          <a:custGeom>
                            <a:avLst/>
                            <a:gdLst>
                              <a:gd name="T0" fmla="*/ 0 w 44"/>
                              <a:gd name="T1" fmla="*/ 33 h 66"/>
                              <a:gd name="T2" fmla="*/ 22 w 44"/>
                              <a:gd name="T3" fmla="*/ 0 h 66"/>
                              <a:gd name="T4" fmla="*/ 44 w 44"/>
                              <a:gd name="T5" fmla="*/ 33 h 66"/>
                              <a:gd name="T6" fmla="*/ 22 w 44"/>
                              <a:gd name="T7" fmla="*/ 66 h 66"/>
                              <a:gd name="T8" fmla="*/ 0 w 44"/>
                              <a:gd name="T9" fmla="*/ 33 h 66"/>
                              <a:gd name="T10" fmla="*/ 30 w 44"/>
                              <a:gd name="T11" fmla="*/ 33 h 66"/>
                              <a:gd name="T12" fmla="*/ 22 w 44"/>
                              <a:gd name="T13" fmla="*/ 9 h 66"/>
                              <a:gd name="T14" fmla="*/ 13 w 44"/>
                              <a:gd name="T15" fmla="*/ 33 h 66"/>
                              <a:gd name="T16" fmla="*/ 22 w 44"/>
                              <a:gd name="T17" fmla="*/ 56 h 66"/>
                              <a:gd name="T18" fmla="*/ 30 w 44"/>
                              <a:gd name="T19" fmla="*/ 33 h 6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</a:cxnLst>
                            <a:rect l="0" t="0" r="r" b="b"/>
                            <a:pathLst>
                              <a:path w="44" h="66">
                                <a:moveTo>
                                  <a:pt x="0" y="33"/>
                                </a:moveTo>
                                <a:cubicBezTo>
                                  <a:pt x="0" y="16"/>
                                  <a:pt x="0" y="0"/>
                                  <a:pt x="22" y="0"/>
                                </a:cubicBezTo>
                                <a:cubicBezTo>
                                  <a:pt x="44" y="0"/>
                                  <a:pt x="44" y="16"/>
                                  <a:pt x="44" y="33"/>
                                </a:cubicBezTo>
                                <a:cubicBezTo>
                                  <a:pt x="44" y="49"/>
                                  <a:pt x="44" y="66"/>
                                  <a:pt x="22" y="66"/>
                                </a:cubicBezTo>
                                <a:cubicBezTo>
                                  <a:pt x="0" y="66"/>
                                  <a:pt x="0" y="49"/>
                                  <a:pt x="0" y="33"/>
                                </a:cubicBezTo>
                                <a:close/>
                                <a:moveTo>
                                  <a:pt x="30" y="33"/>
                                </a:moveTo>
                                <a:cubicBezTo>
                                  <a:pt x="30" y="16"/>
                                  <a:pt x="29" y="9"/>
                                  <a:pt x="22" y="9"/>
                                </a:cubicBezTo>
                                <a:cubicBezTo>
                                  <a:pt x="14" y="9"/>
                                  <a:pt x="13" y="16"/>
                                  <a:pt x="13" y="33"/>
                                </a:cubicBezTo>
                                <a:cubicBezTo>
                                  <a:pt x="13" y="49"/>
                                  <a:pt x="14" y="56"/>
                                  <a:pt x="22" y="56"/>
                                </a:cubicBezTo>
                                <a:cubicBezTo>
                                  <a:pt x="29" y="56"/>
                                  <a:pt x="30" y="49"/>
                                  <a:pt x="30" y="3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99" name="Freeform 190">
                            <a:extLst>
                              <a:ext uri="{FF2B5EF4-FFF2-40B4-BE49-F238E27FC236}">
                                <a16:creationId xmlns:a16="http://schemas.microsoft.com/office/drawing/2014/main" id="{FC2A87F8-9782-50DF-D46E-CE7FC07C84C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484813" y="4262438"/>
                            <a:ext cx="36512" cy="57150"/>
                          </a:xfrm>
                          <a:custGeom>
                            <a:avLst/>
                            <a:gdLst>
                              <a:gd name="T0" fmla="*/ 14 w 41"/>
                              <a:gd name="T1" fmla="*/ 64 h 64"/>
                              <a:gd name="T2" fmla="*/ 0 w 41"/>
                              <a:gd name="T3" fmla="*/ 64 h 64"/>
                              <a:gd name="T4" fmla="*/ 0 w 41"/>
                              <a:gd name="T5" fmla="*/ 0 h 64"/>
                              <a:gd name="T6" fmla="*/ 25 w 41"/>
                              <a:gd name="T7" fmla="*/ 0 h 64"/>
                              <a:gd name="T8" fmla="*/ 40 w 41"/>
                              <a:gd name="T9" fmla="*/ 16 h 64"/>
                              <a:gd name="T10" fmla="*/ 28 w 41"/>
                              <a:gd name="T11" fmla="*/ 32 h 64"/>
                              <a:gd name="T12" fmla="*/ 28 w 41"/>
                              <a:gd name="T13" fmla="*/ 32 h 64"/>
                              <a:gd name="T14" fmla="*/ 40 w 41"/>
                              <a:gd name="T15" fmla="*/ 45 h 64"/>
                              <a:gd name="T16" fmla="*/ 41 w 41"/>
                              <a:gd name="T17" fmla="*/ 64 h 64"/>
                              <a:gd name="T18" fmla="*/ 28 w 41"/>
                              <a:gd name="T19" fmla="*/ 64 h 64"/>
                              <a:gd name="T20" fmla="*/ 27 w 41"/>
                              <a:gd name="T21" fmla="*/ 51 h 64"/>
                              <a:gd name="T22" fmla="*/ 17 w 41"/>
                              <a:gd name="T23" fmla="*/ 37 h 64"/>
                              <a:gd name="T24" fmla="*/ 14 w 41"/>
                              <a:gd name="T25" fmla="*/ 37 h 64"/>
                              <a:gd name="T26" fmla="*/ 14 w 41"/>
                              <a:gd name="T27" fmla="*/ 64 h 64"/>
                              <a:gd name="T28" fmla="*/ 14 w 41"/>
                              <a:gd name="T29" fmla="*/ 27 h 64"/>
                              <a:gd name="T30" fmla="*/ 20 w 41"/>
                              <a:gd name="T31" fmla="*/ 27 h 64"/>
                              <a:gd name="T32" fmla="*/ 26 w 41"/>
                              <a:gd name="T33" fmla="*/ 18 h 64"/>
                              <a:gd name="T34" fmla="*/ 20 w 41"/>
                              <a:gd name="T35" fmla="*/ 9 h 64"/>
                              <a:gd name="T36" fmla="*/ 14 w 41"/>
                              <a:gd name="T37" fmla="*/ 9 h 64"/>
                              <a:gd name="T38" fmla="*/ 14 w 41"/>
                              <a:gd name="T39" fmla="*/ 27 h 6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</a:cxnLst>
                            <a:rect l="0" t="0" r="r" b="b"/>
                            <a:pathLst>
                              <a:path w="41" h="64">
                                <a:moveTo>
                                  <a:pt x="14" y="64"/>
                                </a:moveTo>
                                <a:cubicBezTo>
                                  <a:pt x="0" y="64"/>
                                  <a:pt x="0" y="64"/>
                                  <a:pt x="0" y="64"/>
                                </a:cubicBezTo>
                                <a:cubicBezTo>
                                  <a:pt x="0" y="0"/>
                                  <a:pt x="0" y="0"/>
                                  <a:pt x="0" y="0"/>
                                </a:cubicBezTo>
                                <a:cubicBezTo>
                                  <a:pt x="25" y="0"/>
                                  <a:pt x="25" y="0"/>
                                  <a:pt x="25" y="0"/>
                                </a:cubicBezTo>
                                <a:cubicBezTo>
                                  <a:pt x="34" y="0"/>
                                  <a:pt x="40" y="5"/>
                                  <a:pt x="40" y="16"/>
                                </a:cubicBezTo>
                                <a:cubicBezTo>
                                  <a:pt x="40" y="25"/>
                                  <a:pt x="37" y="31"/>
                                  <a:pt x="28" y="32"/>
                                </a:cubicBezTo>
                                <a:cubicBezTo>
                                  <a:pt x="28" y="32"/>
                                  <a:pt x="28" y="32"/>
                                  <a:pt x="28" y="32"/>
                                </a:cubicBezTo>
                                <a:cubicBezTo>
                                  <a:pt x="31" y="33"/>
                                  <a:pt x="40" y="33"/>
                                  <a:pt x="40" y="45"/>
                                </a:cubicBezTo>
                                <a:cubicBezTo>
                                  <a:pt x="40" y="49"/>
                                  <a:pt x="40" y="61"/>
                                  <a:pt x="41" y="64"/>
                                </a:cubicBezTo>
                                <a:cubicBezTo>
                                  <a:pt x="28" y="64"/>
                                  <a:pt x="28" y="64"/>
                                  <a:pt x="28" y="64"/>
                                </a:cubicBezTo>
                                <a:cubicBezTo>
                                  <a:pt x="26" y="60"/>
                                  <a:pt x="27" y="55"/>
                                  <a:pt x="27" y="51"/>
                                </a:cubicBezTo>
                                <a:cubicBezTo>
                                  <a:pt x="27" y="44"/>
                                  <a:pt x="27" y="37"/>
                                  <a:pt x="17" y="37"/>
                                </a:cubicBezTo>
                                <a:cubicBezTo>
                                  <a:pt x="14" y="37"/>
                                  <a:pt x="14" y="37"/>
                                  <a:pt x="14" y="37"/>
                                </a:cubicBezTo>
                                <a:lnTo>
                                  <a:pt x="14" y="64"/>
                                </a:lnTo>
                                <a:close/>
                                <a:moveTo>
                                  <a:pt x="14" y="27"/>
                                </a:moveTo>
                                <a:cubicBezTo>
                                  <a:pt x="20" y="27"/>
                                  <a:pt x="20" y="27"/>
                                  <a:pt x="20" y="27"/>
                                </a:cubicBezTo>
                                <a:cubicBezTo>
                                  <a:pt x="25" y="27"/>
                                  <a:pt x="26" y="22"/>
                                  <a:pt x="26" y="18"/>
                                </a:cubicBezTo>
                                <a:cubicBezTo>
                                  <a:pt x="26" y="12"/>
                                  <a:pt x="24" y="9"/>
                                  <a:pt x="20" y="9"/>
                                </a:cubicBezTo>
                                <a:cubicBezTo>
                                  <a:pt x="14" y="9"/>
                                  <a:pt x="14" y="9"/>
                                  <a:pt x="14" y="9"/>
                                </a:cubicBezTo>
                                <a:lnTo>
                                  <a:pt x="14" y="2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00" name="Freeform 191">
                            <a:extLst>
                              <a:ext uri="{FF2B5EF4-FFF2-40B4-BE49-F238E27FC236}">
                                <a16:creationId xmlns:a16="http://schemas.microsoft.com/office/drawing/2014/main" id="{455609AA-6685-CA3D-C164-AD0DD95379A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534025" y="4260851"/>
                            <a:ext cx="39687" cy="60325"/>
                          </a:xfrm>
                          <a:custGeom>
                            <a:avLst/>
                            <a:gdLst>
                              <a:gd name="T0" fmla="*/ 20 w 43"/>
                              <a:gd name="T1" fmla="*/ 66 h 66"/>
                              <a:gd name="T2" fmla="*/ 1 w 43"/>
                              <a:gd name="T3" fmla="*/ 45 h 66"/>
                              <a:gd name="T4" fmla="*/ 15 w 43"/>
                              <a:gd name="T5" fmla="*/ 45 h 66"/>
                              <a:gd name="T6" fmla="*/ 22 w 43"/>
                              <a:gd name="T7" fmla="*/ 56 h 66"/>
                              <a:gd name="T8" fmla="*/ 29 w 43"/>
                              <a:gd name="T9" fmla="*/ 49 h 66"/>
                              <a:gd name="T10" fmla="*/ 2 w 43"/>
                              <a:gd name="T11" fmla="*/ 18 h 66"/>
                              <a:gd name="T12" fmla="*/ 23 w 43"/>
                              <a:gd name="T13" fmla="*/ 0 h 66"/>
                              <a:gd name="T14" fmla="*/ 42 w 43"/>
                              <a:gd name="T15" fmla="*/ 19 h 66"/>
                              <a:gd name="T16" fmla="*/ 29 w 43"/>
                              <a:gd name="T17" fmla="*/ 19 h 66"/>
                              <a:gd name="T18" fmla="*/ 22 w 43"/>
                              <a:gd name="T19" fmla="*/ 9 h 66"/>
                              <a:gd name="T20" fmla="*/ 16 w 43"/>
                              <a:gd name="T21" fmla="*/ 16 h 66"/>
                              <a:gd name="T22" fmla="*/ 43 w 43"/>
                              <a:gd name="T23" fmla="*/ 47 h 66"/>
                              <a:gd name="T24" fmla="*/ 20 w 43"/>
                              <a:gd name="T25" fmla="*/ 66 h 6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43" h="66">
                                <a:moveTo>
                                  <a:pt x="20" y="66"/>
                                </a:moveTo>
                                <a:cubicBezTo>
                                  <a:pt x="4" y="66"/>
                                  <a:pt x="0" y="56"/>
                                  <a:pt x="1" y="45"/>
                                </a:cubicBezTo>
                                <a:cubicBezTo>
                                  <a:pt x="15" y="45"/>
                                  <a:pt x="15" y="45"/>
                                  <a:pt x="15" y="45"/>
                                </a:cubicBezTo>
                                <a:cubicBezTo>
                                  <a:pt x="15" y="51"/>
                                  <a:pt x="15" y="56"/>
                                  <a:pt x="22" y="56"/>
                                </a:cubicBezTo>
                                <a:cubicBezTo>
                                  <a:pt x="27" y="56"/>
                                  <a:pt x="29" y="53"/>
                                  <a:pt x="29" y="49"/>
                                </a:cubicBezTo>
                                <a:cubicBezTo>
                                  <a:pt x="29" y="37"/>
                                  <a:pt x="2" y="37"/>
                                  <a:pt x="2" y="18"/>
                                </a:cubicBezTo>
                                <a:cubicBezTo>
                                  <a:pt x="2" y="8"/>
                                  <a:pt x="7" y="0"/>
                                  <a:pt x="23" y="0"/>
                                </a:cubicBezTo>
                                <a:cubicBezTo>
                                  <a:pt x="36" y="0"/>
                                  <a:pt x="43" y="5"/>
                                  <a:pt x="42" y="19"/>
                                </a:cubicBezTo>
                                <a:cubicBezTo>
                                  <a:pt x="29" y="19"/>
                                  <a:pt x="29" y="19"/>
                                  <a:pt x="29" y="19"/>
                                </a:cubicBezTo>
                                <a:cubicBezTo>
                                  <a:pt x="29" y="14"/>
                                  <a:pt x="28" y="9"/>
                                  <a:pt x="22" y="9"/>
                                </a:cubicBezTo>
                                <a:cubicBezTo>
                                  <a:pt x="18" y="9"/>
                                  <a:pt x="16" y="12"/>
                                  <a:pt x="16" y="16"/>
                                </a:cubicBezTo>
                                <a:cubicBezTo>
                                  <a:pt x="16" y="28"/>
                                  <a:pt x="43" y="27"/>
                                  <a:pt x="43" y="47"/>
                                </a:cubicBezTo>
                                <a:cubicBezTo>
                                  <a:pt x="43" y="64"/>
                                  <a:pt x="30" y="66"/>
                                  <a:pt x="20" y="6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01" name="Rectangle 192">
                            <a:extLst>
                              <a:ext uri="{FF2B5EF4-FFF2-40B4-BE49-F238E27FC236}">
                                <a16:creationId xmlns:a16="http://schemas.microsoft.com/office/drawing/2014/main" id="{25D2A355-9DD0-76A0-5969-0417E26BAC94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589588" y="4262438"/>
                            <a:ext cx="9525" cy="20638"/>
                          </a:xfrm>
                          <a:prstGeom prst="rect">
                            <a:avLst/>
                          </a:prstGeom>
                          <a:solidFill>
                            <a:srgbClr val="000000"/>
                          </a:solid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02" name="Freeform 193">
                            <a:extLst>
                              <a:ext uri="{FF2B5EF4-FFF2-40B4-BE49-F238E27FC236}">
                                <a16:creationId xmlns:a16="http://schemas.microsoft.com/office/drawing/2014/main" id="{53935F0F-4CD4-2807-B5D0-B9F0A82E2C0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643563" y="4260851"/>
                            <a:ext cx="39687" cy="60325"/>
                          </a:xfrm>
                          <a:custGeom>
                            <a:avLst/>
                            <a:gdLst>
                              <a:gd name="T0" fmla="*/ 0 w 44"/>
                              <a:gd name="T1" fmla="*/ 33 h 66"/>
                              <a:gd name="T2" fmla="*/ 22 w 44"/>
                              <a:gd name="T3" fmla="*/ 0 h 66"/>
                              <a:gd name="T4" fmla="*/ 44 w 44"/>
                              <a:gd name="T5" fmla="*/ 33 h 66"/>
                              <a:gd name="T6" fmla="*/ 22 w 44"/>
                              <a:gd name="T7" fmla="*/ 66 h 66"/>
                              <a:gd name="T8" fmla="*/ 0 w 44"/>
                              <a:gd name="T9" fmla="*/ 33 h 66"/>
                              <a:gd name="T10" fmla="*/ 31 w 44"/>
                              <a:gd name="T11" fmla="*/ 33 h 66"/>
                              <a:gd name="T12" fmla="*/ 22 w 44"/>
                              <a:gd name="T13" fmla="*/ 9 h 66"/>
                              <a:gd name="T14" fmla="*/ 14 w 44"/>
                              <a:gd name="T15" fmla="*/ 33 h 66"/>
                              <a:gd name="T16" fmla="*/ 22 w 44"/>
                              <a:gd name="T17" fmla="*/ 56 h 66"/>
                              <a:gd name="T18" fmla="*/ 31 w 44"/>
                              <a:gd name="T19" fmla="*/ 33 h 6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</a:cxnLst>
                            <a:rect l="0" t="0" r="r" b="b"/>
                            <a:pathLst>
                              <a:path w="44" h="66">
                                <a:moveTo>
                                  <a:pt x="0" y="33"/>
                                </a:moveTo>
                                <a:cubicBezTo>
                                  <a:pt x="0" y="16"/>
                                  <a:pt x="0" y="0"/>
                                  <a:pt x="22" y="0"/>
                                </a:cubicBezTo>
                                <a:cubicBezTo>
                                  <a:pt x="44" y="0"/>
                                  <a:pt x="44" y="16"/>
                                  <a:pt x="44" y="33"/>
                                </a:cubicBezTo>
                                <a:cubicBezTo>
                                  <a:pt x="44" y="49"/>
                                  <a:pt x="44" y="66"/>
                                  <a:pt x="22" y="66"/>
                                </a:cubicBezTo>
                                <a:cubicBezTo>
                                  <a:pt x="0" y="66"/>
                                  <a:pt x="0" y="49"/>
                                  <a:pt x="0" y="33"/>
                                </a:cubicBezTo>
                                <a:close/>
                                <a:moveTo>
                                  <a:pt x="31" y="33"/>
                                </a:moveTo>
                                <a:cubicBezTo>
                                  <a:pt x="31" y="16"/>
                                  <a:pt x="30" y="9"/>
                                  <a:pt x="22" y="9"/>
                                </a:cubicBezTo>
                                <a:cubicBezTo>
                                  <a:pt x="15" y="9"/>
                                  <a:pt x="14" y="16"/>
                                  <a:pt x="14" y="33"/>
                                </a:cubicBezTo>
                                <a:cubicBezTo>
                                  <a:pt x="14" y="49"/>
                                  <a:pt x="15" y="56"/>
                                  <a:pt x="22" y="56"/>
                                </a:cubicBezTo>
                                <a:cubicBezTo>
                                  <a:pt x="30" y="56"/>
                                  <a:pt x="31" y="49"/>
                                  <a:pt x="31" y="3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03" name="Freeform 194">
                            <a:extLst>
                              <a:ext uri="{FF2B5EF4-FFF2-40B4-BE49-F238E27FC236}">
                                <a16:creationId xmlns:a16="http://schemas.microsoft.com/office/drawing/2014/main" id="{CC1D6349-74D9-CD85-5BD6-8586C3F0034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700713" y="4262438"/>
                            <a:ext cx="30162" cy="57150"/>
                          </a:xfrm>
                          <a:custGeom>
                            <a:avLst/>
                            <a:gdLst>
                              <a:gd name="T0" fmla="*/ 0 w 19"/>
                              <a:gd name="T1" fmla="*/ 36 h 36"/>
                              <a:gd name="T2" fmla="*/ 0 w 19"/>
                              <a:gd name="T3" fmla="*/ 0 h 36"/>
                              <a:gd name="T4" fmla="*/ 19 w 19"/>
                              <a:gd name="T5" fmla="*/ 0 h 36"/>
                              <a:gd name="T6" fmla="*/ 19 w 19"/>
                              <a:gd name="T7" fmla="*/ 5 h 36"/>
                              <a:gd name="T8" fmla="*/ 8 w 19"/>
                              <a:gd name="T9" fmla="*/ 5 h 36"/>
                              <a:gd name="T10" fmla="*/ 8 w 19"/>
                              <a:gd name="T11" fmla="*/ 14 h 36"/>
                              <a:gd name="T12" fmla="*/ 18 w 19"/>
                              <a:gd name="T13" fmla="*/ 14 h 36"/>
                              <a:gd name="T14" fmla="*/ 18 w 19"/>
                              <a:gd name="T15" fmla="*/ 20 h 36"/>
                              <a:gd name="T16" fmla="*/ 8 w 19"/>
                              <a:gd name="T17" fmla="*/ 20 h 36"/>
                              <a:gd name="T18" fmla="*/ 8 w 19"/>
                              <a:gd name="T19" fmla="*/ 36 h 36"/>
                              <a:gd name="T20" fmla="*/ 0 w 19"/>
                              <a:gd name="T21" fmla="*/ 36 h 3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</a:cxnLst>
                            <a:rect l="0" t="0" r="r" b="b"/>
                            <a:pathLst>
                              <a:path w="19" h="36">
                                <a:moveTo>
                                  <a:pt x="0" y="36"/>
                                </a:moveTo>
                                <a:lnTo>
                                  <a:pt x="0" y="0"/>
                                </a:lnTo>
                                <a:lnTo>
                                  <a:pt x="19" y="0"/>
                                </a:lnTo>
                                <a:lnTo>
                                  <a:pt x="19" y="5"/>
                                </a:lnTo>
                                <a:lnTo>
                                  <a:pt x="8" y="5"/>
                                </a:lnTo>
                                <a:lnTo>
                                  <a:pt x="8" y="14"/>
                                </a:lnTo>
                                <a:lnTo>
                                  <a:pt x="18" y="14"/>
                                </a:lnTo>
                                <a:lnTo>
                                  <a:pt x="18" y="20"/>
                                </a:lnTo>
                                <a:lnTo>
                                  <a:pt x="8" y="20"/>
                                </a:lnTo>
                                <a:lnTo>
                                  <a:pt x="8" y="36"/>
                                </a:lnTo>
                                <a:lnTo>
                                  <a:pt x="0" y="3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04" name="Freeform 195">
                            <a:extLst>
                              <a:ext uri="{FF2B5EF4-FFF2-40B4-BE49-F238E27FC236}">
                                <a16:creationId xmlns:a16="http://schemas.microsoft.com/office/drawing/2014/main" id="{E994F875-C366-78B8-1FC7-04782263F51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743575" y="4262438"/>
                            <a:ext cx="30162" cy="57150"/>
                          </a:xfrm>
                          <a:custGeom>
                            <a:avLst/>
                            <a:gdLst>
                              <a:gd name="T0" fmla="*/ 0 w 19"/>
                              <a:gd name="T1" fmla="*/ 36 h 36"/>
                              <a:gd name="T2" fmla="*/ 0 w 19"/>
                              <a:gd name="T3" fmla="*/ 0 h 36"/>
                              <a:gd name="T4" fmla="*/ 19 w 19"/>
                              <a:gd name="T5" fmla="*/ 0 h 36"/>
                              <a:gd name="T6" fmla="*/ 19 w 19"/>
                              <a:gd name="T7" fmla="*/ 5 h 36"/>
                              <a:gd name="T8" fmla="*/ 8 w 19"/>
                              <a:gd name="T9" fmla="*/ 5 h 36"/>
                              <a:gd name="T10" fmla="*/ 8 w 19"/>
                              <a:gd name="T11" fmla="*/ 14 h 36"/>
                              <a:gd name="T12" fmla="*/ 19 w 19"/>
                              <a:gd name="T13" fmla="*/ 14 h 36"/>
                              <a:gd name="T14" fmla="*/ 19 w 19"/>
                              <a:gd name="T15" fmla="*/ 20 h 36"/>
                              <a:gd name="T16" fmla="*/ 8 w 19"/>
                              <a:gd name="T17" fmla="*/ 20 h 36"/>
                              <a:gd name="T18" fmla="*/ 8 w 19"/>
                              <a:gd name="T19" fmla="*/ 36 h 36"/>
                              <a:gd name="T20" fmla="*/ 0 w 19"/>
                              <a:gd name="T21" fmla="*/ 36 h 3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</a:cxnLst>
                            <a:rect l="0" t="0" r="r" b="b"/>
                            <a:pathLst>
                              <a:path w="19" h="36">
                                <a:moveTo>
                                  <a:pt x="0" y="36"/>
                                </a:moveTo>
                                <a:lnTo>
                                  <a:pt x="0" y="0"/>
                                </a:lnTo>
                                <a:lnTo>
                                  <a:pt x="19" y="0"/>
                                </a:lnTo>
                                <a:lnTo>
                                  <a:pt x="19" y="5"/>
                                </a:lnTo>
                                <a:lnTo>
                                  <a:pt x="8" y="5"/>
                                </a:lnTo>
                                <a:lnTo>
                                  <a:pt x="8" y="14"/>
                                </a:lnTo>
                                <a:lnTo>
                                  <a:pt x="19" y="14"/>
                                </a:lnTo>
                                <a:lnTo>
                                  <a:pt x="19" y="20"/>
                                </a:lnTo>
                                <a:lnTo>
                                  <a:pt x="8" y="20"/>
                                </a:lnTo>
                                <a:lnTo>
                                  <a:pt x="8" y="36"/>
                                </a:lnTo>
                                <a:lnTo>
                                  <a:pt x="0" y="3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05" name="Rectangle 196">
                            <a:extLst>
                              <a:ext uri="{FF2B5EF4-FFF2-40B4-BE49-F238E27FC236}">
                                <a16:creationId xmlns:a16="http://schemas.microsoft.com/office/drawing/2014/main" id="{ADFB67AD-3DF9-128A-8854-E4CCEDBC97F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788025" y="4262438"/>
                            <a:ext cx="12700" cy="57150"/>
                          </a:xfrm>
                          <a:prstGeom prst="rect">
                            <a:avLst/>
                          </a:prstGeom>
                          <a:solidFill>
                            <a:srgbClr val="000000"/>
                          </a:solid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06" name="Freeform 197">
                            <a:extLst>
                              <a:ext uri="{FF2B5EF4-FFF2-40B4-BE49-F238E27FC236}">
                                <a16:creationId xmlns:a16="http://schemas.microsoft.com/office/drawing/2014/main" id="{ED0813B9-AE8F-1407-7D82-D3D41C32A00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818188" y="4260851"/>
                            <a:ext cx="36512" cy="60325"/>
                          </a:xfrm>
                          <a:custGeom>
                            <a:avLst/>
                            <a:gdLst>
                              <a:gd name="T0" fmla="*/ 0 w 41"/>
                              <a:gd name="T1" fmla="*/ 33 h 66"/>
                              <a:gd name="T2" fmla="*/ 22 w 41"/>
                              <a:gd name="T3" fmla="*/ 0 h 66"/>
                              <a:gd name="T4" fmla="*/ 40 w 41"/>
                              <a:gd name="T5" fmla="*/ 21 h 66"/>
                              <a:gd name="T6" fmla="*/ 27 w 41"/>
                              <a:gd name="T7" fmla="*/ 21 h 66"/>
                              <a:gd name="T8" fmla="*/ 22 w 41"/>
                              <a:gd name="T9" fmla="*/ 9 h 66"/>
                              <a:gd name="T10" fmla="*/ 13 w 41"/>
                              <a:gd name="T11" fmla="*/ 33 h 66"/>
                              <a:gd name="T12" fmla="*/ 22 w 41"/>
                              <a:gd name="T13" fmla="*/ 56 h 66"/>
                              <a:gd name="T14" fmla="*/ 28 w 41"/>
                              <a:gd name="T15" fmla="*/ 43 h 66"/>
                              <a:gd name="T16" fmla="*/ 41 w 41"/>
                              <a:gd name="T17" fmla="*/ 43 h 66"/>
                              <a:gd name="T18" fmla="*/ 22 w 41"/>
                              <a:gd name="T19" fmla="*/ 66 h 66"/>
                              <a:gd name="T20" fmla="*/ 0 w 41"/>
                              <a:gd name="T21" fmla="*/ 33 h 6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</a:cxnLst>
                            <a:rect l="0" t="0" r="r" b="b"/>
                            <a:pathLst>
                              <a:path w="41" h="66">
                                <a:moveTo>
                                  <a:pt x="0" y="33"/>
                                </a:moveTo>
                                <a:cubicBezTo>
                                  <a:pt x="0" y="16"/>
                                  <a:pt x="0" y="0"/>
                                  <a:pt x="22" y="0"/>
                                </a:cubicBezTo>
                                <a:cubicBezTo>
                                  <a:pt x="35" y="0"/>
                                  <a:pt x="41" y="7"/>
                                  <a:pt x="40" y="21"/>
                                </a:cubicBezTo>
                                <a:cubicBezTo>
                                  <a:pt x="27" y="21"/>
                                  <a:pt x="27" y="21"/>
                                  <a:pt x="27" y="21"/>
                                </a:cubicBezTo>
                                <a:cubicBezTo>
                                  <a:pt x="27" y="12"/>
                                  <a:pt x="26" y="9"/>
                                  <a:pt x="22" y="9"/>
                                </a:cubicBezTo>
                                <a:cubicBezTo>
                                  <a:pt x="14" y="9"/>
                                  <a:pt x="13" y="16"/>
                                  <a:pt x="13" y="33"/>
                                </a:cubicBezTo>
                                <a:cubicBezTo>
                                  <a:pt x="13" y="49"/>
                                  <a:pt x="14" y="56"/>
                                  <a:pt x="22" y="56"/>
                                </a:cubicBezTo>
                                <a:cubicBezTo>
                                  <a:pt x="28" y="56"/>
                                  <a:pt x="28" y="48"/>
                                  <a:pt x="28" y="43"/>
                                </a:cubicBezTo>
                                <a:cubicBezTo>
                                  <a:pt x="41" y="43"/>
                                  <a:pt x="41" y="43"/>
                                  <a:pt x="41" y="43"/>
                                </a:cubicBezTo>
                                <a:cubicBezTo>
                                  <a:pt x="41" y="60"/>
                                  <a:pt x="34" y="66"/>
                                  <a:pt x="22" y="66"/>
                                </a:cubicBezTo>
                                <a:cubicBezTo>
                                  <a:pt x="0" y="66"/>
                                  <a:pt x="0" y="49"/>
                                  <a:pt x="0" y="3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07" name="Freeform 198">
                            <a:extLst>
                              <a:ext uri="{FF2B5EF4-FFF2-40B4-BE49-F238E27FC236}">
                                <a16:creationId xmlns:a16="http://schemas.microsoft.com/office/drawing/2014/main" id="{0EF3D92C-DEB6-D58F-4D11-F8C0428563A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870575" y="4262438"/>
                            <a:ext cx="33337" cy="57150"/>
                          </a:xfrm>
                          <a:custGeom>
                            <a:avLst/>
                            <a:gdLst>
                              <a:gd name="T0" fmla="*/ 0 w 21"/>
                              <a:gd name="T1" fmla="*/ 36 h 36"/>
                              <a:gd name="T2" fmla="*/ 0 w 21"/>
                              <a:gd name="T3" fmla="*/ 0 h 36"/>
                              <a:gd name="T4" fmla="*/ 20 w 21"/>
                              <a:gd name="T5" fmla="*/ 0 h 36"/>
                              <a:gd name="T6" fmla="*/ 20 w 21"/>
                              <a:gd name="T7" fmla="*/ 5 h 36"/>
                              <a:gd name="T8" fmla="*/ 8 w 21"/>
                              <a:gd name="T9" fmla="*/ 5 h 36"/>
                              <a:gd name="T10" fmla="*/ 8 w 21"/>
                              <a:gd name="T11" fmla="*/ 14 h 36"/>
                              <a:gd name="T12" fmla="*/ 19 w 21"/>
                              <a:gd name="T13" fmla="*/ 14 h 36"/>
                              <a:gd name="T14" fmla="*/ 19 w 21"/>
                              <a:gd name="T15" fmla="*/ 20 h 36"/>
                              <a:gd name="T16" fmla="*/ 8 w 21"/>
                              <a:gd name="T17" fmla="*/ 20 h 36"/>
                              <a:gd name="T18" fmla="*/ 8 w 21"/>
                              <a:gd name="T19" fmla="*/ 30 h 36"/>
                              <a:gd name="T20" fmla="*/ 21 w 21"/>
                              <a:gd name="T21" fmla="*/ 30 h 36"/>
                              <a:gd name="T22" fmla="*/ 21 w 21"/>
                              <a:gd name="T23" fmla="*/ 36 h 36"/>
                              <a:gd name="T24" fmla="*/ 0 w 21"/>
                              <a:gd name="T25" fmla="*/ 36 h 3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</a:cxnLst>
                            <a:rect l="0" t="0" r="r" b="b"/>
                            <a:pathLst>
                              <a:path w="21" h="36">
                                <a:moveTo>
                                  <a:pt x="0" y="36"/>
                                </a:moveTo>
                                <a:lnTo>
                                  <a:pt x="0" y="0"/>
                                </a:lnTo>
                                <a:lnTo>
                                  <a:pt x="20" y="0"/>
                                </a:lnTo>
                                <a:lnTo>
                                  <a:pt x="20" y="5"/>
                                </a:lnTo>
                                <a:lnTo>
                                  <a:pt x="8" y="5"/>
                                </a:lnTo>
                                <a:lnTo>
                                  <a:pt x="8" y="14"/>
                                </a:lnTo>
                                <a:lnTo>
                                  <a:pt x="19" y="14"/>
                                </a:lnTo>
                                <a:lnTo>
                                  <a:pt x="19" y="20"/>
                                </a:lnTo>
                                <a:lnTo>
                                  <a:pt x="8" y="20"/>
                                </a:lnTo>
                                <a:lnTo>
                                  <a:pt x="8" y="30"/>
                                </a:lnTo>
                                <a:lnTo>
                                  <a:pt x="21" y="30"/>
                                </a:lnTo>
                                <a:lnTo>
                                  <a:pt x="21" y="36"/>
                                </a:lnTo>
                                <a:lnTo>
                                  <a:pt x="0" y="3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08" name="Freeform 199">
                            <a:extLst>
                              <a:ext uri="{FF2B5EF4-FFF2-40B4-BE49-F238E27FC236}">
                                <a16:creationId xmlns:a16="http://schemas.microsoft.com/office/drawing/2014/main" id="{5374653E-0C9F-3513-745F-1776253262D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667375" y="3482976"/>
                            <a:ext cx="84137" cy="444500"/>
                          </a:xfrm>
                          <a:custGeom>
                            <a:avLst/>
                            <a:gdLst>
                              <a:gd name="T0" fmla="*/ 0 w 94"/>
                              <a:gd name="T1" fmla="*/ 34 h 492"/>
                              <a:gd name="T2" fmla="*/ 0 w 94"/>
                              <a:gd name="T3" fmla="*/ 492 h 492"/>
                              <a:gd name="T4" fmla="*/ 94 w 94"/>
                              <a:gd name="T5" fmla="*/ 492 h 492"/>
                              <a:gd name="T6" fmla="*/ 94 w 94"/>
                              <a:gd name="T7" fmla="*/ 0 h 492"/>
                              <a:gd name="T8" fmla="*/ 0 w 94"/>
                              <a:gd name="T9" fmla="*/ 34 h 492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</a:cxnLst>
                            <a:rect l="0" t="0" r="r" b="b"/>
                            <a:pathLst>
                              <a:path w="94" h="492">
                                <a:moveTo>
                                  <a:pt x="0" y="34"/>
                                </a:moveTo>
                                <a:cubicBezTo>
                                  <a:pt x="0" y="492"/>
                                  <a:pt x="0" y="492"/>
                                  <a:pt x="0" y="492"/>
                                </a:cubicBezTo>
                                <a:cubicBezTo>
                                  <a:pt x="94" y="492"/>
                                  <a:pt x="94" y="492"/>
                                  <a:pt x="94" y="492"/>
                                </a:cubicBezTo>
                                <a:cubicBezTo>
                                  <a:pt x="94" y="0"/>
                                  <a:pt x="94" y="0"/>
                                  <a:pt x="94" y="0"/>
                                </a:cubicBezTo>
                                <a:cubicBezTo>
                                  <a:pt x="70" y="16"/>
                                  <a:pt x="37" y="28"/>
                                  <a:pt x="0" y="3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A0B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09" name="Freeform 200">
                            <a:extLst>
                              <a:ext uri="{FF2B5EF4-FFF2-40B4-BE49-F238E27FC236}">
                                <a16:creationId xmlns:a16="http://schemas.microsoft.com/office/drawing/2014/main" id="{00194F06-EF2D-EAD4-51ED-0BC2E8E8251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540375" y="3506788"/>
                            <a:ext cx="84137" cy="420688"/>
                          </a:xfrm>
                          <a:custGeom>
                            <a:avLst/>
                            <a:gdLst>
                              <a:gd name="T0" fmla="*/ 86 w 94"/>
                              <a:gd name="T1" fmla="*/ 11 h 465"/>
                              <a:gd name="T2" fmla="*/ 0 w 94"/>
                              <a:gd name="T3" fmla="*/ 0 h 465"/>
                              <a:gd name="T4" fmla="*/ 0 w 94"/>
                              <a:gd name="T5" fmla="*/ 465 h 465"/>
                              <a:gd name="T6" fmla="*/ 94 w 94"/>
                              <a:gd name="T7" fmla="*/ 465 h 465"/>
                              <a:gd name="T8" fmla="*/ 94 w 94"/>
                              <a:gd name="T9" fmla="*/ 11 h 465"/>
                              <a:gd name="T10" fmla="*/ 86 w 94"/>
                              <a:gd name="T11" fmla="*/ 11 h 46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</a:cxnLst>
                            <a:rect l="0" t="0" r="r" b="b"/>
                            <a:pathLst>
                              <a:path w="94" h="465">
                                <a:moveTo>
                                  <a:pt x="86" y="11"/>
                                </a:moveTo>
                                <a:cubicBezTo>
                                  <a:pt x="55" y="11"/>
                                  <a:pt x="26" y="7"/>
                                  <a:pt x="0" y="0"/>
                                </a:cubicBezTo>
                                <a:cubicBezTo>
                                  <a:pt x="0" y="465"/>
                                  <a:pt x="0" y="465"/>
                                  <a:pt x="0" y="465"/>
                                </a:cubicBezTo>
                                <a:cubicBezTo>
                                  <a:pt x="94" y="465"/>
                                  <a:pt x="94" y="465"/>
                                  <a:pt x="94" y="465"/>
                                </a:cubicBezTo>
                                <a:cubicBezTo>
                                  <a:pt x="94" y="11"/>
                                  <a:pt x="94" y="11"/>
                                  <a:pt x="94" y="11"/>
                                </a:cubicBezTo>
                                <a:cubicBezTo>
                                  <a:pt x="91" y="11"/>
                                  <a:pt x="89" y="11"/>
                                  <a:pt x="86" y="1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7D9B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10" name="Freeform 201">
                            <a:extLst>
                              <a:ext uri="{FF2B5EF4-FFF2-40B4-BE49-F238E27FC236}">
                                <a16:creationId xmlns:a16="http://schemas.microsoft.com/office/drawing/2014/main" id="{CED22738-DB9E-7EF9-2F65-637DFA123D2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159375" y="3482976"/>
                            <a:ext cx="85725" cy="444500"/>
                          </a:xfrm>
                          <a:custGeom>
                            <a:avLst/>
                            <a:gdLst>
                              <a:gd name="T0" fmla="*/ 0 w 95"/>
                              <a:gd name="T1" fmla="*/ 0 h 492"/>
                              <a:gd name="T2" fmla="*/ 0 w 95"/>
                              <a:gd name="T3" fmla="*/ 492 h 492"/>
                              <a:gd name="T4" fmla="*/ 95 w 95"/>
                              <a:gd name="T5" fmla="*/ 492 h 492"/>
                              <a:gd name="T6" fmla="*/ 95 w 95"/>
                              <a:gd name="T7" fmla="*/ 34 h 492"/>
                              <a:gd name="T8" fmla="*/ 0 w 95"/>
                              <a:gd name="T9" fmla="*/ 0 h 492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</a:cxnLst>
                            <a:rect l="0" t="0" r="r" b="b"/>
                            <a:pathLst>
                              <a:path w="95" h="492">
                                <a:moveTo>
                                  <a:pt x="0" y="0"/>
                                </a:moveTo>
                                <a:cubicBezTo>
                                  <a:pt x="0" y="492"/>
                                  <a:pt x="0" y="492"/>
                                  <a:pt x="0" y="492"/>
                                </a:cubicBezTo>
                                <a:cubicBezTo>
                                  <a:pt x="95" y="492"/>
                                  <a:pt x="95" y="492"/>
                                  <a:pt x="95" y="492"/>
                                </a:cubicBezTo>
                                <a:cubicBezTo>
                                  <a:pt x="95" y="34"/>
                                  <a:pt x="95" y="34"/>
                                  <a:pt x="95" y="34"/>
                                </a:cubicBezTo>
                                <a:cubicBezTo>
                                  <a:pt x="57" y="28"/>
                                  <a:pt x="25" y="1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A0B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11" name="Freeform 202">
                            <a:extLst>
                              <a:ext uri="{FF2B5EF4-FFF2-40B4-BE49-F238E27FC236}">
                                <a16:creationId xmlns:a16="http://schemas.microsoft.com/office/drawing/2014/main" id="{E35374E2-3128-462E-1890-5C704F6B696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413375" y="3455988"/>
                            <a:ext cx="85725" cy="488950"/>
                          </a:xfrm>
                          <a:custGeom>
                            <a:avLst/>
                            <a:gdLst>
                              <a:gd name="T0" fmla="*/ 47 w 94"/>
                              <a:gd name="T1" fmla="*/ 0 h 542"/>
                              <a:gd name="T2" fmla="*/ 0 w 94"/>
                              <a:gd name="T3" fmla="*/ 39 h 542"/>
                              <a:gd name="T4" fmla="*/ 0 w 94"/>
                              <a:gd name="T5" fmla="*/ 522 h 542"/>
                              <a:gd name="T6" fmla="*/ 46 w 94"/>
                              <a:gd name="T7" fmla="*/ 542 h 542"/>
                              <a:gd name="T8" fmla="*/ 94 w 94"/>
                              <a:gd name="T9" fmla="*/ 522 h 542"/>
                              <a:gd name="T10" fmla="*/ 94 w 94"/>
                              <a:gd name="T11" fmla="*/ 39 h 542"/>
                              <a:gd name="T12" fmla="*/ 47 w 94"/>
                              <a:gd name="T13" fmla="*/ 0 h 542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</a:cxnLst>
                            <a:rect l="0" t="0" r="r" b="b"/>
                            <a:pathLst>
                              <a:path w="94" h="542">
                                <a:moveTo>
                                  <a:pt x="47" y="0"/>
                                </a:moveTo>
                                <a:cubicBezTo>
                                  <a:pt x="37" y="15"/>
                                  <a:pt x="20" y="28"/>
                                  <a:pt x="0" y="39"/>
                                </a:cubicBezTo>
                                <a:cubicBezTo>
                                  <a:pt x="0" y="522"/>
                                  <a:pt x="0" y="522"/>
                                  <a:pt x="0" y="522"/>
                                </a:cubicBezTo>
                                <a:cubicBezTo>
                                  <a:pt x="46" y="542"/>
                                  <a:pt x="46" y="542"/>
                                  <a:pt x="46" y="542"/>
                                </a:cubicBezTo>
                                <a:cubicBezTo>
                                  <a:pt x="94" y="522"/>
                                  <a:pt x="94" y="522"/>
                                  <a:pt x="94" y="522"/>
                                </a:cubicBezTo>
                                <a:cubicBezTo>
                                  <a:pt x="94" y="39"/>
                                  <a:pt x="94" y="39"/>
                                  <a:pt x="94" y="39"/>
                                </a:cubicBezTo>
                                <a:cubicBezTo>
                                  <a:pt x="73" y="28"/>
                                  <a:pt x="57" y="15"/>
                                  <a:pt x="47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4F72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12" name="Freeform 203">
                            <a:extLst>
                              <a:ext uri="{FF2B5EF4-FFF2-40B4-BE49-F238E27FC236}">
                                <a16:creationId xmlns:a16="http://schemas.microsoft.com/office/drawing/2014/main" id="{FAB35113-861E-6121-4EEC-D5521EF9928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287963" y="3506788"/>
                            <a:ext cx="84137" cy="420688"/>
                          </a:xfrm>
                          <a:custGeom>
                            <a:avLst/>
                            <a:gdLst>
                              <a:gd name="T0" fmla="*/ 8 w 94"/>
                              <a:gd name="T1" fmla="*/ 11 h 465"/>
                              <a:gd name="T2" fmla="*/ 0 w 94"/>
                              <a:gd name="T3" fmla="*/ 11 h 465"/>
                              <a:gd name="T4" fmla="*/ 0 w 94"/>
                              <a:gd name="T5" fmla="*/ 465 h 465"/>
                              <a:gd name="T6" fmla="*/ 94 w 94"/>
                              <a:gd name="T7" fmla="*/ 465 h 465"/>
                              <a:gd name="T8" fmla="*/ 94 w 94"/>
                              <a:gd name="T9" fmla="*/ 0 h 465"/>
                              <a:gd name="T10" fmla="*/ 8 w 94"/>
                              <a:gd name="T11" fmla="*/ 11 h 465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</a:cxnLst>
                            <a:rect l="0" t="0" r="r" b="b"/>
                            <a:pathLst>
                              <a:path w="94" h="465">
                                <a:moveTo>
                                  <a:pt x="8" y="11"/>
                                </a:moveTo>
                                <a:cubicBezTo>
                                  <a:pt x="5" y="11"/>
                                  <a:pt x="2" y="11"/>
                                  <a:pt x="0" y="11"/>
                                </a:cubicBezTo>
                                <a:cubicBezTo>
                                  <a:pt x="0" y="465"/>
                                  <a:pt x="0" y="465"/>
                                  <a:pt x="0" y="465"/>
                                </a:cubicBezTo>
                                <a:cubicBezTo>
                                  <a:pt x="94" y="465"/>
                                  <a:pt x="94" y="465"/>
                                  <a:pt x="94" y="465"/>
                                </a:cubicBezTo>
                                <a:cubicBezTo>
                                  <a:pt x="94" y="0"/>
                                  <a:pt x="94" y="0"/>
                                  <a:pt x="94" y="0"/>
                                </a:cubicBezTo>
                                <a:cubicBezTo>
                                  <a:pt x="68" y="7"/>
                                  <a:pt x="39" y="11"/>
                                  <a:pt x="8" y="1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7D9B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13" name="Freeform 204">
                            <a:extLst>
                              <a:ext uri="{FF2B5EF4-FFF2-40B4-BE49-F238E27FC236}">
                                <a16:creationId xmlns:a16="http://schemas.microsoft.com/office/drawing/2014/main" id="{D84C144F-6C3E-0979-8B0A-87FC1C384E3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281613" y="4059238"/>
                            <a:ext cx="163512" cy="152400"/>
                          </a:xfrm>
                          <a:custGeom>
                            <a:avLst/>
                            <a:gdLst>
                              <a:gd name="T0" fmla="*/ 97 w 103"/>
                              <a:gd name="T1" fmla="*/ 0 h 96"/>
                              <a:gd name="T2" fmla="*/ 82 w 103"/>
                              <a:gd name="T3" fmla="*/ 0 h 96"/>
                              <a:gd name="T4" fmla="*/ 82 w 103"/>
                              <a:gd name="T5" fmla="*/ 17 h 96"/>
                              <a:gd name="T6" fmla="*/ 50 w 103"/>
                              <a:gd name="T7" fmla="*/ 17 h 96"/>
                              <a:gd name="T8" fmla="*/ 50 w 103"/>
                              <a:gd name="T9" fmla="*/ 0 h 96"/>
                              <a:gd name="T10" fmla="*/ 0 w 103"/>
                              <a:gd name="T11" fmla="*/ 0 h 96"/>
                              <a:gd name="T12" fmla="*/ 0 w 103"/>
                              <a:gd name="T13" fmla="*/ 15 h 96"/>
                              <a:gd name="T14" fmla="*/ 34 w 103"/>
                              <a:gd name="T15" fmla="*/ 15 h 96"/>
                              <a:gd name="T16" fmla="*/ 34 w 103"/>
                              <a:gd name="T17" fmla="*/ 49 h 96"/>
                              <a:gd name="T18" fmla="*/ 8 w 103"/>
                              <a:gd name="T19" fmla="*/ 49 h 96"/>
                              <a:gd name="T20" fmla="*/ 8 w 103"/>
                              <a:gd name="T21" fmla="*/ 96 h 96"/>
                              <a:gd name="T22" fmla="*/ 103 w 103"/>
                              <a:gd name="T23" fmla="*/ 96 h 96"/>
                              <a:gd name="T24" fmla="*/ 103 w 103"/>
                              <a:gd name="T25" fmla="*/ 49 h 96"/>
                              <a:gd name="T26" fmla="*/ 97 w 103"/>
                              <a:gd name="T27" fmla="*/ 49 h 96"/>
                              <a:gd name="T28" fmla="*/ 97 w 103"/>
                              <a:gd name="T29" fmla="*/ 0 h 96"/>
                              <a:gd name="T30" fmla="*/ 50 w 103"/>
                              <a:gd name="T31" fmla="*/ 32 h 96"/>
                              <a:gd name="T32" fmla="*/ 82 w 103"/>
                              <a:gd name="T33" fmla="*/ 32 h 96"/>
                              <a:gd name="T34" fmla="*/ 82 w 103"/>
                              <a:gd name="T35" fmla="*/ 49 h 96"/>
                              <a:gd name="T36" fmla="*/ 50 w 103"/>
                              <a:gd name="T37" fmla="*/ 49 h 96"/>
                              <a:gd name="T38" fmla="*/ 50 w 103"/>
                              <a:gd name="T39" fmla="*/ 32 h 96"/>
                              <a:gd name="T40" fmla="*/ 23 w 103"/>
                              <a:gd name="T41" fmla="*/ 80 h 96"/>
                              <a:gd name="T42" fmla="*/ 23 w 103"/>
                              <a:gd name="T43" fmla="*/ 65 h 96"/>
                              <a:gd name="T44" fmla="*/ 87 w 103"/>
                              <a:gd name="T45" fmla="*/ 65 h 96"/>
                              <a:gd name="T46" fmla="*/ 87 w 103"/>
                              <a:gd name="T47" fmla="*/ 80 h 96"/>
                              <a:gd name="T48" fmla="*/ 23 w 103"/>
                              <a:gd name="T49" fmla="*/ 80 h 96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</a:cxnLst>
                            <a:rect l="0" t="0" r="r" b="b"/>
                            <a:pathLst>
                              <a:path w="103" h="96">
                                <a:moveTo>
                                  <a:pt x="97" y="0"/>
                                </a:moveTo>
                                <a:lnTo>
                                  <a:pt x="82" y="0"/>
                                </a:lnTo>
                                <a:lnTo>
                                  <a:pt x="82" y="17"/>
                                </a:lnTo>
                                <a:lnTo>
                                  <a:pt x="50" y="17"/>
                                </a:lnTo>
                                <a:lnTo>
                                  <a:pt x="50" y="0"/>
                                </a:lnTo>
                                <a:lnTo>
                                  <a:pt x="0" y="0"/>
                                </a:lnTo>
                                <a:lnTo>
                                  <a:pt x="0" y="15"/>
                                </a:lnTo>
                                <a:lnTo>
                                  <a:pt x="34" y="15"/>
                                </a:lnTo>
                                <a:lnTo>
                                  <a:pt x="34" y="49"/>
                                </a:lnTo>
                                <a:lnTo>
                                  <a:pt x="8" y="49"/>
                                </a:lnTo>
                                <a:lnTo>
                                  <a:pt x="8" y="96"/>
                                </a:lnTo>
                                <a:lnTo>
                                  <a:pt x="103" y="96"/>
                                </a:lnTo>
                                <a:lnTo>
                                  <a:pt x="103" y="49"/>
                                </a:lnTo>
                                <a:lnTo>
                                  <a:pt x="97" y="49"/>
                                </a:lnTo>
                                <a:lnTo>
                                  <a:pt x="97" y="0"/>
                                </a:lnTo>
                                <a:close/>
                                <a:moveTo>
                                  <a:pt x="50" y="32"/>
                                </a:moveTo>
                                <a:lnTo>
                                  <a:pt x="82" y="32"/>
                                </a:lnTo>
                                <a:lnTo>
                                  <a:pt x="82" y="49"/>
                                </a:lnTo>
                                <a:lnTo>
                                  <a:pt x="50" y="49"/>
                                </a:lnTo>
                                <a:lnTo>
                                  <a:pt x="50" y="32"/>
                                </a:lnTo>
                                <a:close/>
                                <a:moveTo>
                                  <a:pt x="23" y="80"/>
                                </a:moveTo>
                                <a:lnTo>
                                  <a:pt x="23" y="65"/>
                                </a:lnTo>
                                <a:lnTo>
                                  <a:pt x="87" y="65"/>
                                </a:lnTo>
                                <a:lnTo>
                                  <a:pt x="87" y="80"/>
                                </a:lnTo>
                                <a:lnTo>
                                  <a:pt x="23" y="8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  <p:sp>
                        <p:nvSpPr>
                          <p:cNvPr id="114" name="Freeform 205">
                            <a:extLst>
                              <a:ext uri="{FF2B5EF4-FFF2-40B4-BE49-F238E27FC236}">
                                <a16:creationId xmlns:a16="http://schemas.microsoft.com/office/drawing/2014/main" id="{909619E3-5D84-8C35-8450-2469B70815F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461000" y="4046538"/>
                            <a:ext cx="168275" cy="165100"/>
                          </a:xfrm>
                          <a:custGeom>
                            <a:avLst/>
                            <a:gdLst>
                              <a:gd name="T0" fmla="*/ 20 w 106"/>
                              <a:gd name="T1" fmla="*/ 89 h 104"/>
                              <a:gd name="T2" fmla="*/ 20 w 106"/>
                              <a:gd name="T3" fmla="*/ 83 h 104"/>
                              <a:gd name="T4" fmla="*/ 100 w 106"/>
                              <a:gd name="T5" fmla="*/ 83 h 104"/>
                              <a:gd name="T6" fmla="*/ 100 w 106"/>
                              <a:gd name="T7" fmla="*/ 49 h 104"/>
                              <a:gd name="T8" fmla="*/ 94 w 106"/>
                              <a:gd name="T9" fmla="*/ 49 h 104"/>
                              <a:gd name="T10" fmla="*/ 94 w 106"/>
                              <a:gd name="T11" fmla="*/ 38 h 104"/>
                              <a:gd name="T12" fmla="*/ 106 w 106"/>
                              <a:gd name="T13" fmla="*/ 38 h 104"/>
                              <a:gd name="T14" fmla="*/ 106 w 106"/>
                              <a:gd name="T15" fmla="*/ 22 h 104"/>
                              <a:gd name="T16" fmla="*/ 94 w 106"/>
                              <a:gd name="T17" fmla="*/ 22 h 104"/>
                              <a:gd name="T18" fmla="*/ 94 w 106"/>
                              <a:gd name="T19" fmla="*/ 8 h 104"/>
                              <a:gd name="T20" fmla="*/ 78 w 106"/>
                              <a:gd name="T21" fmla="*/ 8 h 104"/>
                              <a:gd name="T22" fmla="*/ 78 w 106"/>
                              <a:gd name="T23" fmla="*/ 49 h 104"/>
                              <a:gd name="T24" fmla="*/ 62 w 106"/>
                              <a:gd name="T25" fmla="*/ 49 h 104"/>
                              <a:gd name="T26" fmla="*/ 69 w 106"/>
                              <a:gd name="T27" fmla="*/ 37 h 104"/>
                              <a:gd name="T28" fmla="*/ 49 w 106"/>
                              <a:gd name="T29" fmla="*/ 25 h 104"/>
                              <a:gd name="T30" fmla="*/ 68 w 106"/>
                              <a:gd name="T31" fmla="*/ 25 h 104"/>
                              <a:gd name="T32" fmla="*/ 68 w 106"/>
                              <a:gd name="T33" fmla="*/ 10 h 104"/>
                              <a:gd name="T34" fmla="*/ 42 w 106"/>
                              <a:gd name="T35" fmla="*/ 10 h 104"/>
                              <a:gd name="T36" fmla="*/ 42 w 106"/>
                              <a:gd name="T37" fmla="*/ 0 h 104"/>
                              <a:gd name="T38" fmla="*/ 27 w 106"/>
                              <a:gd name="T39" fmla="*/ 0 h 104"/>
                              <a:gd name="T40" fmla="*/ 27 w 106"/>
                              <a:gd name="T41" fmla="*/ 10 h 104"/>
                              <a:gd name="T42" fmla="*/ 3 w 106"/>
                              <a:gd name="T43" fmla="*/ 10 h 104"/>
                              <a:gd name="T44" fmla="*/ 3 w 106"/>
                              <a:gd name="T45" fmla="*/ 25 h 104"/>
                              <a:gd name="T46" fmla="*/ 20 w 106"/>
                              <a:gd name="T47" fmla="*/ 25 h 104"/>
                              <a:gd name="T48" fmla="*/ 0 w 106"/>
                              <a:gd name="T49" fmla="*/ 37 h 104"/>
                              <a:gd name="T50" fmla="*/ 8 w 106"/>
                              <a:gd name="T51" fmla="*/ 50 h 104"/>
                              <a:gd name="T52" fmla="*/ 34 w 106"/>
                              <a:gd name="T53" fmla="*/ 34 h 104"/>
                              <a:gd name="T54" fmla="*/ 58 w 106"/>
                              <a:gd name="T55" fmla="*/ 49 h 104"/>
                              <a:gd name="T56" fmla="*/ 13 w 106"/>
                              <a:gd name="T57" fmla="*/ 49 h 104"/>
                              <a:gd name="T58" fmla="*/ 13 w 106"/>
                              <a:gd name="T59" fmla="*/ 63 h 104"/>
                              <a:gd name="T60" fmla="*/ 83 w 106"/>
                              <a:gd name="T61" fmla="*/ 63 h 104"/>
                              <a:gd name="T62" fmla="*/ 83 w 106"/>
                              <a:gd name="T63" fmla="*/ 69 h 104"/>
                              <a:gd name="T64" fmla="*/ 3 w 106"/>
                              <a:gd name="T65" fmla="*/ 69 h 104"/>
                              <a:gd name="T66" fmla="*/ 3 w 106"/>
                              <a:gd name="T67" fmla="*/ 104 h 104"/>
                              <a:gd name="T68" fmla="*/ 106 w 106"/>
                              <a:gd name="T69" fmla="*/ 104 h 104"/>
                              <a:gd name="T70" fmla="*/ 106 w 106"/>
                              <a:gd name="T71" fmla="*/ 89 h 104"/>
                              <a:gd name="T72" fmla="*/ 20 w 106"/>
                              <a:gd name="T73" fmla="*/ 89 h 10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  <a:cxn ang="0">
                                <a:pos x="T34" y="T35"/>
                              </a:cxn>
                              <a:cxn ang="0">
                                <a:pos x="T36" y="T37"/>
                              </a:cxn>
                              <a:cxn ang="0">
                                <a:pos x="T38" y="T39"/>
                              </a:cxn>
                              <a:cxn ang="0">
                                <a:pos x="T40" y="T41"/>
                              </a:cxn>
                              <a:cxn ang="0">
                                <a:pos x="T42" y="T43"/>
                              </a:cxn>
                              <a:cxn ang="0">
                                <a:pos x="T44" y="T45"/>
                              </a:cxn>
                              <a:cxn ang="0">
                                <a:pos x="T46" y="T47"/>
                              </a:cxn>
                              <a:cxn ang="0">
                                <a:pos x="T48" y="T49"/>
                              </a:cxn>
                              <a:cxn ang="0">
                                <a:pos x="T50" y="T51"/>
                              </a:cxn>
                              <a:cxn ang="0">
                                <a:pos x="T52" y="T53"/>
                              </a:cxn>
                              <a:cxn ang="0">
                                <a:pos x="T54" y="T55"/>
                              </a:cxn>
                              <a:cxn ang="0">
                                <a:pos x="T56" y="T57"/>
                              </a:cxn>
                              <a:cxn ang="0">
                                <a:pos x="T58" y="T59"/>
                              </a:cxn>
                              <a:cxn ang="0">
                                <a:pos x="T60" y="T61"/>
                              </a:cxn>
                              <a:cxn ang="0">
                                <a:pos x="T62" y="T63"/>
                              </a:cxn>
                              <a:cxn ang="0">
                                <a:pos x="T64" y="T65"/>
                              </a:cxn>
                              <a:cxn ang="0">
                                <a:pos x="T66" y="T67"/>
                              </a:cxn>
                              <a:cxn ang="0">
                                <a:pos x="T68" y="T69"/>
                              </a:cxn>
                              <a:cxn ang="0">
                                <a:pos x="T70" y="T71"/>
                              </a:cxn>
                              <a:cxn ang="0">
                                <a:pos x="T72" y="T73"/>
                              </a:cxn>
                            </a:cxnLst>
                            <a:rect l="0" t="0" r="r" b="b"/>
                            <a:pathLst>
                              <a:path w="106" h="104">
                                <a:moveTo>
                                  <a:pt x="20" y="89"/>
                                </a:moveTo>
                                <a:lnTo>
                                  <a:pt x="20" y="83"/>
                                </a:lnTo>
                                <a:lnTo>
                                  <a:pt x="100" y="83"/>
                                </a:lnTo>
                                <a:lnTo>
                                  <a:pt x="100" y="49"/>
                                </a:lnTo>
                                <a:lnTo>
                                  <a:pt x="94" y="49"/>
                                </a:lnTo>
                                <a:lnTo>
                                  <a:pt x="94" y="38"/>
                                </a:lnTo>
                                <a:lnTo>
                                  <a:pt x="106" y="38"/>
                                </a:lnTo>
                                <a:lnTo>
                                  <a:pt x="106" y="22"/>
                                </a:lnTo>
                                <a:lnTo>
                                  <a:pt x="94" y="22"/>
                                </a:lnTo>
                                <a:lnTo>
                                  <a:pt x="94" y="8"/>
                                </a:lnTo>
                                <a:lnTo>
                                  <a:pt x="78" y="8"/>
                                </a:lnTo>
                                <a:lnTo>
                                  <a:pt x="78" y="49"/>
                                </a:lnTo>
                                <a:lnTo>
                                  <a:pt x="62" y="49"/>
                                </a:lnTo>
                                <a:lnTo>
                                  <a:pt x="69" y="37"/>
                                </a:lnTo>
                                <a:lnTo>
                                  <a:pt x="49" y="25"/>
                                </a:lnTo>
                                <a:lnTo>
                                  <a:pt x="68" y="25"/>
                                </a:lnTo>
                                <a:lnTo>
                                  <a:pt x="68" y="10"/>
                                </a:lnTo>
                                <a:lnTo>
                                  <a:pt x="42" y="10"/>
                                </a:lnTo>
                                <a:lnTo>
                                  <a:pt x="42" y="0"/>
                                </a:lnTo>
                                <a:lnTo>
                                  <a:pt x="27" y="0"/>
                                </a:lnTo>
                                <a:lnTo>
                                  <a:pt x="27" y="10"/>
                                </a:lnTo>
                                <a:lnTo>
                                  <a:pt x="3" y="10"/>
                                </a:lnTo>
                                <a:lnTo>
                                  <a:pt x="3" y="25"/>
                                </a:lnTo>
                                <a:lnTo>
                                  <a:pt x="20" y="25"/>
                                </a:lnTo>
                                <a:lnTo>
                                  <a:pt x="0" y="37"/>
                                </a:lnTo>
                                <a:lnTo>
                                  <a:pt x="8" y="50"/>
                                </a:lnTo>
                                <a:lnTo>
                                  <a:pt x="34" y="34"/>
                                </a:lnTo>
                                <a:lnTo>
                                  <a:pt x="58" y="49"/>
                                </a:lnTo>
                                <a:lnTo>
                                  <a:pt x="13" y="49"/>
                                </a:lnTo>
                                <a:lnTo>
                                  <a:pt x="13" y="63"/>
                                </a:lnTo>
                                <a:lnTo>
                                  <a:pt x="83" y="63"/>
                                </a:lnTo>
                                <a:lnTo>
                                  <a:pt x="83" y="69"/>
                                </a:lnTo>
                                <a:lnTo>
                                  <a:pt x="3" y="69"/>
                                </a:lnTo>
                                <a:lnTo>
                                  <a:pt x="3" y="104"/>
                                </a:lnTo>
                                <a:lnTo>
                                  <a:pt x="106" y="104"/>
                                </a:lnTo>
                                <a:lnTo>
                                  <a:pt x="106" y="89"/>
                                </a:lnTo>
                                <a:lnTo>
                                  <a:pt x="20" y="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914400" latinLnBrk="1"/>
                            <a:endParaRPr lang="ko-KR" altLang="en-US">
                              <a:solidFill>
                                <a:srgbClr val="262626"/>
                              </a:solidFill>
                              <a:latin typeface="KoPub돋움체 Medium"/>
                              <a:ea typeface="KoPub돋움체 Medium"/>
                            </a:endParaRPr>
                          </a:p>
                        </p:txBody>
                      </p:sp>
                    </p:grpSp>
                    <p:pic>
                      <p:nvPicPr>
                        <p:cNvPr id="70" name="그림 69">
                          <a:extLst>
                            <a:ext uri="{FF2B5EF4-FFF2-40B4-BE49-F238E27FC236}">
                              <a16:creationId xmlns:a16="http://schemas.microsoft.com/office/drawing/2014/main" id="{7886E523-AF90-1F64-37B2-B2B9651CB261}"/>
                            </a:ext>
                          </a:extLst>
                        </p:cNvPr>
                        <p:cNvPicPr/>
                        <p:nvPr/>
                      </p:nvPicPr>
                      <p:blipFill rotWithShape="1"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rcRect/>
                        <a:stretch/>
                      </p:blipFill>
                      <p:spPr>
                        <a:xfrm>
                          <a:off x="13249568" y="2504288"/>
                          <a:ext cx="618095" cy="21995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71" name="그림 70">
                          <a:extLst>
                            <a:ext uri="{FF2B5EF4-FFF2-40B4-BE49-F238E27FC236}">
                              <a16:creationId xmlns:a16="http://schemas.microsoft.com/office/drawing/2014/main" id="{BF245CBC-4017-6E82-4756-17D9A09B2DE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5450324" y="1582597"/>
                          <a:ext cx="559709" cy="13605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72" name="그림 71">
                          <a:extLst>
                            <a:ext uri="{FF2B5EF4-FFF2-40B4-BE49-F238E27FC236}">
                              <a16:creationId xmlns:a16="http://schemas.microsoft.com/office/drawing/2014/main" id="{0B591212-16D6-7162-D306-0B6C7D088A2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537449" y="1599231"/>
                          <a:ext cx="595698" cy="7718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73" name="그림 72">
                          <a:extLst>
                            <a:ext uri="{FF2B5EF4-FFF2-40B4-BE49-F238E27FC236}">
                              <a16:creationId xmlns:a16="http://schemas.microsoft.com/office/drawing/2014/main" id="{924DEA9C-64B3-0F2C-B418-FCD0CD963A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541934" y="2556399"/>
                          <a:ext cx="572575" cy="11573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74" name="그림 73">
                          <a:extLst>
                            <a:ext uri="{FF2B5EF4-FFF2-40B4-BE49-F238E27FC236}">
                              <a16:creationId xmlns:a16="http://schemas.microsoft.com/office/drawing/2014/main" id="{CA55968C-E722-72E6-074F-602E79329D8F}"/>
                            </a:ext>
                          </a:extLst>
                        </p:cNvPr>
                        <p:cNvPicPr/>
                        <p:nvPr/>
                      </p:nvPicPr>
                      <p:blipFill rotWithShape="1"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rcRect/>
                        <a:stretch/>
                      </p:blipFill>
                      <p:spPr>
                        <a:xfrm>
                          <a:off x="13255490" y="1984772"/>
                          <a:ext cx="581295" cy="28316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75" name="그림 74">
                          <a:extLst>
                            <a:ext uri="{FF2B5EF4-FFF2-40B4-BE49-F238E27FC236}">
                              <a16:creationId xmlns:a16="http://schemas.microsoft.com/office/drawing/2014/main" id="{1C39CB83-DA85-9B3E-0CA5-00BA02DD255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5449009" y="2041886"/>
                          <a:ext cx="561024" cy="16893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76" name="그림 75">
                          <a:extLst>
                            <a:ext uri="{FF2B5EF4-FFF2-40B4-BE49-F238E27FC236}">
                              <a16:creationId xmlns:a16="http://schemas.microsoft.com/office/drawing/2014/main" id="{6A2DD5AC-0B76-0011-964A-351BAEE4C36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170827" y="1559634"/>
                          <a:ext cx="564805" cy="16893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77" name="그림 76">
                          <a:extLst>
                            <a:ext uri="{FF2B5EF4-FFF2-40B4-BE49-F238E27FC236}">
                              <a16:creationId xmlns:a16="http://schemas.microsoft.com/office/drawing/2014/main" id="{548A9777-F69A-3BC8-B423-B5549669644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829229" y="2529797"/>
                          <a:ext cx="559760" cy="16893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78" name="그림 77">
                          <a:extLst>
                            <a:ext uri="{FF2B5EF4-FFF2-40B4-BE49-F238E27FC236}">
                              <a16:creationId xmlns:a16="http://schemas.microsoft.com/office/drawing/2014/main" id="{930087C8-3F75-B808-B211-E61173C387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4074081" y="1566155"/>
                          <a:ext cx="434949" cy="16893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79" name="그림 78">
                          <a:extLst>
                            <a:ext uri="{FF2B5EF4-FFF2-40B4-BE49-F238E27FC236}">
                              <a16:creationId xmlns:a16="http://schemas.microsoft.com/office/drawing/2014/main" id="{F194F9CB-0448-179A-FAB6-776E1532613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3289178" y="1609712"/>
                          <a:ext cx="553332" cy="8182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80" name="그림 79">
                          <a:extLst>
                            <a:ext uri="{FF2B5EF4-FFF2-40B4-BE49-F238E27FC236}">
                              <a16:creationId xmlns:a16="http://schemas.microsoft.com/office/drawing/2014/main" id="{091236D7-AA9D-DD86-6849-3D7672356F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165968" y="2041886"/>
                          <a:ext cx="565061" cy="16750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81" name="그림 80">
                          <a:extLst>
                            <a:ext uri="{FF2B5EF4-FFF2-40B4-BE49-F238E27FC236}">
                              <a16:creationId xmlns:a16="http://schemas.microsoft.com/office/drawing/2014/main" id="{D865F364-944F-5A22-2884-82FF82F563E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853451" y="2055125"/>
                          <a:ext cx="524460" cy="1424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82" name="그림 81">
                          <a:extLst>
                            <a:ext uri="{FF2B5EF4-FFF2-40B4-BE49-F238E27FC236}">
                              <a16:creationId xmlns:a16="http://schemas.microsoft.com/office/drawing/2014/main" id="{560DE268-832B-A843-9AB5-DD646BEDA0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4079184" y="2560216"/>
                          <a:ext cx="410284" cy="1080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83" name="그림 82">
                          <a:extLst>
                            <a:ext uri="{FF2B5EF4-FFF2-40B4-BE49-F238E27FC236}">
                              <a16:creationId xmlns:a16="http://schemas.microsoft.com/office/drawing/2014/main" id="{ABC878A0-9759-A08D-46A8-3C26A30179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4012500" y="2058471"/>
                          <a:ext cx="556797" cy="13576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84" name="그림 83">
                          <a:extLst>
                            <a:ext uri="{FF2B5EF4-FFF2-40B4-BE49-F238E27FC236}">
                              <a16:creationId xmlns:a16="http://schemas.microsoft.com/office/drawing/2014/main" id="{F82D517F-9649-6698-6A3B-624B5FDFE0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4800921" y="2531819"/>
                          <a:ext cx="394262" cy="15357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85" name="그림 84">
                          <a:extLst>
                            <a:ext uri="{FF2B5EF4-FFF2-40B4-BE49-F238E27FC236}">
                              <a16:creationId xmlns:a16="http://schemas.microsoft.com/office/drawing/2014/main" id="{AECD7113-702E-B5A3-2135-966F7D0BF32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5434496" y="2544816"/>
                          <a:ext cx="576906" cy="12758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86" name="그림 85">
                          <a:extLst>
                            <a:ext uri="{FF2B5EF4-FFF2-40B4-BE49-F238E27FC236}">
                              <a16:creationId xmlns:a16="http://schemas.microsoft.com/office/drawing/2014/main" id="{D7A4A447-4ACF-8AE4-430A-311BBC0B4E9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200549" y="2574459"/>
                          <a:ext cx="505360" cy="7837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87" name="그림 86">
                          <a:extLst>
                            <a:ext uri="{FF2B5EF4-FFF2-40B4-BE49-F238E27FC236}">
                              <a16:creationId xmlns:a16="http://schemas.microsoft.com/office/drawing/2014/main" id="{0D9BCAED-E3BD-D74E-E61B-7A9A1BF20024}"/>
                            </a:ext>
                          </a:extLst>
                        </p:cNvPr>
                        <p:cNvPicPr/>
                        <p:nvPr/>
                      </p:nvPicPr>
                      <p:blipFill rotWithShape="1">
                        <a:blip r:embed="rId1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9812" b="29812"/>
                        <a:stretch/>
                      </p:blipFill>
                      <p:spPr>
                        <a:xfrm>
                          <a:off x="14742206" y="1523782"/>
                          <a:ext cx="521670" cy="21063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8" name="그림 87">
                          <a:extLst>
                            <a:ext uri="{FF2B5EF4-FFF2-40B4-BE49-F238E27FC236}">
                              <a16:creationId xmlns:a16="http://schemas.microsoft.com/office/drawing/2014/main" id="{395087CA-EF9E-401A-DE3C-D0143178A98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4738023" y="1932748"/>
                          <a:ext cx="539692" cy="38115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7" name="직사각형 66">
                        <a:extLst>
                          <a:ext uri="{FF2B5EF4-FFF2-40B4-BE49-F238E27FC236}">
                            <a16:creationId xmlns:a16="http://schemas.microsoft.com/office/drawing/2014/main" id="{E83A1F77-4524-2C1C-F159-7ACB7DCA29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40784" y="2793698"/>
                        <a:ext cx="480901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lvl="0" algn="ctr"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</a:pPr>
                        <a:r>
                          <a:rPr lang="ko-KR" altLang="en-US" sz="1200" kern="0" spc="-20" dirty="0">
                            <a:ln>
                              <a:solidFill>
                                <a:srgbClr val="202F5A">
                                  <a:alpha val="0"/>
                                </a:srgbClr>
                              </a:solidFill>
                            </a:ln>
                            <a:gradFill>
                              <a:gsLst>
                                <a:gs pos="3540">
                                  <a:srgbClr val="003762"/>
                                </a:gs>
                                <a:gs pos="27922">
                                  <a:srgbClr val="003762"/>
                                </a:gs>
                              </a:gsLst>
                              <a:lin ang="5400000" scaled="1"/>
                            </a:gradFill>
                            <a:latin typeface="210 옴니고딕 040" panose="02020603020101020101" pitchFamily="18" charset="-127"/>
                            <a:ea typeface="210 옴니고딕 040" panose="02020603020101020101" pitchFamily="18" charset="-127"/>
                          </a:rPr>
                          <a:t>공공</a:t>
                        </a:r>
                      </a:p>
                    </p:txBody>
                  </p:sp>
                </p:grpSp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E33C081D-B2B2-E3C2-18F2-2488A450E6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77498" y="4387322"/>
                      <a:ext cx="5009078" cy="1650447"/>
                      <a:chOff x="6540784" y="4421725"/>
                      <a:chExt cx="5009078" cy="1650447"/>
                    </a:xfrm>
                  </p:grpSpPr>
                  <p:grpSp>
                    <p:nvGrpSpPr>
                      <p:cNvPr id="28" name="그룹 27">
                        <a:extLst>
                          <a:ext uri="{FF2B5EF4-FFF2-40B4-BE49-F238E27FC236}">
                            <a16:creationId xmlns:a16="http://schemas.microsoft.com/office/drawing/2014/main" id="{95931CBC-7FBE-470B-7F9D-B4E6DDD5EF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0784" y="4697563"/>
                        <a:ext cx="5009078" cy="1374609"/>
                        <a:chOff x="5413714" y="4615539"/>
                        <a:chExt cx="5009078" cy="1374609"/>
                      </a:xfrm>
                    </p:grpSpPr>
                    <p:grpSp>
                      <p:nvGrpSpPr>
                        <p:cNvPr id="30" name="그룹 29">
                          <a:extLst>
                            <a:ext uri="{FF2B5EF4-FFF2-40B4-BE49-F238E27FC236}">
                              <a16:creationId xmlns:a16="http://schemas.microsoft.com/office/drawing/2014/main" id="{10A87ECA-87D5-3944-3478-0B9EF47823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13714" y="4615539"/>
                          <a:ext cx="5009078" cy="1374609"/>
                          <a:chOff x="5413714" y="4615539"/>
                          <a:chExt cx="5009078" cy="1374609"/>
                        </a:xfrm>
                        <a:effectLst>
                          <a:outerShdw blurRad="50800" dist="12700" dir="5400000" algn="t" rotWithShape="0">
                            <a:prstClr val="black">
                              <a:alpha val="19000"/>
                            </a:prstClr>
                          </a:outerShdw>
                        </a:effectLst>
                      </p:grpSpPr>
                      <p:sp>
                        <p:nvSpPr>
                          <p:cNvPr id="48" name="사각형: 둥근 모서리 67">
                            <a:extLst>
                              <a:ext uri="{FF2B5EF4-FFF2-40B4-BE49-F238E27FC236}">
                                <a16:creationId xmlns:a16="http://schemas.microsoft.com/office/drawing/2014/main" id="{8559CC7B-8CD4-D7C4-2E7B-7666C0D406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13714" y="4615539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9" name="사각형: 둥근 모서리 68">
                            <a:extLst>
                              <a:ext uri="{FF2B5EF4-FFF2-40B4-BE49-F238E27FC236}">
                                <a16:creationId xmlns:a16="http://schemas.microsoft.com/office/drawing/2014/main" id="{6135D8B8-4EB2-85EE-2F3D-C2852791950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36991" y="4615539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0" name="사각형: 둥근 모서리 70">
                            <a:extLst>
                              <a:ext uri="{FF2B5EF4-FFF2-40B4-BE49-F238E27FC236}">
                                <a16:creationId xmlns:a16="http://schemas.microsoft.com/office/drawing/2014/main" id="{C3B2B5A8-FD0D-52AB-BDF5-5232493E9B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60268" y="4615539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1" name="사각형: 둥근 모서리 71">
                            <a:extLst>
                              <a:ext uri="{FF2B5EF4-FFF2-40B4-BE49-F238E27FC236}">
                                <a16:creationId xmlns:a16="http://schemas.microsoft.com/office/drawing/2014/main" id="{08A5BB2E-D7F6-494A-7601-C61DEB30DE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83545" y="4615539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2" name="사각형: 둥근 모서리 72">
                            <a:extLst>
                              <a:ext uri="{FF2B5EF4-FFF2-40B4-BE49-F238E27FC236}">
                                <a16:creationId xmlns:a16="http://schemas.microsoft.com/office/drawing/2014/main" id="{46DDA4A2-710A-BF42-B928-1386F54B722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06822" y="4615539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3" name="사각형: 둥근 모서리 76">
                            <a:extLst>
                              <a:ext uri="{FF2B5EF4-FFF2-40B4-BE49-F238E27FC236}">
                                <a16:creationId xmlns:a16="http://schemas.microsoft.com/office/drawing/2014/main" id="{6EC0C104-5E89-ADF7-8868-D0E974C943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30099" y="4615539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" name="사각형: 둥근 모서리 77">
                            <a:extLst>
                              <a:ext uri="{FF2B5EF4-FFF2-40B4-BE49-F238E27FC236}">
                                <a16:creationId xmlns:a16="http://schemas.microsoft.com/office/drawing/2014/main" id="{06CE6AE3-56E9-CDAD-0939-8BCA95AEED5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753376" y="4615539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" name="사각형: 둥근 모서리 78">
                            <a:extLst>
                              <a:ext uri="{FF2B5EF4-FFF2-40B4-BE49-F238E27FC236}">
                                <a16:creationId xmlns:a16="http://schemas.microsoft.com/office/drawing/2014/main" id="{D77E6168-F478-A3F9-AA3D-393968B283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13714" y="5086963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6" name="사각형: 둥근 모서리 79">
                            <a:extLst>
                              <a:ext uri="{FF2B5EF4-FFF2-40B4-BE49-F238E27FC236}">
                                <a16:creationId xmlns:a16="http://schemas.microsoft.com/office/drawing/2014/main" id="{35E12A80-4D81-BCAD-D69A-19EA1DF8065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36991" y="5086963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" name="사각형: 둥근 모서리 80">
                            <a:extLst>
                              <a:ext uri="{FF2B5EF4-FFF2-40B4-BE49-F238E27FC236}">
                                <a16:creationId xmlns:a16="http://schemas.microsoft.com/office/drawing/2014/main" id="{1593B61A-17D1-9895-C41D-3BB1B6AF33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60268" y="5086963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8" name="사각형: 둥근 모서리 81">
                            <a:extLst>
                              <a:ext uri="{FF2B5EF4-FFF2-40B4-BE49-F238E27FC236}">
                                <a16:creationId xmlns:a16="http://schemas.microsoft.com/office/drawing/2014/main" id="{76BBA83D-4DDE-8A26-3F07-4B03DA8ABED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83545" y="5086963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9" name="사각형: 둥근 모서리 82">
                            <a:extLst>
                              <a:ext uri="{FF2B5EF4-FFF2-40B4-BE49-F238E27FC236}">
                                <a16:creationId xmlns:a16="http://schemas.microsoft.com/office/drawing/2014/main" id="{1083D25C-E215-D2CE-495C-E0C810232D6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06822" y="5086963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0" name="사각형: 둥근 모서리 83">
                            <a:extLst>
                              <a:ext uri="{FF2B5EF4-FFF2-40B4-BE49-F238E27FC236}">
                                <a16:creationId xmlns:a16="http://schemas.microsoft.com/office/drawing/2014/main" id="{70E98B98-D07A-D380-FB39-166AFC204CD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30099" y="5086963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" name="사각형: 둥근 모서리 84">
                            <a:extLst>
                              <a:ext uri="{FF2B5EF4-FFF2-40B4-BE49-F238E27FC236}">
                                <a16:creationId xmlns:a16="http://schemas.microsoft.com/office/drawing/2014/main" id="{89C9BA2B-EAB6-B0C5-1FE7-B12D0FD670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753376" y="5086963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2" name="사각형: 둥근 모서리 85">
                            <a:extLst>
                              <a:ext uri="{FF2B5EF4-FFF2-40B4-BE49-F238E27FC236}">
                                <a16:creationId xmlns:a16="http://schemas.microsoft.com/office/drawing/2014/main" id="{AD216112-4781-1C2C-B2E1-9F67AF6049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13714" y="5566804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3" name="사각형: 둥근 모서리 86">
                            <a:extLst>
                              <a:ext uri="{FF2B5EF4-FFF2-40B4-BE49-F238E27FC236}">
                                <a16:creationId xmlns:a16="http://schemas.microsoft.com/office/drawing/2014/main" id="{8FA530B4-10E7-8AB0-64D1-A20DA9CF31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36991" y="5566804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4" name="사각형: 둥근 모서리 87">
                            <a:extLst>
                              <a:ext uri="{FF2B5EF4-FFF2-40B4-BE49-F238E27FC236}">
                                <a16:creationId xmlns:a16="http://schemas.microsoft.com/office/drawing/2014/main" id="{122AB61A-6F30-FA40-7CCC-2CD775E433C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60268" y="5566804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5" name="사각형: 둥근 모서리 87">
                            <a:extLst>
                              <a:ext uri="{FF2B5EF4-FFF2-40B4-BE49-F238E27FC236}">
                                <a16:creationId xmlns:a16="http://schemas.microsoft.com/office/drawing/2014/main" id="{0747710A-4EB5-832C-8515-789EA537BA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83545" y="5566804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</p:grpSp>
                    <p:pic>
                      <p:nvPicPr>
                        <p:cNvPr id="31" name="그림 30">
                          <a:extLst>
                            <a:ext uri="{FF2B5EF4-FFF2-40B4-BE49-F238E27FC236}">
                              <a16:creationId xmlns:a16="http://schemas.microsoft.com/office/drawing/2014/main" id="{ED87647A-479E-A7C6-8239-CF2EDB720F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072976" y="4783022"/>
                          <a:ext cx="575555" cy="10367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32" name="그림 31">
                          <a:extLst>
                            <a:ext uri="{FF2B5EF4-FFF2-40B4-BE49-F238E27FC236}">
                              <a16:creationId xmlns:a16="http://schemas.microsoft.com/office/drawing/2014/main" id="{F620F62F-7C25-A3DE-342F-D90973EC30D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113014" y="5222650"/>
                          <a:ext cx="516615" cy="15197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33" name="그림 32">
                          <a:extLst>
                            <a:ext uri="{FF2B5EF4-FFF2-40B4-BE49-F238E27FC236}">
                              <a16:creationId xmlns:a16="http://schemas.microsoft.com/office/drawing/2014/main" id="{672AAA64-491B-4A41-8A11-F96243F111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30727" y="4738326"/>
                          <a:ext cx="579205" cy="19306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34" name="그림 33">
                          <a:extLst>
                            <a:ext uri="{FF2B5EF4-FFF2-40B4-BE49-F238E27FC236}">
                              <a16:creationId xmlns:a16="http://schemas.microsoft.com/office/drawing/2014/main" id="{E2434A38-290C-0201-DF3C-64E94A97B2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504814" y="4786209"/>
                          <a:ext cx="474461" cy="9730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35" name="그림 34">
                          <a:extLst>
                            <a:ext uri="{FF2B5EF4-FFF2-40B4-BE49-F238E27FC236}">
                              <a16:creationId xmlns:a16="http://schemas.microsoft.com/office/drawing/2014/main" id="{0DDAB61E-D5E7-1E2C-CAE1-46FB3D486E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207705" y="4791308"/>
                          <a:ext cx="520393" cy="8710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36" name="그림 35">
                          <a:extLst>
                            <a:ext uri="{FF2B5EF4-FFF2-40B4-BE49-F238E27FC236}">
                              <a16:creationId xmlns:a16="http://schemas.microsoft.com/office/drawing/2014/main" id="{B098DF75-94BB-362E-D484-E0B15B02D1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59037" y="4668622"/>
                          <a:ext cx="469650" cy="33247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37" name="그림 36">
                          <a:extLst>
                            <a:ext uri="{FF2B5EF4-FFF2-40B4-BE49-F238E27FC236}">
                              <a16:creationId xmlns:a16="http://schemas.microsoft.com/office/drawing/2014/main" id="{0ACF90EB-5020-EAEF-23AB-2507DCD4CBE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405553" y="4756690"/>
                          <a:ext cx="471054" cy="15634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38" name="그림 37">
                          <a:extLst>
                            <a:ext uri="{FF2B5EF4-FFF2-40B4-BE49-F238E27FC236}">
                              <a16:creationId xmlns:a16="http://schemas.microsoft.com/office/drawing/2014/main" id="{1BB2FDD7-9CC0-D5B8-EAC7-43670340D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826483" y="4743827"/>
                          <a:ext cx="523197" cy="16676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39" name="그림 38">
                          <a:extLst>
                            <a:ext uri="{FF2B5EF4-FFF2-40B4-BE49-F238E27FC236}">
                              <a16:creationId xmlns:a16="http://schemas.microsoft.com/office/drawing/2014/main" id="{06A35F84-9728-F915-EA4F-C4A3B24F536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47355" y="5653363"/>
                          <a:ext cx="549103" cy="24023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40" name="그림 39">
                          <a:extLst>
                            <a:ext uri="{FF2B5EF4-FFF2-40B4-BE49-F238E27FC236}">
                              <a16:creationId xmlns:a16="http://schemas.microsoft.com/office/drawing/2014/main" id="{A5CD0553-4806-1FC9-AD65-358939978E4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220925" y="5243839"/>
                          <a:ext cx="493953" cy="10959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41" name="그림 40">
                          <a:extLst>
                            <a:ext uri="{FF2B5EF4-FFF2-40B4-BE49-F238E27FC236}">
                              <a16:creationId xmlns:a16="http://schemas.microsoft.com/office/drawing/2014/main" id="{A5D3CD22-1FBA-4A1A-46C3-00DDCF5F339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40438" y="5246315"/>
                          <a:ext cx="506848" cy="10464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42" name="그림 41">
                          <a:extLst>
                            <a:ext uri="{FF2B5EF4-FFF2-40B4-BE49-F238E27FC236}">
                              <a16:creationId xmlns:a16="http://schemas.microsoft.com/office/drawing/2014/main" id="{7AC1C1D6-07F8-CA50-A057-CF737262BA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56377" y="5258951"/>
                          <a:ext cx="527905" cy="7936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43" name="그림 42">
                          <a:extLst>
                            <a:ext uri="{FF2B5EF4-FFF2-40B4-BE49-F238E27FC236}">
                              <a16:creationId xmlns:a16="http://schemas.microsoft.com/office/drawing/2014/main" id="{DF6BF191-6E58-ADA9-5486-903A6230E1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385249" y="5258027"/>
                          <a:ext cx="511663" cy="8121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44" name="그림 43">
                          <a:extLst>
                            <a:ext uri="{FF2B5EF4-FFF2-40B4-BE49-F238E27FC236}">
                              <a16:creationId xmlns:a16="http://schemas.microsoft.com/office/drawing/2014/main" id="{572222F4-0439-1B40-3B0F-C19182B1BF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38119" y="5742009"/>
                          <a:ext cx="511487" cy="7293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45" name="그림 44">
                          <a:extLst>
                            <a:ext uri="{FF2B5EF4-FFF2-40B4-BE49-F238E27FC236}">
                              <a16:creationId xmlns:a16="http://schemas.microsoft.com/office/drawing/2014/main" id="{B47F7568-B6BC-AF6E-F9AE-9CDBAFDC089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517777" y="5736022"/>
                          <a:ext cx="448535" cy="8490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46" name="그림 45">
                          <a:extLst>
                            <a:ext uri="{FF2B5EF4-FFF2-40B4-BE49-F238E27FC236}">
                              <a16:creationId xmlns:a16="http://schemas.microsoft.com/office/drawing/2014/main" id="{CC5CABB7-6DEF-D19A-BCE0-F466B95E172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831802" y="5249820"/>
                          <a:ext cx="512558" cy="9763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47" name="그림 46">
                          <a:extLst>
                            <a:ext uri="{FF2B5EF4-FFF2-40B4-BE49-F238E27FC236}">
                              <a16:creationId xmlns:a16="http://schemas.microsoft.com/office/drawing/2014/main" id="{9EFFB7A2-0CC5-2DFA-4F21-8785130DD4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91512" y="5740396"/>
                          <a:ext cx="552778" cy="761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grpSp>
                  <p:sp>
                    <p:nvSpPr>
                      <p:cNvPr id="29" name="직사각형 28">
                        <a:extLst>
                          <a:ext uri="{FF2B5EF4-FFF2-40B4-BE49-F238E27FC236}">
                            <a16:creationId xmlns:a16="http://schemas.microsoft.com/office/drawing/2014/main" id="{6322BEAF-B8FF-F183-BC1C-444E1662F0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40785" y="4421725"/>
                        <a:ext cx="480901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lvl="0" algn="ctr"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</a:pPr>
                        <a:r>
                          <a:rPr lang="ko-KR" altLang="en-US" sz="1200" kern="0" spc="-20" dirty="0">
                            <a:ln>
                              <a:solidFill>
                                <a:srgbClr val="202F5A">
                                  <a:alpha val="0"/>
                                </a:srgbClr>
                              </a:solidFill>
                            </a:ln>
                            <a:gradFill>
                              <a:gsLst>
                                <a:gs pos="3540">
                                  <a:srgbClr val="003762"/>
                                </a:gs>
                                <a:gs pos="27922">
                                  <a:srgbClr val="003762"/>
                                </a:gs>
                              </a:gsLst>
                              <a:lin ang="5400000" scaled="1"/>
                            </a:gradFill>
                            <a:latin typeface="210 옴니고딕 040" panose="02020603020101020101" pitchFamily="18" charset="-127"/>
                            <a:ea typeface="210 옴니고딕 040" panose="02020603020101020101" pitchFamily="18" charset="-127"/>
                          </a:rPr>
                          <a:t>금융</a:t>
                        </a:r>
                      </a:p>
                    </p:txBody>
                  </p:sp>
                </p:grpSp>
                <p:grpSp>
                  <p:nvGrpSpPr>
                    <p:cNvPr id="12" name="그룹 11">
                      <a:extLst>
                        <a:ext uri="{FF2B5EF4-FFF2-40B4-BE49-F238E27FC236}">
                          <a16:creationId xmlns:a16="http://schemas.microsoft.com/office/drawing/2014/main" id="{250C697A-1A59-F45C-4E97-02F2845E8C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77498" y="1860298"/>
                      <a:ext cx="5009078" cy="703509"/>
                      <a:chOff x="6540784" y="1800010"/>
                      <a:chExt cx="5009078" cy="703509"/>
                    </a:xfrm>
                  </p:grpSpPr>
                  <p:grpSp>
                    <p:nvGrpSpPr>
                      <p:cNvPr id="13" name="그룹 12">
                        <a:extLst>
                          <a:ext uri="{FF2B5EF4-FFF2-40B4-BE49-F238E27FC236}">
                            <a16:creationId xmlns:a16="http://schemas.microsoft.com/office/drawing/2014/main" id="{4F8CDC7E-79EC-2F56-5A03-EA3E3A09A1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0784" y="2080175"/>
                        <a:ext cx="5009078" cy="423344"/>
                        <a:chOff x="5413714" y="2493690"/>
                        <a:chExt cx="5009078" cy="423344"/>
                      </a:xfrm>
                    </p:grpSpPr>
                    <p:grpSp>
                      <p:nvGrpSpPr>
                        <p:cNvPr id="15" name="그룹 14">
                          <a:extLst>
                            <a:ext uri="{FF2B5EF4-FFF2-40B4-BE49-F238E27FC236}">
                              <a16:creationId xmlns:a16="http://schemas.microsoft.com/office/drawing/2014/main" id="{B1D60EE3-5DB7-7810-DEB1-59F58327B1E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13714" y="2493690"/>
                          <a:ext cx="5009078" cy="423344"/>
                          <a:chOff x="5413714" y="2493690"/>
                          <a:chExt cx="5009078" cy="423344"/>
                        </a:xfrm>
                        <a:effectLst>
                          <a:outerShdw blurRad="50800" dist="12700" dir="5400000" algn="t" rotWithShape="0">
                            <a:prstClr val="black">
                              <a:alpha val="19000"/>
                            </a:prstClr>
                          </a:outerShdw>
                        </a:effectLst>
                      </p:grpSpPr>
                      <p:sp>
                        <p:nvSpPr>
                          <p:cNvPr id="21" name="사각형: 둥근 모서리 92">
                            <a:extLst>
                              <a:ext uri="{FF2B5EF4-FFF2-40B4-BE49-F238E27FC236}">
                                <a16:creationId xmlns:a16="http://schemas.microsoft.com/office/drawing/2014/main" id="{1EC689EF-1641-C433-CC59-82BF750639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13714" y="2493690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2" name="사각형: 둥근 모서리 93">
                            <a:extLst>
                              <a:ext uri="{FF2B5EF4-FFF2-40B4-BE49-F238E27FC236}">
                                <a16:creationId xmlns:a16="http://schemas.microsoft.com/office/drawing/2014/main" id="{F54DDDD2-D5CE-527F-BAA8-B5282BA5A3D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36991" y="2493690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3" name="사각형: 둥근 모서리 94">
                            <a:extLst>
                              <a:ext uri="{FF2B5EF4-FFF2-40B4-BE49-F238E27FC236}">
                                <a16:creationId xmlns:a16="http://schemas.microsoft.com/office/drawing/2014/main" id="{22C73B3C-C856-57BC-06E1-FE82A155C81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60268" y="2493690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4" name="사각형: 둥근 모서리 95">
                            <a:extLst>
                              <a:ext uri="{FF2B5EF4-FFF2-40B4-BE49-F238E27FC236}">
                                <a16:creationId xmlns:a16="http://schemas.microsoft.com/office/drawing/2014/main" id="{3A60E73D-2D38-98E5-B7CA-EF8BF4ABDC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83545" y="2493690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5" name="사각형: 둥근 모서리 96">
                            <a:extLst>
                              <a:ext uri="{FF2B5EF4-FFF2-40B4-BE49-F238E27FC236}">
                                <a16:creationId xmlns:a16="http://schemas.microsoft.com/office/drawing/2014/main" id="{8B5DAE1F-A260-8744-E55F-592649C5FE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06822" y="2493690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6" name="사각형: 둥근 모서리 97">
                            <a:extLst>
                              <a:ext uri="{FF2B5EF4-FFF2-40B4-BE49-F238E27FC236}">
                                <a16:creationId xmlns:a16="http://schemas.microsoft.com/office/drawing/2014/main" id="{549BA805-2B7D-2977-D260-74F89B89F2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30099" y="2493690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7" name="사각형: 둥근 모서리 98">
                            <a:extLst>
                              <a:ext uri="{FF2B5EF4-FFF2-40B4-BE49-F238E27FC236}">
                                <a16:creationId xmlns:a16="http://schemas.microsoft.com/office/drawing/2014/main" id="{E722574D-5839-17D3-3E5D-0816B95A52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753376" y="2493690"/>
                            <a:ext cx="669416" cy="423344"/>
                          </a:xfrm>
                          <a:prstGeom prst="roundRect">
                            <a:avLst/>
                          </a:prstGeom>
                          <a:solidFill>
                            <a:sysClr val="window" lastClr="FFFFFF"/>
                          </a:solidFill>
                          <a:ln w="12700" cap="flat" cmpd="sng" algn="ctr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altLang="ko-KR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gradFill>
                                <a:gsLst>
                                  <a:gs pos="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  <a:gs pos="100000">
                                    <a:srgbClr val="262626">
                                      <a:lumMod val="75000"/>
                                      <a:lumOff val="25000"/>
                                    </a:srgbClr>
                                  </a:gs>
                                </a:gsLst>
                                <a:lin ang="5400000" scaled="1"/>
                              </a:gradFill>
                              <a:effectLst/>
                              <a:uLnTx/>
                              <a:uFillTx/>
                              <a:latin typeface="210 옴니고딕 040" panose="02020603020101020101" pitchFamily="18" charset="-127"/>
                              <a:ea typeface="210 옴니고딕 040" panose="02020603020101020101" pitchFamily="18" charset="-127"/>
                              <a:cs typeface="+mn-cs"/>
                            </a:endParaRPr>
                          </a:p>
                        </p:txBody>
                      </p:sp>
                    </p:grpSp>
                    <p:pic>
                      <p:nvPicPr>
                        <p:cNvPr id="16" name="그림 15">
                          <a:extLst>
                            <a:ext uri="{FF2B5EF4-FFF2-40B4-BE49-F238E27FC236}">
                              <a16:creationId xmlns:a16="http://schemas.microsoft.com/office/drawing/2014/main" id="{0AE0D8F0-28AB-E673-2753-7EEB51740E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492293" y="2644322"/>
                          <a:ext cx="535234" cy="14097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17" name="그림 16">
                          <a:extLst>
                            <a:ext uri="{FF2B5EF4-FFF2-40B4-BE49-F238E27FC236}">
                              <a16:creationId xmlns:a16="http://schemas.microsoft.com/office/drawing/2014/main" id="{CE3136D0-67DD-0AB5-7A64-4FE38469C7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87632" y="2651599"/>
                          <a:ext cx="485450" cy="14766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18" name="그림 17">
                          <a:extLst>
                            <a:ext uri="{FF2B5EF4-FFF2-40B4-BE49-F238E27FC236}">
                              <a16:creationId xmlns:a16="http://schemas.microsoft.com/office/drawing/2014/main" id="{6283E818-B2B4-3738-12C6-BA1C33A0D84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409321" y="2611558"/>
                          <a:ext cx="473490" cy="18760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19" name="그림 18">
                          <a:extLst>
                            <a:ext uri="{FF2B5EF4-FFF2-40B4-BE49-F238E27FC236}">
                              <a16:creationId xmlns:a16="http://schemas.microsoft.com/office/drawing/2014/main" id="{6A64E244-FD9F-CD94-C4D9-A0CFA0DC48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14131" y="2646739"/>
                          <a:ext cx="381999" cy="11724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  <p:pic>
                      <p:nvPicPr>
                        <p:cNvPr id="20" name="그림 19">
                          <a:extLst>
                            <a:ext uri="{FF2B5EF4-FFF2-40B4-BE49-F238E27FC236}">
                              <a16:creationId xmlns:a16="http://schemas.microsoft.com/office/drawing/2014/main" id="{E6DB645F-57D7-7DC4-44C2-D48CE31D2C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796383" y="2675635"/>
                          <a:ext cx="585625" cy="5945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grpSp>
                  <p:sp>
                    <p:nvSpPr>
                      <p:cNvPr id="14" name="직사각형 13">
                        <a:extLst>
                          <a:ext uri="{FF2B5EF4-FFF2-40B4-BE49-F238E27FC236}">
                            <a16:creationId xmlns:a16="http://schemas.microsoft.com/office/drawing/2014/main" id="{C681DC03-9B97-1FBC-0F74-1706D4ABD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40784" y="1800010"/>
                        <a:ext cx="480902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lvl="0" algn="ctr"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</a:pPr>
                        <a:r>
                          <a:rPr lang="ko-KR" altLang="en-US" sz="1200" kern="0" spc="-20" dirty="0">
                            <a:ln>
                              <a:solidFill>
                                <a:srgbClr val="202F5A">
                                  <a:alpha val="0"/>
                                </a:srgbClr>
                              </a:solidFill>
                            </a:ln>
                            <a:gradFill>
                              <a:gsLst>
                                <a:gs pos="3540">
                                  <a:srgbClr val="003762"/>
                                </a:gs>
                                <a:gs pos="27922">
                                  <a:srgbClr val="003762"/>
                                </a:gs>
                              </a:gsLst>
                              <a:lin ang="5400000" scaled="1"/>
                            </a:gradFill>
                            <a:latin typeface="210 옴니고딕 040" panose="02020603020101020101" pitchFamily="18" charset="-127"/>
                            <a:ea typeface="210 옴니고딕 040" panose="02020603020101020101" pitchFamily="18" charset="-127"/>
                          </a:rPr>
                          <a:t>기업</a:t>
                        </a:r>
                      </a:p>
                    </p:txBody>
                  </p:sp>
                </p:grpSp>
              </p:grpSp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4B449DD1-FCD9-15E1-B882-7859AAF694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0083" y="5293583"/>
                    <a:ext cx="534193" cy="9580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74F98660-1442-0CF3-DE59-AA9AFEA26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91912" y="2302135"/>
                  <a:ext cx="568600" cy="96971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88521CC-A499-BB59-883C-69723E9A9783}"/>
                  </a:ext>
                </a:extLst>
              </p:cNvPr>
              <p:cNvPicPr/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69301" y="3089354"/>
                <a:ext cx="589490" cy="81124"/>
              </a:xfrm>
              <a:prstGeom prst="rect">
                <a:avLst/>
              </a:prstGeom>
            </p:spPr>
          </p:pic>
        </p:grpSp>
        <p:pic>
          <p:nvPicPr>
            <p:cNvPr id="136" name="그림 135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7A2F914F-45E8-16D4-551B-9B6B9509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202" y="2428859"/>
              <a:ext cx="1087590" cy="267315"/>
            </a:xfrm>
            <a:prstGeom prst="rect">
              <a:avLst/>
            </a:prstGeom>
          </p:spPr>
        </p:pic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744E13C-017D-7FA3-4BD1-EF8EC6818D4A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F3E8BDE-42E4-5843-2142-144799A27645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8B4AB34-93E2-51CA-9AAD-74DFB0C7C464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쉴더스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보안관제 레퍼런스</a:t>
            </a:r>
          </a:p>
        </p:txBody>
      </p:sp>
      <p:sp>
        <p:nvSpPr>
          <p:cNvPr id="141" name="슬라이드 번호 개체 틀 140">
            <a:extLst>
              <a:ext uri="{FF2B5EF4-FFF2-40B4-BE49-F238E27FC236}">
                <a16:creationId xmlns:a16="http://schemas.microsoft.com/office/drawing/2014/main" id="{3F6C2FD9-75EB-2A3D-4D02-60C1CEE4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2000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B7CA01-E74D-B64E-F584-127B1DCC82F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E9A2F1-1E6A-D40C-EE10-F80D98039A00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 INJECTION</a:t>
            </a:r>
            <a:endParaRPr lang="ko-KR" altLang="en-US" sz="1600" spc="-3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6BDC4-F8E0-43C3-64AD-44C26D07EF29}"/>
              </a:ext>
            </a:extLst>
          </p:cNvPr>
          <p:cNvSpPr/>
          <p:nvPr/>
        </p:nvSpPr>
        <p:spPr>
          <a:xfrm>
            <a:off x="272302" y="1998365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웹서버 영역의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전송되는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쿼리문을 사용자가 임의로 조작할 수 있는 경우 발생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공격자는 이 취약점을 이용해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저장되어 있는 다른 사용자의 개인정보 등 허가되지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않은 정보에 접근하거나 데이터를 변조함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0D01B-6712-6B7B-B42A-71B86FAE6B67}"/>
              </a:ext>
            </a:extLst>
          </p:cNvPr>
          <p:cNvSpPr txBox="1"/>
          <p:nvPr/>
        </p:nvSpPr>
        <p:spPr>
          <a:xfrm>
            <a:off x="323528" y="3400543"/>
            <a:ext cx="1224136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RAWDATA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3925A-D136-272A-0582-054158F6514A}"/>
              </a:ext>
            </a:extLst>
          </p:cNvPr>
          <p:cNvSpPr txBox="1"/>
          <p:nvPr/>
        </p:nvSpPr>
        <p:spPr>
          <a:xfrm>
            <a:off x="323528" y="5037003"/>
            <a:ext cx="1224136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공격대응 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C27E8F-18A8-9483-993E-1BD46EAF6824}"/>
              </a:ext>
            </a:extLst>
          </p:cNvPr>
          <p:cNvSpPr/>
          <p:nvPr/>
        </p:nvSpPr>
        <p:spPr>
          <a:xfrm>
            <a:off x="1691680" y="4998087"/>
            <a:ext cx="7200798" cy="133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입력된 값이 개발자가 의도한 값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유효값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인지 검증함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ts val="25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(union, select, drop, update, from, where, join, </a:t>
            </a:r>
            <a:r>
              <a:rPr lang="en-US" altLang="ko-KR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substr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user_tables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>
              <a:lnSpc>
                <a:spcPts val="2500"/>
              </a:lnSpc>
            </a:pP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저장된 프로시저를 사용하여 지정된 형식의 데이터가 아니면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실행되지 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않게함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BA5B0CD-5D65-1CF6-35BF-ABF13204D632}"/>
              </a:ext>
            </a:extLst>
          </p:cNvPr>
          <p:cNvGrpSpPr/>
          <p:nvPr/>
        </p:nvGrpSpPr>
        <p:grpSpPr>
          <a:xfrm>
            <a:off x="1691680" y="3348616"/>
            <a:ext cx="6120680" cy="1522252"/>
            <a:chOff x="1691680" y="3706948"/>
            <a:chExt cx="6120680" cy="152225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BB3910-80A0-3115-733D-3612058CA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755"/>
            <a:stretch/>
          </p:blipFill>
          <p:spPr>
            <a:xfrm>
              <a:off x="1691680" y="3706948"/>
              <a:ext cx="6120680" cy="152225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8A74FD-8664-D0C4-F22C-C00F6C3AFCF3}"/>
                </a:ext>
              </a:extLst>
            </p:cNvPr>
            <p:cNvSpPr/>
            <p:nvPr/>
          </p:nvSpPr>
          <p:spPr>
            <a:xfrm>
              <a:off x="6094216" y="3741915"/>
              <a:ext cx="854048" cy="26314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`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04FECA-6876-D41F-3F14-9165FEC1CC83}"/>
                </a:ext>
              </a:extLst>
            </p:cNvPr>
            <p:cNvSpPr txBox="1"/>
            <p:nvPr/>
          </p:nvSpPr>
          <p:spPr>
            <a:xfrm>
              <a:off x="6012160" y="4026550"/>
              <a:ext cx="1006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n-ea"/>
                </a:rPr>
                <a:t>공격문구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924A28-BDC6-42D6-B088-4F310CCFF9D6}"/>
                </a:ext>
              </a:extLst>
            </p:cNvPr>
            <p:cNvSpPr/>
            <p:nvPr/>
          </p:nvSpPr>
          <p:spPr>
            <a:xfrm>
              <a:off x="2356956" y="4089091"/>
              <a:ext cx="1566972" cy="1319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CD2700-3200-ACB9-542C-9384FF4EC009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96A3B-C85D-8034-E055-B6546BFF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7591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B6DB0A-A524-2DD8-7A4C-B57031ECFDD3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E60207-5609-CC61-893D-A217EE654BBA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분석 보고서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필요시 작성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spc="-3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B16653-4695-7177-060B-0A90E670B2FA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A3E4FA-2520-3000-E829-B1A79A689A96}"/>
              </a:ext>
            </a:extLst>
          </p:cNvPr>
          <p:cNvSpPr/>
          <p:nvPr/>
        </p:nvSpPr>
        <p:spPr>
          <a:xfrm>
            <a:off x="272302" y="1998365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 시 탐지된 침해위협에 대해 중요도가 높거나 새로운 공격일 경우 보안관제 또는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침해대응 인력이 분석하여 작성하는 보고서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 주기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수시</a:t>
            </a:r>
            <a:endParaRPr lang="ko-KR" altLang="en-US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496729-3DEC-77B7-FB17-D1A54E214CFB}"/>
              </a:ext>
            </a:extLst>
          </p:cNvPr>
          <p:cNvSpPr/>
          <p:nvPr/>
        </p:nvSpPr>
        <p:spPr>
          <a:xfrm>
            <a:off x="271184" y="3284984"/>
            <a:ext cx="8626255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분석 보고서 포함내용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기관마다 보고서 내용은 상이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침해위협에 대한 간단한 설명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침해위협 탐지 일시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피해 서버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OS, IP,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침해위협 상세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대응방안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3D1E11-405F-8E28-DD5B-140E1EF7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6813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C6B5320-19B9-802A-F9AE-D093A634F48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689E11-491F-CD25-20DF-F06D560E8E0C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침해대응 보고서</a:t>
            </a:r>
            <a:endParaRPr lang="ko-KR" altLang="en-US" sz="1600" spc="-3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C59FB2-0121-33D2-2C35-8B8ED3966E45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5-8. </a:t>
            </a:r>
            <a:r>
              <a:rPr lang="ko-KR" altLang="en-US" sz="2400" b="1" dirty="0">
                <a:solidFill>
                  <a:schemeClr val="tx1"/>
                </a:solidFill>
              </a:rPr>
              <a:t>비정상 트래픽 </a:t>
            </a:r>
            <a:r>
              <a:rPr lang="ko-KR" altLang="en-US" sz="2400" b="1" dirty="0" err="1">
                <a:solidFill>
                  <a:schemeClr val="tx1"/>
                </a:solidFill>
              </a:rPr>
              <a:t>티켓팅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430916-25E4-9079-8082-AB38CDAF3A82}"/>
              </a:ext>
            </a:extLst>
          </p:cNvPr>
          <p:cNvSpPr/>
          <p:nvPr/>
        </p:nvSpPr>
        <p:spPr>
          <a:xfrm>
            <a:off x="272302" y="1998365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 시 탐지된 침해위협이 목표 서버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성공여부를 파악하지 못하므로 해당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담당자에게 이관하여 확인 및 조치를 요청하여 결과를 회신하는 내용임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 주기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침해위협 발생 시</a:t>
            </a:r>
            <a:endParaRPr lang="ko-KR" altLang="en-US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1395B1-3BCF-1139-3BE3-7185A410BFBD}"/>
              </a:ext>
            </a:extLst>
          </p:cNvPr>
          <p:cNvSpPr/>
          <p:nvPr/>
        </p:nvSpPr>
        <p:spPr>
          <a:xfrm>
            <a:off x="271184" y="3284984"/>
            <a:ext cx="8626255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침해대응 보고서 포함내용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기관마다 보고서 내용은 상이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침해위협에 대한 간단한 설명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침해위협 탐지 일시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피해 서버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OS, IP,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 정보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피해여부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조치사항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대응방안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D13A5D-555F-B7ED-E957-9EF1FD1C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0734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8648D8-8C91-E815-D4E9-D094878B9B1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C9A9E9-18F4-3D97-2BB4-AAAD509A8E1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071D-1DD7-EE14-F65C-EF4A82DD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8928992" cy="467526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06BBEB-2E3F-FB7D-AD7A-B21277F6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791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0453F81-9A43-9597-09DF-5E4CCF1EC04B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7AFCEC-32DF-4257-832D-023DC3FDE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4" y="1628799"/>
            <a:ext cx="8626255" cy="46805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5FC4C4-4512-40D6-8DC1-C8463D80A77A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989FB4-A556-3B8B-8402-2B5D865E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4321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4F9D9D7-D590-EC4C-0B6A-455BAB3595AA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DEBB14-1045-7E9E-F97E-E5F0EACA8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4"/>
          <a:stretch/>
        </p:blipFill>
        <p:spPr>
          <a:xfrm>
            <a:off x="266224" y="2039362"/>
            <a:ext cx="8611552" cy="42699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8B0E16-3AAE-9F6A-4594-7B48515FDB21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ESM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</a:t>
            </a:r>
            <a:endParaRPr lang="ko-KR" altLang="en-US" sz="1600" spc="-3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17EB7D-BA79-A679-9FDA-E179E88FBD41}"/>
              </a:ext>
            </a:extLst>
          </p:cNvPr>
          <p:cNvSpPr/>
          <p:nvPr/>
        </p:nvSpPr>
        <p:spPr>
          <a:xfrm>
            <a:off x="2195736" y="2420888"/>
            <a:ext cx="5760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46903A-C392-1E62-639A-F59C8505660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69EE4F-4565-457F-4295-050F4D1D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9229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EA26B-2C54-52D4-3896-AC34E1B8DD98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2CAD9F2-4BB1-B31A-F6FC-541E2678B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67"/>
          <a:stretch/>
        </p:blipFill>
        <p:spPr>
          <a:xfrm>
            <a:off x="266224" y="2039362"/>
            <a:ext cx="8611552" cy="42699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FF21FA-B8D5-A344-0CA9-4E6FC3F88AE2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사이버위기단계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경보단계</a:t>
            </a:r>
            <a:endParaRPr lang="ko-KR" altLang="en-US" sz="1600" spc="-3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097C18-D73C-39CD-0CDC-EE11F530C705}"/>
              </a:ext>
            </a:extLst>
          </p:cNvPr>
          <p:cNvSpPr/>
          <p:nvPr/>
        </p:nvSpPr>
        <p:spPr>
          <a:xfrm>
            <a:off x="1907704" y="2401224"/>
            <a:ext cx="5760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6ACCD2-C0BA-1A43-4844-CA1B8AE2FA9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B8EB25-27AC-5517-F026-40550E6D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1631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00BFCF8-646E-C1D4-C945-A993AF0F7FD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82BB2-5591-BCF4-7B19-5E85C7410108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 화면</a:t>
            </a:r>
            <a:endParaRPr lang="ko-KR" altLang="en-US" sz="1600" spc="-3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9078D7-29F2-B1E3-3507-DEB58FA6D02E}"/>
              </a:ext>
            </a:extLst>
          </p:cNvPr>
          <p:cNvSpPr/>
          <p:nvPr/>
        </p:nvSpPr>
        <p:spPr>
          <a:xfrm>
            <a:off x="3150231" y="3904478"/>
            <a:ext cx="3559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899BB2-6DF5-EF25-4B33-FB1278775447}"/>
              </a:ext>
            </a:extLst>
          </p:cNvPr>
          <p:cNvSpPr/>
          <p:nvPr/>
        </p:nvSpPr>
        <p:spPr>
          <a:xfrm>
            <a:off x="4572000" y="4149079"/>
            <a:ext cx="355938" cy="14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255CA9-1163-1E22-8A59-E12C085553F0}"/>
              </a:ext>
            </a:extLst>
          </p:cNvPr>
          <p:cNvSpPr/>
          <p:nvPr/>
        </p:nvSpPr>
        <p:spPr>
          <a:xfrm>
            <a:off x="7700824" y="4575223"/>
            <a:ext cx="695984" cy="14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EF6DCF-3A7F-B9E9-2D87-02586A0579C8}"/>
              </a:ext>
            </a:extLst>
          </p:cNvPr>
          <p:cNvGrpSpPr/>
          <p:nvPr/>
        </p:nvGrpSpPr>
        <p:grpSpPr>
          <a:xfrm>
            <a:off x="179512" y="1916832"/>
            <a:ext cx="8666661" cy="4391055"/>
            <a:chOff x="418624" y="2119754"/>
            <a:chExt cx="8626255" cy="4391055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EB975059-B4D1-BE3A-C3A5-D8F9B4CDB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61"/>
            <a:stretch/>
          </p:blipFill>
          <p:spPr>
            <a:xfrm>
              <a:off x="418624" y="2119754"/>
              <a:ext cx="8626255" cy="439105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AB4908-5B51-31E3-0CC3-429E99C3B161}"/>
                </a:ext>
              </a:extLst>
            </p:cNvPr>
            <p:cNvSpPr/>
            <p:nvPr/>
          </p:nvSpPr>
          <p:spPr>
            <a:xfrm>
              <a:off x="2754482" y="2472420"/>
              <a:ext cx="576064" cy="2160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140B01-9D7D-7AD3-14AF-18BC242F4A75}"/>
                </a:ext>
              </a:extLst>
            </p:cNvPr>
            <p:cNvSpPr/>
            <p:nvPr/>
          </p:nvSpPr>
          <p:spPr>
            <a:xfrm>
              <a:off x="8104584" y="2908320"/>
              <a:ext cx="432048" cy="1454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E8E25F4-38F3-3C1D-3325-06FC805743C5}"/>
                </a:ext>
              </a:extLst>
            </p:cNvPr>
            <p:cNvSpPr/>
            <p:nvPr/>
          </p:nvSpPr>
          <p:spPr>
            <a:xfrm>
              <a:off x="8089344" y="5792137"/>
              <a:ext cx="576064" cy="40364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A82AF0-87F6-E1C6-F832-26BEE83C7BE3}"/>
                </a:ext>
              </a:extLst>
            </p:cNvPr>
            <p:cNvSpPr/>
            <p:nvPr/>
          </p:nvSpPr>
          <p:spPr>
            <a:xfrm>
              <a:off x="3419872" y="5423217"/>
              <a:ext cx="576064" cy="4036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티켓팅</a:t>
              </a:r>
              <a:r>
                <a:rPr lang="ko-KR" altLang="en-US" sz="1000" dirty="0">
                  <a:solidFill>
                    <a:schemeClr val="tx1"/>
                  </a:solidFill>
                </a:rPr>
                <a:t> 발생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4B4569-1297-502D-9E63-DA5F16716CAE}"/>
                </a:ext>
              </a:extLst>
            </p:cNvPr>
            <p:cNvSpPr/>
            <p:nvPr/>
          </p:nvSpPr>
          <p:spPr>
            <a:xfrm>
              <a:off x="4375028" y="5423217"/>
              <a:ext cx="576064" cy="4036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티켓팅</a:t>
              </a:r>
              <a:r>
                <a:rPr lang="ko-KR" altLang="en-US" sz="1000" dirty="0">
                  <a:solidFill>
                    <a:schemeClr val="tx1"/>
                  </a:solidFill>
                </a:rPr>
                <a:t> 접수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ECE7BC6-2D79-99E7-614E-E128EB18351D}"/>
                </a:ext>
              </a:extLst>
            </p:cNvPr>
            <p:cNvSpPr/>
            <p:nvPr/>
          </p:nvSpPr>
          <p:spPr>
            <a:xfrm>
              <a:off x="7308304" y="5803185"/>
              <a:ext cx="758747" cy="4036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오탐</a:t>
              </a:r>
              <a:r>
                <a:rPr lang="ko-KR" altLang="en-US" sz="1000" dirty="0">
                  <a:solidFill>
                    <a:schemeClr val="tx1"/>
                  </a:solidFill>
                </a:rPr>
                <a:t> 및 중복 처리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E11A41-5D72-A22F-D228-5400866DDF79}"/>
                </a:ext>
              </a:extLst>
            </p:cNvPr>
            <p:cNvSpPr/>
            <p:nvPr/>
          </p:nvSpPr>
          <p:spPr>
            <a:xfrm>
              <a:off x="7509470" y="4562460"/>
              <a:ext cx="863624" cy="1433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72BE556-14AE-388B-EEE3-52AAD7B5A056}"/>
                </a:ext>
              </a:extLst>
            </p:cNvPr>
            <p:cNvSpPr/>
            <p:nvPr/>
          </p:nvSpPr>
          <p:spPr>
            <a:xfrm>
              <a:off x="3302631" y="4056878"/>
              <a:ext cx="355938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E2DC26-F74C-D465-9882-216F9C624C48}"/>
                </a:ext>
              </a:extLst>
            </p:cNvPr>
            <p:cNvSpPr/>
            <p:nvPr/>
          </p:nvSpPr>
          <p:spPr>
            <a:xfrm>
              <a:off x="4724400" y="4301479"/>
              <a:ext cx="355938" cy="144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BF86433-EFBF-CD15-3121-5C375ACCBADB}"/>
                </a:ext>
              </a:extLst>
            </p:cNvPr>
            <p:cNvSpPr/>
            <p:nvPr/>
          </p:nvSpPr>
          <p:spPr>
            <a:xfrm>
              <a:off x="6213332" y="3520060"/>
              <a:ext cx="576064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1C5170-355E-8B83-77D5-BA204B3BB8C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FBAD55-4B6D-BE26-FBD0-8C838483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3398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0E9E6A7-CFFE-8EA5-99DD-31CBC8BD9FC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2BACA9-42F2-EC4C-4C7F-F5D8FF25AFAA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 이벤트 분석</a:t>
            </a:r>
            <a:endParaRPr lang="ko-KR" altLang="en-US" sz="1600" spc="-3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BC33B8E-FAC3-6982-5405-31462699CC46}"/>
              </a:ext>
            </a:extLst>
          </p:cNvPr>
          <p:cNvGrpSpPr/>
          <p:nvPr/>
        </p:nvGrpSpPr>
        <p:grpSpPr>
          <a:xfrm>
            <a:off x="179512" y="1988840"/>
            <a:ext cx="8712967" cy="4316611"/>
            <a:chOff x="251518" y="1988840"/>
            <a:chExt cx="8640961" cy="4316611"/>
          </a:xfrm>
        </p:grpSpPr>
        <p:pic>
          <p:nvPicPr>
            <p:cNvPr id="12" name="그림 11" descr="테이블이(가) 표시된 사진&#10;&#10;자동 생성된 설명">
              <a:extLst>
                <a:ext uri="{FF2B5EF4-FFF2-40B4-BE49-F238E27FC236}">
                  <a16:creationId xmlns:a16="http://schemas.microsoft.com/office/drawing/2014/main" id="{155DD6F4-88B2-E714-36B1-CFE1141A7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61"/>
            <a:stretch/>
          </p:blipFill>
          <p:spPr>
            <a:xfrm>
              <a:off x="251518" y="1988840"/>
              <a:ext cx="8640961" cy="431661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CCBE3F-850E-6C69-876C-83E8B8A183E1}"/>
                </a:ext>
              </a:extLst>
            </p:cNvPr>
            <p:cNvSpPr/>
            <p:nvPr/>
          </p:nvSpPr>
          <p:spPr>
            <a:xfrm>
              <a:off x="2584351" y="2334594"/>
              <a:ext cx="576064" cy="2160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832271-AD60-76CD-1600-59A373534551}"/>
                </a:ext>
              </a:extLst>
            </p:cNvPr>
            <p:cNvSpPr/>
            <p:nvPr/>
          </p:nvSpPr>
          <p:spPr>
            <a:xfrm>
              <a:off x="5796136" y="3392708"/>
              <a:ext cx="504056" cy="220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DE17BE3-8825-1CDE-1721-46521FDDC2CA}"/>
                </a:ext>
              </a:extLst>
            </p:cNvPr>
            <p:cNvSpPr/>
            <p:nvPr/>
          </p:nvSpPr>
          <p:spPr>
            <a:xfrm>
              <a:off x="6708777" y="3510535"/>
              <a:ext cx="443953" cy="1975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B564BEA-2C66-989A-0319-EF6520C50A4D}"/>
                </a:ext>
              </a:extLst>
            </p:cNvPr>
            <p:cNvSpPr/>
            <p:nvPr/>
          </p:nvSpPr>
          <p:spPr>
            <a:xfrm>
              <a:off x="7937324" y="3387944"/>
              <a:ext cx="739132" cy="220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이벤트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발생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정책</a:t>
              </a:r>
              <a:endParaRPr lang="ko-KR" altLang="en-US" sz="1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4274DD2-EFA4-D104-8D56-E111F8E7D86F}"/>
                </a:ext>
              </a:extLst>
            </p:cNvPr>
            <p:cNvSpPr/>
            <p:nvPr/>
          </p:nvSpPr>
          <p:spPr>
            <a:xfrm>
              <a:off x="2915817" y="4303560"/>
              <a:ext cx="1440159" cy="609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Raw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42136F-2791-0441-8B11-CAABAE2CE037}"/>
                </a:ext>
              </a:extLst>
            </p:cNvPr>
            <p:cNvSpPr/>
            <p:nvPr/>
          </p:nvSpPr>
          <p:spPr>
            <a:xfrm>
              <a:off x="4619639" y="3410694"/>
              <a:ext cx="700074" cy="2178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이벤트 발생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보안장비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1EBC02A-D0A6-E784-C3E1-2D6842F32076}"/>
                </a:ext>
              </a:extLst>
            </p:cNvPr>
            <p:cNvSpPr/>
            <p:nvPr/>
          </p:nvSpPr>
          <p:spPr>
            <a:xfrm>
              <a:off x="1187624" y="2633335"/>
              <a:ext cx="864096" cy="14759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AA2A82-66E4-7B7E-80EE-981D7731DB1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DDD55-1996-3760-09E2-2E2706F4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3832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8CF07C-FCCD-6EA1-A7ED-8575655803C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D633962-3620-7095-D8D5-0930B7138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257428" y="2009378"/>
            <a:ext cx="8640961" cy="42999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5F5615B-D00C-A6BA-4486-A1EAD6DADABA}"/>
              </a:ext>
            </a:extLst>
          </p:cNvPr>
          <p:cNvSpPr/>
          <p:nvPr/>
        </p:nvSpPr>
        <p:spPr>
          <a:xfrm>
            <a:off x="3243176" y="2339048"/>
            <a:ext cx="5760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F6EC16-BC3C-C21C-A955-3C1BD7701CBB}"/>
              </a:ext>
            </a:extLst>
          </p:cNvPr>
          <p:cNvSpPr/>
          <p:nvPr/>
        </p:nvSpPr>
        <p:spPr>
          <a:xfrm>
            <a:off x="5057005" y="5551136"/>
            <a:ext cx="432048" cy="671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757B28-32A2-FCDE-77BE-78DB37B23F9C}"/>
              </a:ext>
            </a:extLst>
          </p:cNvPr>
          <p:cNvSpPr/>
          <p:nvPr/>
        </p:nvSpPr>
        <p:spPr>
          <a:xfrm>
            <a:off x="6372200" y="5052504"/>
            <a:ext cx="1008112" cy="248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주간단위 현황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6741079-2FFD-687A-C465-9D2ED4A809EB}"/>
              </a:ext>
            </a:extLst>
          </p:cNvPr>
          <p:cNvCxnSpPr>
            <a:cxnSpLocks/>
          </p:cNvCxnSpPr>
          <p:nvPr/>
        </p:nvCxnSpPr>
        <p:spPr>
          <a:xfrm flipH="1">
            <a:off x="5940152" y="5157192"/>
            <a:ext cx="432048" cy="2487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6FAF55-06C3-FB82-13C6-7886D912BC6B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 대응</a:t>
            </a:r>
            <a:endParaRPr lang="ko-KR" altLang="en-US" sz="1600" spc="-3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9CC441-66A0-1FAE-6247-2798D901814A}"/>
              </a:ext>
            </a:extLst>
          </p:cNvPr>
          <p:cNvSpPr/>
          <p:nvPr/>
        </p:nvSpPr>
        <p:spPr>
          <a:xfrm>
            <a:off x="343192" y="3068960"/>
            <a:ext cx="576064" cy="2207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FF9BD1-F3C1-9932-F5C7-DD4BB48A42A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40EB7B-18B3-E245-029B-53076B7D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30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6481768-377B-69CD-D8BA-F92F2B48CDE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75CB47-60B2-A981-3105-0B49EF181A6A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53086E-7201-CCC7-D426-ED5D7DF0D7A2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보안관제센터의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설치ㆍ운영에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관한 법적 근거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06E8C6B-DC23-31E5-52AF-2A89E502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88832"/>
            <a:ext cx="8712966" cy="409249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0F498D-8F2A-62E7-66CB-962D9B8B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1746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9B4A6A7-960A-6C54-689B-1FADCEDA48FA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C58C90-2D99-759F-CA56-0808BB919AB2}"/>
              </a:ext>
            </a:extLst>
          </p:cNvPr>
          <p:cNvSpPr/>
          <p:nvPr/>
        </p:nvSpPr>
        <p:spPr>
          <a:xfrm>
            <a:off x="6413475" y="4841602"/>
            <a:ext cx="174749" cy="4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E5162D-B9F0-E2ED-3ACB-D6D45C0777A7}"/>
              </a:ext>
            </a:extLst>
          </p:cNvPr>
          <p:cNvGrpSpPr/>
          <p:nvPr/>
        </p:nvGrpSpPr>
        <p:grpSpPr>
          <a:xfrm>
            <a:off x="250904" y="1967354"/>
            <a:ext cx="8651407" cy="4341967"/>
            <a:chOff x="241072" y="2060849"/>
            <a:chExt cx="8651407" cy="42484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DB545471-2B38-C015-3B56-BDA4C3EC0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9"/>
            <a:stretch/>
          </p:blipFill>
          <p:spPr>
            <a:xfrm>
              <a:off x="241072" y="2060849"/>
              <a:ext cx="8651407" cy="424847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208030-2539-1087-0126-FA08E36AF1C7}"/>
                </a:ext>
              </a:extLst>
            </p:cNvPr>
            <p:cNvSpPr/>
            <p:nvPr/>
          </p:nvSpPr>
          <p:spPr>
            <a:xfrm>
              <a:off x="3243176" y="2414240"/>
              <a:ext cx="576064" cy="2160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D31152-CBCB-C006-3501-FE0EEF3DCFAB}"/>
                </a:ext>
              </a:extLst>
            </p:cNvPr>
            <p:cNvSpPr/>
            <p:nvPr/>
          </p:nvSpPr>
          <p:spPr>
            <a:xfrm>
              <a:off x="2627783" y="3789040"/>
              <a:ext cx="963141" cy="1944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4E0FF5-95B3-C4D7-2F7A-5378621854D0}"/>
                </a:ext>
              </a:extLst>
            </p:cNvPr>
            <p:cNvSpPr/>
            <p:nvPr/>
          </p:nvSpPr>
          <p:spPr>
            <a:xfrm>
              <a:off x="5364088" y="4590654"/>
              <a:ext cx="432048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051A58-C84F-B1D8-CD94-319191D9A9BD}"/>
                </a:ext>
              </a:extLst>
            </p:cNvPr>
            <p:cNvSpPr/>
            <p:nvPr/>
          </p:nvSpPr>
          <p:spPr>
            <a:xfrm>
              <a:off x="5740003" y="3977506"/>
              <a:ext cx="200149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40DFD1-617F-4588-A1CC-D6A626657AC4}"/>
                </a:ext>
              </a:extLst>
            </p:cNvPr>
            <p:cNvSpPr/>
            <p:nvPr/>
          </p:nvSpPr>
          <p:spPr>
            <a:xfrm>
              <a:off x="5426571" y="4900910"/>
              <a:ext cx="313432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EC4111-3966-D51D-804A-1971C8DDF6AE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사고접수</a:t>
            </a:r>
            <a:endParaRPr lang="ko-KR" altLang="en-US" sz="1600" spc="-3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D72309-B80C-E1A3-B720-B8144E866C6F}"/>
              </a:ext>
            </a:extLst>
          </p:cNvPr>
          <p:cNvSpPr/>
          <p:nvPr/>
        </p:nvSpPr>
        <p:spPr>
          <a:xfrm>
            <a:off x="353024" y="3258672"/>
            <a:ext cx="576064" cy="2207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1DEA83-D8F6-C9E2-DC08-536704BB641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3DEBCF-7F91-758A-03BB-D70A1420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4362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5A3A844-5BF1-34F8-471D-D57607B7215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92022F-1EAC-46B2-49DC-D986708546DD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사고이관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사고접수 할당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spc="-30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F624568-EF39-8FD9-4613-383AF7B74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" b="13601"/>
          <a:stretch/>
        </p:blipFill>
        <p:spPr>
          <a:xfrm>
            <a:off x="276054" y="1967354"/>
            <a:ext cx="8611553" cy="43419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796DDC7-2F85-0941-6206-237BA23ED9FD}"/>
              </a:ext>
            </a:extLst>
          </p:cNvPr>
          <p:cNvSpPr/>
          <p:nvPr/>
        </p:nvSpPr>
        <p:spPr>
          <a:xfrm>
            <a:off x="3292336" y="2328522"/>
            <a:ext cx="576064" cy="2207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82283B-AE49-81DD-E486-7AB5570AE1FC}"/>
              </a:ext>
            </a:extLst>
          </p:cNvPr>
          <p:cNvSpPr/>
          <p:nvPr/>
        </p:nvSpPr>
        <p:spPr>
          <a:xfrm>
            <a:off x="5652120" y="5085184"/>
            <a:ext cx="432048" cy="73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920C8D-DDE6-A342-66D2-8D09DC9AEA1A}"/>
              </a:ext>
            </a:extLst>
          </p:cNvPr>
          <p:cNvSpPr/>
          <p:nvPr/>
        </p:nvSpPr>
        <p:spPr>
          <a:xfrm>
            <a:off x="372688" y="3429000"/>
            <a:ext cx="576064" cy="2207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8E81AF-8336-D661-BE89-DFA3AEDB0AF9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A67C17-DDB3-0697-D689-69438027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7149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CBE854A-5715-DF42-2436-A42043F1DC94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006937-7D60-F99F-ACC8-F8B5E5731CF4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유해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ko-KR" altLang="en-US" sz="1600" spc="-3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30B00B-4AB5-8222-8AE4-D5DDF25953C8}"/>
              </a:ext>
            </a:extLst>
          </p:cNvPr>
          <p:cNvGrpSpPr/>
          <p:nvPr/>
        </p:nvGrpSpPr>
        <p:grpSpPr>
          <a:xfrm>
            <a:off x="266223" y="2039362"/>
            <a:ext cx="8626256" cy="4296128"/>
            <a:chOff x="266223" y="2039362"/>
            <a:chExt cx="8626256" cy="4296128"/>
          </a:xfrm>
        </p:grpSpPr>
        <p:pic>
          <p:nvPicPr>
            <p:cNvPr id="6" name="그림 5" descr="테이블이(가) 표시된 사진&#10;&#10;자동 생성된 설명">
              <a:extLst>
                <a:ext uri="{FF2B5EF4-FFF2-40B4-BE49-F238E27FC236}">
                  <a16:creationId xmlns:a16="http://schemas.microsoft.com/office/drawing/2014/main" id="{ED686A1D-910A-A2ED-E10B-41FC3CC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23" y="2039362"/>
              <a:ext cx="8626256" cy="42961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A88F30-BD88-0DDA-3109-086AA329DE22}"/>
                </a:ext>
              </a:extLst>
            </p:cNvPr>
            <p:cNvSpPr/>
            <p:nvPr/>
          </p:nvSpPr>
          <p:spPr>
            <a:xfrm>
              <a:off x="4450832" y="2328522"/>
              <a:ext cx="576064" cy="22077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87487E-00DB-F445-1B49-E606E1367F2C}"/>
                </a:ext>
              </a:extLst>
            </p:cNvPr>
            <p:cNvSpPr/>
            <p:nvPr/>
          </p:nvSpPr>
          <p:spPr>
            <a:xfrm>
              <a:off x="6698899" y="4629321"/>
              <a:ext cx="576064" cy="1679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D20A82-8DE8-18F4-9C7C-2309532EA0E2}"/>
                </a:ext>
              </a:extLst>
            </p:cNvPr>
            <p:cNvSpPr/>
            <p:nvPr/>
          </p:nvSpPr>
          <p:spPr>
            <a:xfrm>
              <a:off x="3851920" y="3356992"/>
              <a:ext cx="3505544" cy="429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자체수집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본사 및 각급 기관에서 전파된 유해목록 입력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CA0802-0542-8A4C-C73A-04F9BE4B8CCE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5212F2-3B84-608F-3228-861898DB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5320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725F73-4A9D-8341-0FF9-0DBCF5D2B2AF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52957-19AF-B514-7C5F-522A0DB7C0AC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보안뉴스 입력</a:t>
            </a:r>
            <a:endParaRPr lang="ko-KR" altLang="en-US" sz="1600" spc="-3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AA6D4F-0F17-7603-3270-049BB68C7FD9}"/>
              </a:ext>
            </a:extLst>
          </p:cNvPr>
          <p:cNvSpPr/>
          <p:nvPr/>
        </p:nvSpPr>
        <p:spPr>
          <a:xfrm>
            <a:off x="6365552" y="4273432"/>
            <a:ext cx="576064" cy="18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35AFF4-61B0-6A5F-9F5C-DF07BE5C3D13}"/>
              </a:ext>
            </a:extLst>
          </p:cNvPr>
          <p:cNvGrpSpPr/>
          <p:nvPr/>
        </p:nvGrpSpPr>
        <p:grpSpPr>
          <a:xfrm>
            <a:off x="266223" y="1988840"/>
            <a:ext cx="8626256" cy="4320480"/>
            <a:chOff x="266223" y="1988840"/>
            <a:chExt cx="8626256" cy="4320480"/>
          </a:xfrm>
        </p:grpSpPr>
        <p:pic>
          <p:nvPicPr>
            <p:cNvPr id="6" name="그림 5" descr="테이블이(가) 표시된 사진&#10;&#10;자동 생성된 설명">
              <a:extLst>
                <a:ext uri="{FF2B5EF4-FFF2-40B4-BE49-F238E27FC236}">
                  <a16:creationId xmlns:a16="http://schemas.microsoft.com/office/drawing/2014/main" id="{065C28B9-E049-9236-A0DB-E9D7BC2E5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987"/>
            <a:stretch/>
          </p:blipFill>
          <p:spPr>
            <a:xfrm>
              <a:off x="266223" y="1988840"/>
              <a:ext cx="8626256" cy="432048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F544D1-FE47-58CC-F8C6-A181EAE3B6D6}"/>
                </a:ext>
              </a:extLst>
            </p:cNvPr>
            <p:cNvSpPr/>
            <p:nvPr/>
          </p:nvSpPr>
          <p:spPr>
            <a:xfrm>
              <a:off x="5076056" y="2514430"/>
              <a:ext cx="576064" cy="22077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1885C6-75D9-56C9-6652-691FC8544DDC}"/>
                </a:ext>
              </a:extLst>
            </p:cNvPr>
            <p:cNvSpPr/>
            <p:nvPr/>
          </p:nvSpPr>
          <p:spPr>
            <a:xfrm>
              <a:off x="354008" y="3789040"/>
              <a:ext cx="545584" cy="22077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1B0CAFF-07F6-A7F5-EC68-722256B269BF}"/>
                </a:ext>
              </a:extLst>
            </p:cNvPr>
            <p:cNvSpPr/>
            <p:nvPr/>
          </p:nvSpPr>
          <p:spPr>
            <a:xfrm>
              <a:off x="3995936" y="3224300"/>
              <a:ext cx="3505544" cy="429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일일단위 정보보안 관련 뉴스 스크랩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CB9C7-BC64-3757-323C-7F1E74CD0898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2005F9-4091-40E1-EF4F-87D917A6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2179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B738EB7-BFE0-4D3D-C23C-C84B1C02B22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9D651-73C1-3923-8E53-1DA085F9175C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정보공유 입력</a:t>
            </a:r>
            <a:endParaRPr lang="ko-KR" altLang="en-US" sz="1600" spc="-30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32983BF-F89A-267E-E4BB-120956C9C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87"/>
          <a:stretch/>
        </p:blipFill>
        <p:spPr>
          <a:xfrm>
            <a:off x="261351" y="1967354"/>
            <a:ext cx="8626258" cy="44139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DD5EBC-53D6-D697-4120-90612CEBE0CC}"/>
              </a:ext>
            </a:extLst>
          </p:cNvPr>
          <p:cNvSpPr/>
          <p:nvPr/>
        </p:nvSpPr>
        <p:spPr>
          <a:xfrm>
            <a:off x="3995936" y="3234132"/>
            <a:ext cx="3505544" cy="429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국정원 및 </a:t>
            </a:r>
            <a:r>
              <a:rPr lang="en-US" altLang="ko-KR" sz="1000" dirty="0">
                <a:solidFill>
                  <a:schemeClr val="tx1"/>
                </a:solidFill>
              </a:rPr>
              <a:t>KISA</a:t>
            </a:r>
            <a:r>
              <a:rPr lang="ko-KR" altLang="en-US" sz="1000" dirty="0">
                <a:solidFill>
                  <a:schemeClr val="tx1"/>
                </a:solidFill>
              </a:rPr>
              <a:t>에서 보안권고문 수집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5BE17B-6EF3-553B-D726-E32D8127762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5-9. </a:t>
            </a:r>
            <a:r>
              <a:rPr lang="ko-KR" altLang="en-US" sz="2400" b="1" dirty="0">
                <a:solidFill>
                  <a:schemeClr val="tx1"/>
                </a:solidFill>
              </a:rPr>
              <a:t>통합보안관리시스템</a:t>
            </a:r>
            <a:r>
              <a:rPr lang="en-US" altLang="ko-KR" sz="2400" b="1" dirty="0">
                <a:solidFill>
                  <a:schemeClr val="tx1"/>
                </a:solidFill>
              </a:rPr>
              <a:t>(ESM)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F864D8-DC76-9403-B8CB-783AA3DC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6939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D315-AE34-1CEC-49C9-EA55AE0DB71B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5-10. SIEM(Security Information &amp; Event Management)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4A58EF-EF75-5159-A0C7-606BEB4930C4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(Big Data)</a:t>
            </a:r>
            <a:endParaRPr lang="ko-KR" altLang="en-US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FF95BA-C15F-1A25-EBC1-6C579D4808A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6C7792-C713-4D30-7D66-EC433BA50380}"/>
              </a:ext>
            </a:extLst>
          </p:cNvPr>
          <p:cNvSpPr/>
          <p:nvPr/>
        </p:nvSpPr>
        <p:spPr>
          <a:xfrm>
            <a:off x="261911" y="2132856"/>
            <a:ext cx="8626255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빅데이터란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디지털 환경에서 생성되는 데이터로 그 규모가 방대하고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주기도 짧고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형태도 수치 데이터 뿐만 아니라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문자와 영상 데이터를 포함하는 대규모 데이터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환경은 과거에 비해 데이터의 양이 폭증했다는 점과 함께 데이터의 종류도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다양해져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사람들의 행동은 물론 위치정보와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생각과 의견까지 분석 하고 예측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147EFE-DAF9-52D3-9848-EAD61EC760C0}"/>
              </a:ext>
            </a:extLst>
          </p:cNvPr>
          <p:cNvSpPr/>
          <p:nvPr/>
        </p:nvSpPr>
        <p:spPr>
          <a:xfrm>
            <a:off x="256176" y="3719962"/>
            <a:ext cx="1000155" cy="388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구분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C3D1AB-84D8-22ED-1786-39D69860D551}"/>
              </a:ext>
            </a:extLst>
          </p:cNvPr>
          <p:cNvSpPr/>
          <p:nvPr/>
        </p:nvSpPr>
        <p:spPr>
          <a:xfrm>
            <a:off x="1319232" y="3717032"/>
            <a:ext cx="3744000" cy="388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46FFFB-F45C-CD4C-ED73-75833BF68554}"/>
              </a:ext>
            </a:extLst>
          </p:cNvPr>
          <p:cNvSpPr/>
          <p:nvPr/>
        </p:nvSpPr>
        <p:spPr>
          <a:xfrm>
            <a:off x="266224" y="4150538"/>
            <a:ext cx="990107" cy="575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A7A5EA-6840-D1BE-4B18-A7DDA16453C0}"/>
              </a:ext>
            </a:extLst>
          </p:cNvPr>
          <p:cNvSpPr/>
          <p:nvPr/>
        </p:nvSpPr>
        <p:spPr>
          <a:xfrm>
            <a:off x="1319449" y="4150538"/>
            <a:ext cx="3744000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정형화된 수치자료 중심</a:t>
            </a:r>
            <a:endParaRPr lang="ko-KR" altLang="en-US" sz="1200" b="0" i="0" u="none" strike="noStrike" baseline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754B74-DB3D-5CD9-8BB0-00A334B3B84E}"/>
              </a:ext>
            </a:extLst>
          </p:cNvPr>
          <p:cNvSpPr/>
          <p:nvPr/>
        </p:nvSpPr>
        <p:spPr>
          <a:xfrm>
            <a:off x="266224" y="4796951"/>
            <a:ext cx="990107" cy="575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하드웨어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2105E3-8C79-E34F-E4E2-24D299A3736F}"/>
              </a:ext>
            </a:extLst>
          </p:cNvPr>
          <p:cNvSpPr/>
          <p:nvPr/>
        </p:nvSpPr>
        <p:spPr>
          <a:xfrm>
            <a:off x="1319450" y="4796951"/>
            <a:ext cx="3744000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spc="-6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고가의 저장장치</a:t>
            </a:r>
            <a:endParaRPr lang="en-US" altLang="ko-KR" sz="1200" b="0" i="0" u="none" strike="noStrike" spc="-6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spc="-6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Wingdings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spc="-6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200" spc="-6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spc="-6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웨어</a:t>
            </a:r>
            <a:r>
              <a:rPr lang="ko-KR" altLang="en-US" sz="1200" spc="-6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하우스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(Data-ware House)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1712A0-6604-EF6F-7191-3981851924CC}"/>
              </a:ext>
            </a:extLst>
          </p:cNvPr>
          <p:cNvSpPr/>
          <p:nvPr/>
        </p:nvSpPr>
        <p:spPr>
          <a:xfrm>
            <a:off x="269525" y="5443364"/>
            <a:ext cx="990107" cy="9379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소프트웨어 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분석방법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27F420-1751-EB54-3573-8D81251C6AFD}"/>
              </a:ext>
            </a:extLst>
          </p:cNvPr>
          <p:cNvSpPr/>
          <p:nvPr/>
        </p:nvSpPr>
        <p:spPr>
          <a:xfrm>
            <a:off x="1319450" y="5443364"/>
            <a:ext cx="3744000" cy="9379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관계형 데이터베이스</a:t>
            </a:r>
            <a:r>
              <a:rPr lang="en-US" altLang="ko-KR" sz="1200" dirty="0">
                <a:solidFill>
                  <a:schemeClr val="tx1"/>
                </a:solidFill>
              </a:rPr>
              <a:t>(RDBMS)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패키지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(SAS, SPSS) 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데이터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마이닝</a:t>
            </a:r>
            <a:r>
              <a:rPr lang="en-US" altLang="ko-KR" sz="1200" dirty="0">
                <a:solidFill>
                  <a:schemeClr val="tx1"/>
                </a:solidFill>
              </a:rPr>
              <a:t>(Data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Mining)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Machine Learning, Knowledge Discovery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F74ED1-67E1-8AB4-DEAB-42A912CFE1B4}"/>
              </a:ext>
            </a:extLst>
          </p:cNvPr>
          <p:cNvSpPr/>
          <p:nvPr/>
        </p:nvSpPr>
        <p:spPr>
          <a:xfrm>
            <a:off x="5154044" y="3717032"/>
            <a:ext cx="3744000" cy="388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빅데이터 환경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1188D0-837E-5CDE-1E52-6F478F05B7F9}"/>
              </a:ext>
            </a:extLst>
          </p:cNvPr>
          <p:cNvSpPr/>
          <p:nvPr/>
        </p:nvSpPr>
        <p:spPr>
          <a:xfrm>
            <a:off x="5152605" y="4149809"/>
            <a:ext cx="3744000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비정형의 다양한 데이터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문자데이터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+mn-ea"/>
              </a:rPr>
              <a:t>(SMS,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검색어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영상데이터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(CCTV,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동영상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b="0" i="0" u="none" strike="noStrike" baseline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4F02D8-3427-F270-0D28-1626972F3DDC}"/>
              </a:ext>
            </a:extLst>
          </p:cNvPr>
          <p:cNvSpPr/>
          <p:nvPr/>
        </p:nvSpPr>
        <p:spPr>
          <a:xfrm>
            <a:off x="5152605" y="5443364"/>
            <a:ext cx="3744000" cy="9379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 형태의 무료 소프트웨어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오픈소스 통계솔루션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마이닝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(Text Mining)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버즈분석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(Opinion Mining)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감성분석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(Sentiment Analysis)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4B4AA5-F74A-046C-9845-FC6D606C1279}"/>
              </a:ext>
            </a:extLst>
          </p:cNvPr>
          <p:cNvSpPr/>
          <p:nvPr/>
        </p:nvSpPr>
        <p:spPr>
          <a:xfrm>
            <a:off x="5152605" y="4796586"/>
            <a:ext cx="3744000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spc="-60" baseline="0" dirty="0">
                <a:solidFill>
                  <a:schemeClr val="tx1"/>
                </a:solidFill>
                <a:latin typeface="+mn-ea"/>
              </a:rPr>
              <a:t>클라우드 컴퓨팅 등 비용 효율적인 장비 활용 가능</a:t>
            </a:r>
            <a:endParaRPr lang="ko-KR" altLang="en-US" sz="1200" b="0" i="0" u="none" strike="noStrike" baseline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2D2929D-9F4F-9903-399C-C04087D2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1360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6D959D-4A5E-A253-1F78-0184915E039C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5-10. SIEM(Security Information &amp; Event Management)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75B6AB-17E1-F30B-C1E0-B7D43A636EDF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(Big Data)</a:t>
            </a:r>
            <a:endParaRPr lang="ko-KR" altLang="en-US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6E4BA7-3CEF-2FE6-7D50-02D8E1CB341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로그관리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35B6E-C421-9007-C202-471AACBCA6AE}"/>
              </a:ext>
            </a:extLst>
          </p:cNvPr>
          <p:cNvSpPr/>
          <p:nvPr/>
        </p:nvSpPr>
        <p:spPr>
          <a:xfrm>
            <a:off x="261911" y="2132856"/>
            <a:ext cx="8626255" cy="4224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1600" b="1" spc="-3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b="1" spc="-3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요소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1.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규모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(Volume) 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정보량이 기하급수적으로 급증 및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처리 수요 증가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2.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다양성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(Variety) 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SNS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 등 다양한 데이터에 대한 수용 및 처리 방법론 필요</a:t>
            </a:r>
          </a:p>
          <a:p>
            <a:pPr algn="l">
              <a:lnSpc>
                <a:spcPts val="25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3.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(Velocity) : IoT,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스트리밍 등 실시간 정보와 속도 증가로 빠르게 처리하고 분석하는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플랫폼 필요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→ 처리 → 분석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예측에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Just-In-Time)</a:t>
            </a:r>
            <a:endParaRPr lang="ko-KR" altLang="en-US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정확성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(Veracity) 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거대한 데이터는 신뢰성이 부족할 수 있어 다양한 품질에 대처하는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방법론의 필요성 제시</a:t>
            </a:r>
          </a:p>
          <a:p>
            <a:pPr algn="l">
              <a:lnSpc>
                <a:spcPts val="25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5.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가치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(Value) 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트렌드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감정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진실성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진정성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취향 등 변화하는 대규모 데이터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시대에 가치의 필요성 증대</a:t>
            </a:r>
          </a:p>
          <a:p>
            <a:pPr algn="l">
              <a:lnSpc>
                <a:spcPts val="25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6.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가변성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(Variability) 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맥락에 따라 의미가 변화하므로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본래 의미를 찾기 위해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방법론 필요</a:t>
            </a:r>
          </a:p>
          <a:p>
            <a:pPr algn="l">
              <a:lnSpc>
                <a:spcPts val="25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7.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(Visualization) 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분석으로 얻어낸 결론에 대해 사용자의 이해도를 고려한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효과적인 방법론 필요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B88FEF-6D62-F5AB-33C1-376F431B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6252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58A5C0-4CA5-FECB-8A1C-756F57869D03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5-10. SIEM(Security Information &amp; Event Management)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B24258-750B-9DCE-1740-AA946739062E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(Big Data)</a:t>
            </a:r>
            <a:endParaRPr lang="ko-KR" altLang="en-US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052C98-B690-062A-1871-CC717C40067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로그관리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151FE5-C411-F4FE-D219-73A580AA197F}"/>
              </a:ext>
            </a:extLst>
          </p:cNvPr>
          <p:cNvSpPr/>
          <p:nvPr/>
        </p:nvSpPr>
        <p:spPr>
          <a:xfrm>
            <a:off x="261911" y="2132856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빅데이터 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대상 로그가 보안로그에서 어플리케이션 로그로 규모가 커지고 형태도 다양해지면서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방법으로는 수집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분석이 어려운 보안 로그 데이터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7CF86C-7CE6-52AD-352B-73CB053CD28D}"/>
              </a:ext>
            </a:extLst>
          </p:cNvPr>
          <p:cNvSpPr/>
          <p:nvPr/>
        </p:nvSpPr>
        <p:spPr>
          <a:xfrm>
            <a:off x="266510" y="3428440"/>
            <a:ext cx="8626255" cy="170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빅데이터 의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성격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1.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규모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(Volume) 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정보량이 기하급수적으로 급증 및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처리 수요 증가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2.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다양성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(Variety) 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보안시스템 로그 →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정형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비정형 어플리케이션 로그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패킷 및 트래픽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바이너리 형식의 데이터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ts val="25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3.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(Velocity) 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→ 처리 → 분석의 실시간 연관분석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Historical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연관분석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913873-0EA8-BCD7-220D-84C5595A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5236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0B6786-A5A0-FB6B-C6B3-90AE0B98309C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5-10. SIEM(Security Information &amp; Event Management)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9F6D95-65D3-B222-0DED-3C473160E361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SIEM</a:t>
            </a:r>
            <a:endParaRPr lang="ko-KR" altLang="en-US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5142BD-3B91-2718-E7EB-2EC1FCE2C86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로그관리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94A318-D56C-B478-8FC0-37CC68D33EBD}"/>
              </a:ext>
            </a:extLst>
          </p:cNvPr>
          <p:cNvSpPr/>
          <p:nvPr/>
        </p:nvSpPr>
        <p:spPr>
          <a:xfrm>
            <a:off x="261911" y="2132856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보안정보 및 이벤트 관리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정보 시스템에 대한 로그 관리 및 분석을 강화되고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빅데이트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기술이 접목되어 정보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전반에 대한 신속한 위협탐지를 가능하게 하는 지능형 로그 관리 플랫폼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F46EBE-5104-FA6C-56B7-E09F002B8B02}"/>
              </a:ext>
            </a:extLst>
          </p:cNvPr>
          <p:cNvSpPr/>
          <p:nvPr/>
        </p:nvSpPr>
        <p:spPr>
          <a:xfrm>
            <a:off x="270005" y="3645304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  <a:endParaRPr lang="ko-KR" altLang="en-US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0D7C98-A599-518B-66EB-9E176F9A73B9}"/>
              </a:ext>
            </a:extLst>
          </p:cNvPr>
          <p:cNvSpPr/>
          <p:nvPr/>
        </p:nvSpPr>
        <p:spPr>
          <a:xfrm>
            <a:off x="265693" y="4149360"/>
            <a:ext cx="8626255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간단히 설명하면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방화벽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침입탐지 시스템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(IDS),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가상사설망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(VPN)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종류의 보안 솔루션을 하나로 모은 통합보안관리 시스템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보안솔루션 로그를 수집해 상호연관 관계를 분석하여 주로 외부 네트워크로부터의 공격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탐지에 중점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68D715F-D23B-AE13-1E93-4B5AEBCD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3771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3BF22F-CDA6-39E3-669C-7C26DAC9C39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5-10. SIEM(Security Information &amp; Event Management)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5DF860-1263-E85F-1D81-319C31E8600E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SIEM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54A1F6-83D8-A506-1B3E-BA6048E8541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로그관리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1B506D-A871-B6B7-209B-1996D82E8A8A}"/>
              </a:ext>
            </a:extLst>
          </p:cNvPr>
          <p:cNvSpPr/>
          <p:nvPr/>
        </p:nvSpPr>
        <p:spPr>
          <a:xfrm>
            <a:off x="276901" y="2132856"/>
            <a:ext cx="8626255" cy="3830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보안정보 및 이벤트 관리</a:t>
            </a:r>
            <a:endParaRPr lang="en-US" altLang="ko-KR" sz="1600" b="1" i="0" u="none" strike="noStrike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단일장비에서 크게 의미를 두지 않았던 이벤트를 여러 다양한 보안장비와 시스템 로그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로부터 </a:t>
            </a:r>
            <a:endParaRPr lang="en-US" altLang="ko-KR" sz="1600" b="1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서로의 관계 시간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 등을 종합적으로 분석해 위협정보를 도출하는 일련의 과정 </a:t>
            </a:r>
            <a:endParaRPr lang="en-US" altLang="ko-KR" sz="1600" b="1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예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변종 웜 및 악성코드에 감염되었을 경우 다수의 목적지를 대상으로 스팸메일 </a:t>
            </a:r>
            <a:endParaRPr lang="en-US" altLang="ko-KR" sz="1600" b="1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발송</a:t>
            </a:r>
            <a:endParaRPr lang="en-US" altLang="ko-KR" sz="1600" b="1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/>
              <a:t>   - </a:t>
            </a:r>
            <a:r>
              <a:rPr lang="ko-KR" altLang="en-US" sz="1600" b="1" dirty="0"/>
              <a:t>단일 </a:t>
            </a:r>
            <a:r>
              <a:rPr lang="ko-KR" altLang="en-US" sz="1600" b="1" dirty="0" err="1"/>
              <a:t>룰셋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하나의 </a:t>
            </a:r>
            <a:r>
              <a:rPr lang="en-US" altLang="ko-KR" sz="1600" b="1" dirty="0"/>
              <a:t>IP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SMTP </a:t>
            </a:r>
            <a:r>
              <a:rPr lang="ko-KR" altLang="en-US" sz="1600" b="1" dirty="0"/>
              <a:t>서비스로 다량의 트래픽 발생</a:t>
            </a:r>
            <a:r>
              <a:rPr lang="en-US" altLang="ko-KR" sz="1600" b="1" dirty="0"/>
              <a:t>, SMTP </a:t>
            </a:r>
            <a:r>
              <a:rPr lang="ko-KR" altLang="en-US" sz="1600" b="1" dirty="0"/>
              <a:t>목적지 </a:t>
            </a:r>
            <a:r>
              <a:rPr lang="en-US" altLang="ko-KR" sz="1600" b="1" dirty="0"/>
              <a:t>IP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endParaRPr lang="en-US" altLang="ko-KR" sz="1600" b="1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이상인 경우 탐지 </a:t>
            </a:r>
            <a:endParaRPr lang="en-US" altLang="ko-KR" sz="1600" b="1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 </a:t>
            </a:r>
            <a:r>
              <a:rPr lang="ko-KR" altLang="en-US" sz="1600" b="1" spc="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룰셋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</a:t>
            </a:r>
            <a:r>
              <a:rPr lang="en-US" altLang="ko-KR" sz="1600" b="1" spc="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IP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pc="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분동안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SMTP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트래픽이 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 이상 발생하고 </a:t>
            </a:r>
            <a:endParaRPr lang="en-US" altLang="ko-KR" sz="1600" b="1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목적지 분포가 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곳 이상인 경우 탐지 </a:t>
            </a:r>
            <a:endParaRPr lang="en-US" altLang="ko-KR" sz="1600" b="1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 조건 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SMTP(25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Port),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다량발생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/1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목적지 분포 </a:t>
            </a:r>
            <a:r>
              <a:rPr lang="en-US" altLang="ko-KR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곳 이상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0B79A-E7B7-7C39-C15F-1F248190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857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E649B-1F20-725E-A06D-5FE2A3FB5403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52D931-6F46-E3F4-A7B2-A745600BC40F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A4D7F2-CB88-1FB3-8E67-D28EB36DA04D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국가 사이버 안보 수행 체계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72D8D9-1A7A-BBE3-8610-B27D1FBE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4" y="2271272"/>
            <a:ext cx="8626254" cy="411005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87F1CD-C29B-70B7-3CAE-8065E475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9077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7466586-A472-34C5-FB46-581A03E0D421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5-10. SIEM(Security Information &amp; Event Management)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E890CC-68B2-85F8-B816-2E0EF6068FCD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SIEM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82AAF0-145B-A8F6-7CDF-59B9A38373DC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로그관리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3B914-D63B-2C57-25CA-E52BB0238A83}"/>
              </a:ext>
            </a:extLst>
          </p:cNvPr>
          <p:cNvSpPr/>
          <p:nvPr/>
        </p:nvSpPr>
        <p:spPr>
          <a:xfrm>
            <a:off x="276901" y="2132856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상관분석을 통해서 방화벽</a:t>
            </a:r>
            <a:r>
              <a:rPr lang="en-US" altLang="ko-KR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IPS, DDOS </a:t>
            </a:r>
            <a:r>
              <a:rPr lang="ko-KR" altLang="en-US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장비에서 발견된 </a:t>
            </a:r>
            <a:r>
              <a:rPr lang="en-US" altLang="ko-KR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내부 웹서버</a:t>
            </a:r>
            <a:r>
              <a:rPr lang="en-US" altLang="ko-KR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ko-KR" altLang="en-US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파일서버 등으로 접속 했는지 추적하여 요주의 </a:t>
            </a:r>
            <a:r>
              <a:rPr lang="en-US" altLang="ko-KR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선정하여 관리하며</a:t>
            </a:r>
            <a:r>
              <a:rPr lang="en-US" altLang="ko-KR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요주의 </a:t>
            </a:r>
            <a:r>
              <a:rPr lang="en-US" altLang="ko-KR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6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특정 서버로 접속할 시에 접속을 차단</a:t>
            </a:r>
            <a:endParaRPr lang="ko-KR" altLang="en-US" sz="1600" b="1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461D13-63EA-303D-B61E-69FB8984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0" y="3443990"/>
            <a:ext cx="8625968" cy="26574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E29AF-67F2-A021-0964-AD2344D3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1498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0E3FBE-865D-B5D3-869E-9ECCC4D360D0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5-10. SIEM(Security Information &amp; Event Management)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99317F-173D-3233-A5EC-584329F9247F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SIEM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6F242F-6E50-57FD-ED0D-3370EB240C0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로그관리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BB2350-98C2-1BEF-5CB2-05CE03220915}"/>
              </a:ext>
            </a:extLst>
          </p:cNvPr>
          <p:cNvSpPr/>
          <p:nvPr/>
        </p:nvSpPr>
        <p:spPr>
          <a:xfrm>
            <a:off x="261911" y="2132856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SIEM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네트워크 포렌식과 연동하여 이상행위 분석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네트워크 포렌식은 모든 네트워크 트래픽을 분석해 침해 흔적을 찾아 공격이 어떻게 진행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됐는지 파악하기 용이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F96058-39E9-3C13-F596-E1F640679E5F}"/>
              </a:ext>
            </a:extLst>
          </p:cNvPr>
          <p:cNvSpPr/>
          <p:nvPr/>
        </p:nvSpPr>
        <p:spPr>
          <a:xfrm>
            <a:off x="266510" y="3573016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엔드포인트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포렌식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SIEM,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로그분석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행위 분석 기술 등 모니터링에 필요한 모든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요수기술을 통합 연계하면 공격루트와 방법을 파악하고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공객패턴을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찾아내며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공격자의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행위를 분석해 향후 발생할 공격도 예측해 방어 할 수 있음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3D3880-D4E4-8DAC-8F87-DF56DFDD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5122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334B33-AD29-8582-8179-13C080AD6588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5-10. SIEM(Security Information &amp; Event Management)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972A08-BCA1-1039-F704-933A40546170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SIEM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066643-5C75-402C-FE10-12C9DC7DB59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로그관리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34641-F7E4-CE71-A539-48C66A3BC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8" y="2681604"/>
            <a:ext cx="8636647" cy="36997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811B06-8F53-F448-8367-B04AFD657340}"/>
              </a:ext>
            </a:extLst>
          </p:cNvPr>
          <p:cNvSpPr/>
          <p:nvPr/>
        </p:nvSpPr>
        <p:spPr>
          <a:xfrm>
            <a:off x="261911" y="2132856"/>
            <a:ext cx="862625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정보유출 사고 특징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A9BF2D-36CA-F61E-5A2A-DA1B1D0E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395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A86A115-28F6-1265-89CC-9EC564518B1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5-10. SIEM(Security Information &amp; Event Management)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BB3289-B8C8-B7B2-5AA1-067900DE8D5B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SIEM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14319D-92F8-B9B0-87CD-D16F73758EEA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로그관리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E5B30D-0EA5-10F3-B726-EF30F9928819}"/>
              </a:ext>
            </a:extLst>
          </p:cNvPr>
          <p:cNvSpPr/>
          <p:nvPr/>
        </p:nvSpPr>
        <p:spPr>
          <a:xfrm>
            <a:off x="261911" y="2132856"/>
            <a:ext cx="862625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정보유출 사고 특징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보안시스템간 상관분석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분석영역 확대 및 통합 분석 필요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900EC0-3CBC-E996-1713-8CF32458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1" y="2681604"/>
            <a:ext cx="8626255" cy="369972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0D4A7C-F6DD-2D93-2515-09280599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1295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9E1352-9083-74B5-58EB-7AD022F7D88A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5-11. SOAR </a:t>
            </a:r>
            <a:r>
              <a:rPr lang="en-US" altLang="ko-KR" b="1" dirty="0">
                <a:solidFill>
                  <a:schemeClr val="tx1"/>
                </a:solidFill>
              </a:rPr>
              <a:t>(Security Orchestration, Automation and Response)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5DE469-F5C2-1E06-7867-8691FAEB5891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endParaRPr lang="ko-KR" altLang="en-US" sz="1600" spc="-3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9B375D-89FE-1F63-E313-BA76A8F5F715}"/>
              </a:ext>
            </a:extLst>
          </p:cNvPr>
          <p:cNvSpPr/>
          <p:nvPr/>
        </p:nvSpPr>
        <p:spPr>
          <a:xfrm>
            <a:off x="272302" y="1998365"/>
            <a:ext cx="862625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보안 위협 대응 프로세스를 자동화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조율하여 단순 반복 보안관제 업무 효율화와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보안 이벤트를 신속 정확하게 대응하는 보안 솔루션</a:t>
            </a:r>
          </a:p>
        </p:txBody>
      </p:sp>
      <p:pic>
        <p:nvPicPr>
          <p:cNvPr id="6" name="그림 5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D5201C44-843D-1072-3B4E-B151E99AB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34" y="2924944"/>
            <a:ext cx="8626255" cy="31092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547A051-FF1C-9613-D05F-33101BC358A3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5169D-DE7B-00E6-70B2-61A2E94B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47031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79D593-4273-9FB8-F22C-0BF264D76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" t="5357" r="1613" b="1786"/>
          <a:stretch/>
        </p:blipFill>
        <p:spPr>
          <a:xfrm>
            <a:off x="266223" y="2420888"/>
            <a:ext cx="8626255" cy="38884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8D4C38-4EEB-B5AA-9D64-1A78AF74AA80}"/>
              </a:ext>
            </a:extLst>
          </p:cNvPr>
          <p:cNvSpPr/>
          <p:nvPr/>
        </p:nvSpPr>
        <p:spPr>
          <a:xfrm>
            <a:off x="266223" y="1628800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사이버위협에 대해 대응수준을 자동으로 분류하고 표준화된 업무 프로세스에 따라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보안업무담당자와 솔루션이 유기적으로 협력할 수 있도록 지원하는 플랫폼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가트너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spc="-3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1E6CE6-67D7-115F-0A70-2BF358EB9470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765DA5-3C0A-D04F-B60E-9353E849CC82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5-11. SOAR </a:t>
            </a:r>
            <a:r>
              <a:rPr lang="en-US" altLang="ko-KR" b="1" dirty="0">
                <a:solidFill>
                  <a:schemeClr val="tx1"/>
                </a:solidFill>
              </a:rPr>
              <a:t>(Security Orchestration, Automation and Response)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D95AB5-791B-4FCF-11B3-CE522091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9849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C30C2E-A2FE-EBF4-CEB4-9327908351C5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SOA(Security Orchestration and Automation)</a:t>
            </a:r>
            <a:endParaRPr lang="ko-KR" altLang="en-US" sz="1600" spc="-3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E820E8-73DD-26E5-7D96-D8199CA37D2A}"/>
              </a:ext>
            </a:extLst>
          </p:cNvPr>
          <p:cNvSpPr/>
          <p:nvPr/>
        </p:nvSpPr>
        <p:spPr>
          <a:xfrm>
            <a:off x="272302" y="1998365"/>
            <a:ext cx="8626255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Security Orchestration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서로 다른 제품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(Non-Security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 포함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 서로 통합하고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Workflow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제품 간 작업을 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자동화시켜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최종 사용자에게 감독과 상호 작용을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허용하게 하는 개념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기술을 통합하여 조직의 보안 상태를 개선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Security Automation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인간이 수행하는 작업중심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(Task-oriented)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작업을 기계가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수행하도록 하는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BA1FB7-8EAF-47A4-AD3F-EC24BFF8600B}"/>
              </a:ext>
            </a:extLst>
          </p:cNvPr>
          <p:cNvSpPr/>
          <p:nvPr/>
        </p:nvSpPr>
        <p:spPr>
          <a:xfrm>
            <a:off x="261352" y="4399152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Threat Intelligence Platforms(TIP)</a:t>
            </a:r>
            <a:endParaRPr lang="ko-KR" altLang="en-US" sz="1600" spc="-3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5747DB-5AF1-64E1-8058-DC048EF2CA92}"/>
              </a:ext>
            </a:extLst>
          </p:cNvPr>
          <p:cNvSpPr/>
          <p:nvPr/>
        </p:nvSpPr>
        <p:spPr>
          <a:xfrm>
            <a:off x="267431" y="4768717"/>
            <a:ext cx="8626255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Threat Intelligent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 조직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(Organization)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“조직에 대한 위협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(Threat)”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이해하기 위해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사용하는 정보를 의미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TIP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위협 정보를 실시간으로 수집하고 상관 분석하는 프로세스를 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자동화시켜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신속하게 사이버 공격에 대한 분석과 대응을 지원하는 기능을 제공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7A15AD-9F34-508B-705B-0279B65E713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A85773-3828-8D01-D3B1-401DA3907AEA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5-11. SOAR </a:t>
            </a:r>
            <a:r>
              <a:rPr lang="en-US" altLang="ko-KR" b="1" dirty="0">
                <a:solidFill>
                  <a:schemeClr val="tx1"/>
                </a:solidFill>
              </a:rPr>
              <a:t>(Security Orchestration, Automation and Response)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6BE35B-C0ED-0D98-7296-0F51D9F4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34320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A321B4-8E36-3696-BCCB-D364F78B1564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Security Incident Response Platforms(SIRP)</a:t>
            </a:r>
            <a:endParaRPr lang="ko-KR" altLang="en-US" sz="1600" spc="-3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13D4B0-3801-6B6E-927A-EB224D8AF2B0}"/>
              </a:ext>
            </a:extLst>
          </p:cNvPr>
          <p:cNvSpPr/>
          <p:nvPr/>
        </p:nvSpPr>
        <p:spPr>
          <a:xfrm>
            <a:off x="272302" y="1998365"/>
            <a:ext cx="8626255" cy="373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SIRP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보안 침해 사고 발생시 대응하는 시스템으로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처리해야 하고 분석해야 할 정보들이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많지만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수립된 대응 정책에 따라 즉각적으로 대응해야 하고 자동적으로 처리하는 기능을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기술을 통합하여 조직의 보안 상태를 개선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이상적인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SIRP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SIEM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포함한 다양한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로부터 경고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(Alert)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보안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Event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수집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분석가는 보안 침해 사고 처리 기간 동안 발견한  정보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관련된 로그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IOC(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침해지표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Indicator Of Compromise)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등을 “침해 사고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Case”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시스템에 추가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악의적인 행위를 식별하기 위하여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분석한 자료를 </a:t>
            </a:r>
            <a:r>
              <a:rPr lang="en-US" altLang="ko-KR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VirusTotal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외부 위협 정보와 비교할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있어야 함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EA8FFD-73FC-7C18-78F7-8CCCFA9DCBAA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55798A-9317-CD82-B777-E6DF4E6604D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5-11. SOAR </a:t>
            </a:r>
            <a:r>
              <a:rPr lang="en-US" altLang="ko-KR" b="1" dirty="0">
                <a:solidFill>
                  <a:schemeClr val="tx1"/>
                </a:solidFill>
              </a:rPr>
              <a:t>(Security Orchestration, Automation and Response)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CC20E-FC34-CEB9-41C2-05BA5679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3301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38D60FF-6041-0A72-BE7F-B73E581DA9B3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endParaRPr lang="ko-KR" altLang="en-US" sz="1600" spc="-3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0152816-BFF3-343B-272A-18C2F7AC077C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1988840"/>
          <a:ext cx="8640957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8423167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976803859"/>
                    </a:ext>
                  </a:extLst>
                </a:gridCol>
                <a:gridCol w="5688629">
                  <a:extLst>
                    <a:ext uri="{9D8B030D-6E8A-4147-A177-3AD203B41FA5}">
                      <a16:colId xmlns:a16="http://schemas.microsoft.com/office/drawing/2014/main" val="1296586459"/>
                    </a:ext>
                  </a:extLst>
                </a:gridCol>
              </a:tblGrid>
              <a:tr h="416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주요기능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723380"/>
                  </a:ext>
                </a:extLst>
              </a:tr>
              <a:tr h="5813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Orchestration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보안솔루션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다양한 보안 솔루션 연동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탐지된 이벤트 자동 분석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하나의 화면에서 현재 보안 상황 확인 및 운영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326240"/>
                  </a:ext>
                </a:extLst>
              </a:tr>
              <a:tr h="5813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가시성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통합 보안 대시보드 제공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사이버 킬 체인 적용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대응절차 시각화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995013"/>
                  </a:ext>
                </a:extLst>
              </a:tr>
              <a:tr h="58138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Automation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업무 자동화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단순 반복 업무를 자동화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편의성 제공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대응 시나리오 설계 등 고차원 업무 집중 환경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567553"/>
                  </a:ext>
                </a:extLst>
              </a:tr>
              <a:tr h="5813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동적 </a:t>
                      </a:r>
                      <a:r>
                        <a:rPr lang="ko-KR" altLang="en-US" sz="1400" dirty="0" err="1"/>
                        <a:t>플레이북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사전 정의된 </a:t>
                      </a:r>
                      <a:r>
                        <a:rPr lang="ko-KR" altLang="en-US" sz="1400" dirty="0" err="1"/>
                        <a:t>플레이북으로</a:t>
                      </a:r>
                      <a:r>
                        <a:rPr lang="ko-KR" altLang="en-US" sz="1400" dirty="0"/>
                        <a:t> 일관된 프로세스 작업 처리를 통해 </a:t>
                      </a:r>
                      <a:endParaRPr lang="en-US" altLang="ko-KR" sz="14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품질 편차 최소화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066344"/>
                  </a:ext>
                </a:extLst>
              </a:tr>
              <a:tr h="5813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작업 및 스크립트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워크플로우에서 스크립트 기능을 추가하여 플랫폼 기능 자동화 </a:t>
                      </a:r>
                      <a:endParaRPr lang="en-US" altLang="ko-KR" sz="14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운영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430612"/>
                  </a:ext>
                </a:extLst>
              </a:tr>
              <a:tr h="5813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Response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사고대응 및 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사고대응 내역과 대응방식 등 의사결정 기록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보안 관제 센터 관리자 협업체계 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169508"/>
                  </a:ext>
                </a:extLst>
              </a:tr>
              <a:tr h="416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리포팅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사고 대응에 대한 지표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의사결정 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18694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AA58F4E-69C6-0C86-D417-535EAD1CEAF2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AC73E3-2B23-C34D-5821-A37B77783852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5-11. SOAR </a:t>
            </a:r>
            <a:r>
              <a:rPr lang="en-US" altLang="ko-KR" b="1" dirty="0">
                <a:solidFill>
                  <a:schemeClr val="tx1"/>
                </a:solidFill>
              </a:rPr>
              <a:t>(Security Orchestration, Automation and Response)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94328A-1C4A-3CA6-5F49-F54B6210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4527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CA67CF-F146-3234-B262-90CF51ECD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5357"/>
            <a:ext cx="8640960" cy="31638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D3FBBE4-1CA7-59BC-ADB0-374CE074718A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SOAR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위협대응 절차</a:t>
            </a:r>
            <a:endParaRPr lang="ko-KR" altLang="en-US" sz="1600" spc="-3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4EE9DD-50B2-8C1A-759B-58F5B3D247D6}"/>
              </a:ext>
            </a:extLst>
          </p:cNvPr>
          <p:cNvSpPr/>
          <p:nvPr/>
        </p:nvSpPr>
        <p:spPr>
          <a:xfrm>
            <a:off x="272302" y="5228640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발생한 </a:t>
            </a:r>
            <a:r>
              <a:rPr lang="ko-KR" altLang="en-US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인시던트를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구분하여 분석 후 </a:t>
            </a:r>
            <a:r>
              <a:rPr lang="en-US" altLang="ko-KR" sz="1600" b="1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palybook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대응 자동화 및 응답처리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SOAR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보안 위협 대응 지능화 관점에서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SIEM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유사하지만 로그 및 경보처리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위협 식별 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 등 차이점이 존재</a:t>
            </a:r>
            <a:endParaRPr lang="en-US" altLang="ko-KR" sz="1600" b="1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50B0B4-8420-B5E2-1CE2-D3A355595FB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B2E8EA-B81B-7A17-3772-3D6B45FB4601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5-11. SOAR </a:t>
            </a:r>
            <a:r>
              <a:rPr lang="en-US" altLang="ko-KR" b="1" dirty="0">
                <a:solidFill>
                  <a:schemeClr val="tx1"/>
                </a:solidFill>
              </a:rPr>
              <a:t>(Security Orchestration, Automation and Response)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87C26-7415-9AE1-3041-E93A8862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67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25BF5E-7787-94B6-7078-CBD92F83BCBB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386CBC-BC10-23B6-43B2-8EB407EFCD9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C58142-AC99-DF79-304F-E1367B789328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민간 정보통신 서비스 분야 침해사고 대응 공조체계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AA7EC6-F56C-5D82-498E-717B68EAB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2" y="2276872"/>
            <a:ext cx="8626256" cy="403244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AF4F-6B8D-F117-7C48-0971E91F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2398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9BB6D6A-D405-C501-70DB-A40B88F7F576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SOAR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SIEM 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lang="ko-KR" altLang="en-US" sz="1600" spc="-3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9875DBC-3201-D13F-CD4C-08A02892C37E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1988840"/>
          <a:ext cx="8626254" cy="332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1939451916"/>
                    </a:ext>
                  </a:extLst>
                </a:gridCol>
                <a:gridCol w="3521039">
                  <a:extLst>
                    <a:ext uri="{9D8B030D-6E8A-4147-A177-3AD203B41FA5}">
                      <a16:colId xmlns:a16="http://schemas.microsoft.com/office/drawing/2014/main" val="2976803859"/>
                    </a:ext>
                  </a:extLst>
                </a:gridCol>
                <a:gridCol w="3521039">
                  <a:extLst>
                    <a:ext uri="{9D8B030D-6E8A-4147-A177-3AD203B41FA5}">
                      <a16:colId xmlns:a16="http://schemas.microsoft.com/office/drawing/2014/main" val="1296586459"/>
                    </a:ext>
                  </a:extLst>
                </a:gridCol>
              </a:tblGrid>
              <a:tr h="416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SOAR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SIEM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723380"/>
                  </a:ext>
                </a:extLst>
              </a:tr>
              <a:tr h="581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데이터집계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보안 경고 및 위협 지능화 집계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로그집계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326240"/>
                  </a:ext>
                </a:extLst>
              </a:tr>
              <a:tr h="581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경보처리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SIEM </a:t>
                      </a:r>
                      <a:r>
                        <a:rPr lang="ko-KR" altLang="en-US" sz="1400" dirty="0"/>
                        <a:t>및 다른 툴로부터 경보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경보생성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995013"/>
                  </a:ext>
                </a:extLst>
              </a:tr>
              <a:tr h="581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위협식별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상관관계 분석 기반 위협 식별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데이터를 분석하여 잠재적 위협 식별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567553"/>
                  </a:ext>
                </a:extLst>
              </a:tr>
              <a:tr h="581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응답워크플로우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E2E </a:t>
                      </a:r>
                      <a:r>
                        <a:rPr lang="ko-KR" altLang="en-US" sz="1400" dirty="0"/>
                        <a:t>자동화 응답 워크플로우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dirty="0"/>
                        <a:t>제한된 응답 워크플로우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066344"/>
                  </a:ext>
                </a:extLst>
              </a:tr>
              <a:tr h="581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통합 보안 솔루션 조율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분석가에게 의심 활동 알림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43061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F6692C7-41FE-79BA-258B-5365EDC12AA8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보안관제 실무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B72881-4F12-4F15-74C2-3EAF2A81ED1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5-11. SOAR </a:t>
            </a:r>
            <a:r>
              <a:rPr lang="en-US" altLang="ko-KR" b="1" dirty="0">
                <a:solidFill>
                  <a:schemeClr val="tx1"/>
                </a:solidFill>
              </a:rPr>
              <a:t>(Security Orchestration, Automation and Response)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FDF404-4218-76DB-DC54-4082DA5F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5994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74A766-428D-78AB-C830-E65190FD3FB8}"/>
              </a:ext>
            </a:extLst>
          </p:cNvPr>
          <p:cNvSpPr/>
          <p:nvPr/>
        </p:nvSpPr>
        <p:spPr>
          <a:xfrm>
            <a:off x="1691680" y="2780928"/>
            <a:ext cx="5760640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7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261271-726F-543D-C937-1082B4B9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543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C7C96-194E-C203-831E-117A564169D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16CB3A-D674-B829-C135-1913BCBE80F0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DB8D32-24DE-7D45-A388-F70CC328452B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국내 분야별 보안관제센터 역할 및 기능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083860C-28D7-D82A-2A86-F06E831D9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587977"/>
              </p:ext>
            </p:extLst>
          </p:nvPr>
        </p:nvGraphicFramePr>
        <p:xfrm>
          <a:off x="251518" y="1967354"/>
          <a:ext cx="8640961" cy="4341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8">
                  <a:extLst>
                    <a:ext uri="{9D8B030D-6E8A-4147-A177-3AD203B41FA5}">
                      <a16:colId xmlns:a16="http://schemas.microsoft.com/office/drawing/2014/main" val="2784545829"/>
                    </a:ext>
                  </a:extLst>
                </a:gridCol>
                <a:gridCol w="2712301">
                  <a:extLst>
                    <a:ext uri="{9D8B030D-6E8A-4147-A177-3AD203B41FA5}">
                      <a16:colId xmlns:a16="http://schemas.microsoft.com/office/drawing/2014/main" val="3314741857"/>
                    </a:ext>
                  </a:extLst>
                </a:gridCol>
                <a:gridCol w="2712301">
                  <a:extLst>
                    <a:ext uri="{9D8B030D-6E8A-4147-A177-3AD203B41FA5}">
                      <a16:colId xmlns:a16="http://schemas.microsoft.com/office/drawing/2014/main" val="1945855202"/>
                    </a:ext>
                  </a:extLst>
                </a:gridCol>
                <a:gridCol w="2712301">
                  <a:extLst>
                    <a:ext uri="{9D8B030D-6E8A-4147-A177-3AD203B41FA5}">
                      <a16:colId xmlns:a16="http://schemas.microsoft.com/office/drawing/2014/main" val="822644366"/>
                    </a:ext>
                  </a:extLst>
                </a:gridCol>
              </a:tblGrid>
              <a:tr h="382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국가사이버안전센터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인터넷침해대응센터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각부문별 사이버안전센터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22857"/>
                  </a:ext>
                </a:extLst>
              </a:tr>
              <a:tr h="84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indent="-88900"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국가차원에서 사이버공격에 대한 종합적이고 체계적인 대응을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국내 민간 전산망 정보보호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침해사고 예방을 위한 기술지원</a:t>
                      </a:r>
                      <a:endParaRPr lang="en-US" altLang="ko-KR" sz="1200" dirty="0"/>
                    </a:p>
                    <a:p>
                      <a:pPr marL="176213" indent="-176213"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실질적인 침해사고 대응 및 분석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피해복구 기술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indent="-88900"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spc="-100" baseline="0" dirty="0" err="1"/>
                        <a:t>사이버위협으로부터</a:t>
                      </a:r>
                      <a:r>
                        <a:rPr lang="ko-KR" altLang="en-US" sz="1200" spc="-100" baseline="0" dirty="0"/>
                        <a:t> 보안전문인력</a:t>
                      </a:r>
                      <a:r>
                        <a:rPr lang="ko-KR" altLang="en-US" sz="1200" dirty="0"/>
                        <a:t>에 의해 예방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탐지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대응활동을 통하여 </a:t>
                      </a:r>
                      <a:r>
                        <a:rPr lang="ko-KR" altLang="en-US" sz="1200" spc="-100" baseline="0" dirty="0"/>
                        <a:t>정부 및 기관의 주요정보 자산을 보</a:t>
                      </a:r>
                      <a:r>
                        <a:rPr lang="ko-KR" altLang="en-US" sz="1200" dirty="0"/>
                        <a:t>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799329"/>
                  </a:ext>
                </a:extLst>
              </a:tr>
              <a:tr h="3111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주요업무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국가사이버안전 정책 총괄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국가사이버안전 정책 기획</a:t>
                      </a:r>
                      <a:r>
                        <a:rPr lang="en-US" altLang="ko-KR" sz="1200" dirty="0"/>
                        <a:t>·</a:t>
                      </a:r>
                      <a:r>
                        <a:rPr lang="ko-KR" altLang="en-US" sz="1200" dirty="0"/>
                        <a:t>조율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국가사이버안전 제도</a:t>
                      </a:r>
                      <a:r>
                        <a:rPr lang="en-US" altLang="ko-KR" sz="1200" dirty="0"/>
                        <a:t>·</a:t>
                      </a:r>
                      <a:r>
                        <a:rPr lang="ko-KR" altLang="en-US" sz="1200" dirty="0"/>
                        <a:t>지침 수립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spc="-40" baseline="0" dirty="0"/>
                        <a:t>민</a:t>
                      </a:r>
                      <a:r>
                        <a:rPr lang="en-US" altLang="ko-KR" sz="1200" spc="-40" baseline="0" dirty="0"/>
                        <a:t>·</a:t>
                      </a:r>
                      <a:r>
                        <a:rPr lang="ko-KR" altLang="en-US" sz="1200" spc="-40" baseline="0" dirty="0"/>
                        <a:t>관</a:t>
                      </a:r>
                      <a:r>
                        <a:rPr lang="en-US" altLang="ko-KR" sz="1200" spc="-40" baseline="0" dirty="0"/>
                        <a:t>·</a:t>
                      </a:r>
                      <a:r>
                        <a:rPr lang="ko-KR" altLang="en-US" sz="1200" spc="-40" baseline="0" dirty="0"/>
                        <a:t>군 정보공유체계 구축 및 운</a:t>
                      </a:r>
                      <a:r>
                        <a:rPr lang="ko-KR" altLang="en-US" sz="1200" dirty="0"/>
                        <a:t>영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사이버 위기 예방활동</a:t>
                      </a:r>
                      <a:endParaRPr lang="en-US" altLang="ko-KR" sz="1200" dirty="0"/>
                    </a:p>
                    <a:p>
                      <a:pPr marL="176213" indent="-176213"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각급기관 전산망 보안 컨설팅 및 안전측정</a:t>
                      </a:r>
                      <a:endParaRPr lang="en-US" altLang="ko-KR" sz="1200" dirty="0"/>
                    </a:p>
                    <a:p>
                      <a:pPr marL="176213" indent="-176213"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사이버위기 대응훈련</a:t>
                      </a:r>
                      <a:endParaRPr lang="en-US" altLang="ko-KR" sz="1200" dirty="0"/>
                    </a:p>
                    <a:p>
                      <a:pPr marL="176213" indent="-176213"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정보보안 관리실태 평가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사이버공격 탐지활동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- 24X365 </a:t>
                      </a:r>
                      <a:r>
                        <a:rPr lang="ko-KR" altLang="en-US" sz="1200" dirty="0"/>
                        <a:t>각급기관 보안관제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단계별 사이버위기 경보발령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사고조사 및 복구지원 활동</a:t>
                      </a:r>
                      <a:endParaRPr lang="en-US" altLang="ko-KR" sz="1200" dirty="0"/>
                    </a:p>
                    <a:p>
                      <a:pPr marL="176213" indent="-176213"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spc="-20" baseline="0" dirty="0"/>
                        <a:t>해킹사고 발생 시 사고조사 및 원</a:t>
                      </a:r>
                      <a:r>
                        <a:rPr lang="ko-KR" altLang="en-US" sz="1200" dirty="0"/>
                        <a:t>인규명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사이버위기 대책본부 구성</a:t>
                      </a:r>
                      <a:r>
                        <a:rPr lang="en-US" altLang="ko-KR" sz="1200" dirty="0"/>
                        <a:t>·</a:t>
                      </a:r>
                      <a:r>
                        <a:rPr lang="ko-KR" altLang="en-US" sz="1200" dirty="0"/>
                        <a:t>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전산망 보호침해사고 예방활동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침해사고 예방을 위한 기술지원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spc="-100" baseline="0" dirty="0"/>
                        <a:t>전산망 보안 기술 지침 개발 및 보</a:t>
                      </a:r>
                      <a:r>
                        <a:rPr lang="ko-KR" altLang="en-US" sz="1200" dirty="0"/>
                        <a:t>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침해사고 처리 지원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침해사고의 접수</a:t>
                      </a:r>
                      <a:endParaRPr lang="en-US" altLang="ko-KR" sz="1200" dirty="0"/>
                    </a:p>
                    <a:p>
                      <a:pPr marL="176213" indent="-176213"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전산망 보안 침해사고 진단 분석 지원</a:t>
                      </a:r>
                      <a:endParaRPr lang="en-US" altLang="ko-KR" sz="1200" dirty="0"/>
                    </a:p>
                    <a:p>
                      <a:pPr marL="88900" indent="-88900"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spc="-100" baseline="0" dirty="0"/>
                        <a:t>국제 사고대응 활동 참여를 위한 창</a:t>
                      </a:r>
                      <a:r>
                        <a:rPr lang="ko-KR" altLang="en-US" sz="1200" dirty="0"/>
                        <a:t>구제동</a:t>
                      </a:r>
                      <a:endParaRPr lang="en-US" altLang="ko-KR" sz="1200" dirty="0"/>
                    </a:p>
                    <a:p>
                      <a:pPr marL="88900" indent="-88900" latinLnBrk="1"/>
                      <a:r>
                        <a:rPr lang="en-US" altLang="ko-KR" sz="1200" dirty="0"/>
                        <a:t> - FIRST </a:t>
                      </a:r>
                      <a:r>
                        <a:rPr lang="ko-KR" altLang="en-US" sz="1200" dirty="0"/>
                        <a:t>활동 참여</a:t>
                      </a:r>
                      <a:endParaRPr lang="en-US" altLang="ko-KR" sz="1200" dirty="0"/>
                    </a:p>
                    <a:p>
                      <a:pPr marL="88900" indent="-88900" latinLnBrk="1"/>
                      <a:r>
                        <a:rPr lang="en-US" altLang="ko-KR" sz="1200" dirty="0"/>
                        <a:t> - FIRST </a:t>
                      </a:r>
                      <a:r>
                        <a:rPr lang="ko-KR" altLang="en-US" sz="1200" dirty="0"/>
                        <a:t>제공 정보의 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관제운영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- 24X365 </a:t>
                      </a:r>
                      <a:r>
                        <a:rPr lang="ko-KR" altLang="en-US" sz="1200" dirty="0"/>
                        <a:t>실시간 관제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보안 침해사고 탐지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대응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보안시스템 운영 및 보안관리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침해사고 분석 및 대응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침해사고 예방 및 대응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보안관제를 통한 침해사고 대응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사고 분석 전문도구를 이용한 원인분석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침해사고 복구지원 및 대응 보고서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보안점검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보안가이드라인 제공</a:t>
                      </a:r>
                      <a:endParaRPr lang="en-US" altLang="ko-KR" sz="1200" dirty="0"/>
                    </a:p>
                    <a:p>
                      <a:pPr marL="176213" indent="-176213" latinLnBrk="1"/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네트워크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홈페이지 취약점 진단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727860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2BD1C-F8DB-F25C-851C-8829D413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952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41472" y="2132856"/>
            <a:ext cx="8651007" cy="1224136"/>
            <a:chOff x="241472" y="1628800"/>
            <a:chExt cx="8651007" cy="1224136"/>
          </a:xfrm>
        </p:grpSpPr>
        <p:sp>
          <p:nvSpPr>
            <p:cNvPr id="4" name="직사각형 3"/>
            <p:cNvSpPr/>
            <p:nvPr/>
          </p:nvSpPr>
          <p:spPr>
            <a:xfrm>
              <a:off x="244457" y="2060848"/>
              <a:ext cx="8648022" cy="792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사이버 공격을 실시간으로 신속하게 탐지 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/ 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차단 하기 위해서 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24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시간 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365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일 중단 없이 보안관제 업무를 수행 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한쪽 모서리가 잘린 사각형 5"/>
            <p:cNvSpPr/>
            <p:nvPr/>
          </p:nvSpPr>
          <p:spPr>
            <a:xfrm>
              <a:off x="241472" y="1628800"/>
              <a:ext cx="2376264" cy="432048"/>
            </a:xfrm>
            <a:prstGeom prst="snip1Rect">
              <a:avLst>
                <a:gd name="adj" fmla="val 380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/>
                <a:t>무중단의</a:t>
              </a:r>
              <a:r>
                <a:rPr lang="ko-KR" altLang="en-US" sz="1600" b="1" dirty="0"/>
                <a:t> 원칙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41472" y="3526128"/>
            <a:ext cx="8651007" cy="1440160"/>
            <a:chOff x="241472" y="3068960"/>
            <a:chExt cx="8651007" cy="1440160"/>
          </a:xfrm>
        </p:grpSpPr>
        <p:sp>
          <p:nvSpPr>
            <p:cNvPr id="9" name="직사각형 8"/>
            <p:cNvSpPr/>
            <p:nvPr/>
          </p:nvSpPr>
          <p:spPr>
            <a:xfrm>
              <a:off x="244457" y="3501008"/>
              <a:ext cx="8648022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보안관제업무 수행을 위해서는 사이버공격 탐지시스템 등 보안관제에 필요한 시스템과 함께 정보시스템 및 네트워크 이론을 포함한 프로그램 분석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b="1" dirty="0" err="1">
                  <a:solidFill>
                    <a:schemeClr val="tx1"/>
                  </a:solidFill>
                </a:rPr>
                <a:t>포렌식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해킹기술 등 다양한 방면에 전문지식과 경험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노하우를 가진 전문 인력이 매우 중요 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한쪽 모서리가 잘린 사각형 9"/>
            <p:cNvSpPr/>
            <p:nvPr/>
          </p:nvSpPr>
          <p:spPr>
            <a:xfrm>
              <a:off x="241472" y="3068960"/>
              <a:ext cx="2376264" cy="432048"/>
            </a:xfrm>
            <a:prstGeom prst="snip1Rect">
              <a:avLst>
                <a:gd name="adj" fmla="val 380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전문성의 원칙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41473" y="5135424"/>
            <a:ext cx="8651007" cy="1152128"/>
            <a:chOff x="241473" y="5135424"/>
            <a:chExt cx="8651007" cy="1152128"/>
          </a:xfrm>
        </p:grpSpPr>
        <p:sp>
          <p:nvSpPr>
            <p:cNvPr id="11" name="직사각형 10"/>
            <p:cNvSpPr/>
            <p:nvPr/>
          </p:nvSpPr>
          <p:spPr>
            <a:xfrm>
              <a:off x="244458" y="5567472"/>
              <a:ext cx="8648022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spc="-30" dirty="0">
                  <a:solidFill>
                    <a:schemeClr val="tx1"/>
                  </a:solidFill>
                </a:rPr>
                <a:t>범 국가차원에서 사이버 공격을 철저하게 탐지 </a:t>
              </a:r>
              <a:r>
                <a:rPr lang="en-US" altLang="ko-KR" sz="1600" b="1" spc="-30" dirty="0">
                  <a:solidFill>
                    <a:schemeClr val="tx1"/>
                  </a:solidFill>
                </a:rPr>
                <a:t>/ </a:t>
              </a:r>
              <a:r>
                <a:rPr lang="ko-KR" altLang="en-US" sz="1600" b="1" spc="-30" dirty="0">
                  <a:solidFill>
                    <a:schemeClr val="tx1"/>
                  </a:solidFill>
                </a:rPr>
                <a:t>차단 </a:t>
              </a:r>
              <a:r>
                <a:rPr lang="en-US" altLang="ko-KR" sz="1600" b="1" spc="-30" dirty="0">
                  <a:solidFill>
                    <a:schemeClr val="tx1"/>
                  </a:solidFill>
                </a:rPr>
                <a:t>/ </a:t>
              </a:r>
              <a:r>
                <a:rPr lang="ko-KR" altLang="en-US" sz="1600" b="1" spc="-30" dirty="0">
                  <a:solidFill>
                    <a:schemeClr val="tx1"/>
                  </a:solidFill>
                </a:rPr>
                <a:t>대응 하기 위해서는 관계 법령에 위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배되지 않는 범위 내에서 보안관제 관련 정보가 신속하게 공유 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한쪽 모서리가 잘린 사각형 11"/>
            <p:cNvSpPr/>
            <p:nvPr/>
          </p:nvSpPr>
          <p:spPr>
            <a:xfrm>
              <a:off x="241473" y="5135424"/>
              <a:ext cx="2376264" cy="432048"/>
            </a:xfrm>
            <a:prstGeom prst="snip1Rect">
              <a:avLst>
                <a:gd name="adj" fmla="val 380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정보공유의 원칙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DB0CBE-6F74-D542-9B8E-A49E9B9C2782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88D3E1-AFE9-726F-D173-E916DE0C9868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905C37-6A61-5218-5F9E-E56B921EDF60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기본원칙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4CA19F-3055-630E-1593-A3C0D86F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034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A26E57-E7D7-60B4-26E1-38C2FD755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39362"/>
            <a:ext cx="8784977" cy="42699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055F7B-610E-2649-2F5F-3193600DC775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02EA56-AA6E-A9BB-2B24-0A4716A19CF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9DD62F-6580-EEE1-99AF-652D729CF354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목적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6C6DF0-8F7B-A699-68CF-CBFD56DF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52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6224" y="1062568"/>
            <a:ext cx="4305775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1. </a:t>
            </a:r>
            <a:r>
              <a:rPr lang="ko-KR" altLang="en-US" sz="2000" b="1" dirty="0">
                <a:solidFill>
                  <a:schemeClr val="tx1"/>
                </a:solidFill>
              </a:rPr>
              <a:t>교육과정 소개 </a:t>
            </a:r>
            <a:endParaRPr lang="ko-KR" altLang="en-US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  1-1. </a:t>
            </a:r>
            <a:r>
              <a:rPr lang="ko-KR" altLang="en-US" b="1" dirty="0">
                <a:solidFill>
                  <a:schemeClr val="tx1"/>
                </a:solidFill>
              </a:rPr>
              <a:t>강사 소개 </a:t>
            </a:r>
            <a:endParaRPr lang="ko-KR" alt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  1-2. </a:t>
            </a:r>
            <a:r>
              <a:rPr lang="ko-KR" altLang="en-US" b="1" dirty="0">
                <a:solidFill>
                  <a:schemeClr val="tx1"/>
                </a:solidFill>
              </a:rPr>
              <a:t>교육 내용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6224" y="2502728"/>
            <a:ext cx="4305775" cy="2088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</a:rPr>
              <a:t>2. </a:t>
            </a:r>
            <a:r>
              <a:rPr lang="ko-KR" altLang="en-US" sz="2000" b="1" dirty="0">
                <a:solidFill>
                  <a:prstClr val="black"/>
                </a:solidFill>
              </a:rPr>
              <a:t>보안관제의 이해 </a:t>
            </a:r>
            <a:endParaRPr lang="ko-KR" altLang="en-US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  2-1. </a:t>
            </a:r>
            <a:r>
              <a:rPr lang="ko-KR" altLang="en-US" b="1" dirty="0">
                <a:solidFill>
                  <a:prstClr val="black"/>
                </a:solidFill>
              </a:rPr>
              <a:t>보안관제 개념 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  2-2. </a:t>
            </a:r>
            <a:r>
              <a:rPr lang="ko-KR" altLang="en-US" b="1" dirty="0">
                <a:solidFill>
                  <a:prstClr val="black"/>
                </a:solidFill>
              </a:rPr>
              <a:t>보안관제 업무 개요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  2-3. </a:t>
            </a:r>
            <a:r>
              <a:rPr lang="ko-KR" altLang="en-US" b="1" dirty="0">
                <a:solidFill>
                  <a:prstClr val="black"/>
                </a:solidFill>
              </a:rPr>
              <a:t>보안관제 구성요소</a:t>
            </a:r>
            <a:endParaRPr lang="ko-KR" altLang="en-US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  2-4. </a:t>
            </a:r>
            <a:r>
              <a:rPr lang="ko-KR" altLang="en-US" b="1" dirty="0">
                <a:solidFill>
                  <a:prstClr val="black"/>
                </a:solidFill>
              </a:rPr>
              <a:t>보안관제 업무 절차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8E05FD-920E-DDB8-9AD9-B7E745811F56}"/>
              </a:ext>
            </a:extLst>
          </p:cNvPr>
          <p:cNvSpPr/>
          <p:nvPr/>
        </p:nvSpPr>
        <p:spPr>
          <a:xfrm>
            <a:off x="251520" y="116632"/>
            <a:ext cx="30963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B8CB6E-CE92-07A1-991D-8ADC443B27BE}"/>
              </a:ext>
            </a:extLst>
          </p:cNvPr>
          <p:cNvSpPr/>
          <p:nvPr/>
        </p:nvSpPr>
        <p:spPr>
          <a:xfrm>
            <a:off x="266225" y="4878992"/>
            <a:ext cx="4305775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</a:rPr>
              <a:t>3. </a:t>
            </a:r>
            <a:r>
              <a:rPr lang="ko-KR" altLang="en-US" sz="2000" b="1" dirty="0">
                <a:solidFill>
                  <a:prstClr val="black"/>
                </a:solidFill>
              </a:rPr>
              <a:t>보안관제 기술 </a:t>
            </a:r>
            <a:endParaRPr lang="ko-KR" altLang="en-US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  3-1. </a:t>
            </a:r>
            <a:r>
              <a:rPr lang="ko-KR" altLang="en-US" b="1" dirty="0">
                <a:solidFill>
                  <a:prstClr val="black"/>
                </a:solidFill>
              </a:rPr>
              <a:t>보안관제 탐지</a:t>
            </a:r>
            <a:r>
              <a:rPr lang="en-US" altLang="ko-KR" b="1" dirty="0">
                <a:solidFill>
                  <a:prstClr val="black"/>
                </a:solidFill>
              </a:rPr>
              <a:t>/</a:t>
            </a:r>
            <a:r>
              <a:rPr lang="ko-KR" altLang="en-US" b="1" dirty="0">
                <a:solidFill>
                  <a:prstClr val="black"/>
                </a:solidFill>
              </a:rPr>
              <a:t>방어기술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  3-2. </a:t>
            </a:r>
            <a:r>
              <a:rPr lang="ko-KR" altLang="en-US" b="1" dirty="0">
                <a:solidFill>
                  <a:prstClr val="black"/>
                </a:solidFill>
              </a:rPr>
              <a:t>탐지패턴 활용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BB9E9C-CB23-4B4B-F34F-2433455516E2}"/>
              </a:ext>
            </a:extLst>
          </p:cNvPr>
          <p:cNvSpPr/>
          <p:nvPr/>
        </p:nvSpPr>
        <p:spPr>
          <a:xfrm>
            <a:off x="4586704" y="1062568"/>
            <a:ext cx="4305775" cy="3230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4. </a:t>
            </a:r>
            <a:r>
              <a:rPr lang="ko-KR" altLang="en-US" sz="2000" b="1" dirty="0">
                <a:solidFill>
                  <a:schemeClr val="tx1"/>
                </a:solidFill>
              </a:rPr>
              <a:t>보안관제시스템 </a:t>
            </a:r>
            <a:endParaRPr lang="ko-KR" altLang="en-US" sz="2000" dirty="0">
              <a:solidFill>
                <a:schemeClr val="tx1"/>
              </a:solidFill>
            </a:endParaRPr>
          </a:p>
          <a:p>
            <a:pPr>
              <a:lnSpc>
                <a:spcPts val="28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  4-1. </a:t>
            </a:r>
            <a:r>
              <a:rPr lang="ko-KR" altLang="en-US" b="1" dirty="0">
                <a:solidFill>
                  <a:schemeClr val="tx1"/>
                </a:solidFill>
              </a:rPr>
              <a:t>보안솔루션 분류</a:t>
            </a:r>
            <a:endParaRPr lang="ko-KR" altLang="en-US" dirty="0">
              <a:solidFill>
                <a:schemeClr val="tx1"/>
              </a:solidFill>
            </a:endParaRPr>
          </a:p>
          <a:p>
            <a:pPr>
              <a:lnSpc>
                <a:spcPts val="28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  4-2. </a:t>
            </a:r>
            <a:r>
              <a:rPr lang="ko-KR" altLang="en-US" b="1" dirty="0">
                <a:solidFill>
                  <a:schemeClr val="tx1"/>
                </a:solidFill>
              </a:rPr>
              <a:t>방화벽</a:t>
            </a:r>
            <a:r>
              <a:rPr lang="en-US" altLang="ko-KR" b="1" dirty="0">
                <a:solidFill>
                  <a:schemeClr val="tx1"/>
                </a:solidFill>
              </a:rPr>
              <a:t>(F/W)</a:t>
            </a:r>
          </a:p>
          <a:p>
            <a:pPr>
              <a:lnSpc>
                <a:spcPts val="28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  4-3. IPS/IDS</a:t>
            </a:r>
          </a:p>
          <a:p>
            <a:pPr>
              <a:lnSpc>
                <a:spcPts val="28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  4-4. DDoS </a:t>
            </a:r>
            <a:r>
              <a:rPr lang="ko-KR" altLang="en-US" b="1" dirty="0">
                <a:solidFill>
                  <a:schemeClr val="tx1"/>
                </a:solidFill>
              </a:rPr>
              <a:t>대응 솔루션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ts val="28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  4-5. </a:t>
            </a:r>
            <a:r>
              <a:rPr lang="ko-KR" altLang="en-US" b="1" dirty="0">
                <a:solidFill>
                  <a:schemeClr val="tx1"/>
                </a:solidFill>
              </a:rPr>
              <a:t>웹방화벽</a:t>
            </a:r>
            <a:r>
              <a:rPr lang="en-US" altLang="ko-KR" b="1" dirty="0">
                <a:solidFill>
                  <a:schemeClr val="tx1"/>
                </a:solidFill>
              </a:rPr>
              <a:t>(WAF)</a:t>
            </a:r>
          </a:p>
          <a:p>
            <a:pPr>
              <a:lnSpc>
                <a:spcPts val="28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  4-6. NAC</a:t>
            </a:r>
          </a:p>
          <a:p>
            <a:pPr>
              <a:lnSpc>
                <a:spcPts val="28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  4-7. Anti-Virus</a:t>
            </a:r>
          </a:p>
          <a:p>
            <a:pPr>
              <a:lnSpc>
                <a:spcPts val="28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  4-8. </a:t>
            </a:r>
            <a:r>
              <a:rPr lang="ko-KR" altLang="en-US" b="1" dirty="0">
                <a:solidFill>
                  <a:schemeClr val="tx1"/>
                </a:solidFill>
              </a:rPr>
              <a:t>기타 보안솔루션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89C273-027C-5A78-543F-B8530C31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77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51AF4-058C-E966-286B-C457658258CD}"/>
              </a:ext>
            </a:extLst>
          </p:cNvPr>
          <p:cNvSpPr/>
          <p:nvPr/>
        </p:nvSpPr>
        <p:spPr>
          <a:xfrm>
            <a:off x="266223" y="2124145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보안관제는 보안관제 업무를 수행하는 장소와 주체를 기준으로 분류하면 원격관제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파견관제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자체관제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하이브리드관제로</a:t>
            </a:r>
            <a:r>
              <a:rPr lang="ko-KR" altLang="en-US" sz="1600" b="1" dirty="0"/>
              <a:t> 분류하였고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최근에는 클라우드 관제까지 확대됨</a:t>
            </a:r>
            <a:r>
              <a:rPr lang="en-US" altLang="ko-KR" sz="1600" b="1" dirty="0"/>
              <a:t>.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45718E-E76F-1207-6BB1-E9CDA878BBCC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750785-1CA1-AC28-8A45-0617995CA1E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3D5689-5E73-D3E5-EAB0-A60D2482AE5D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유형</a:t>
            </a: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6E5346-8983-BF05-F8EA-FB0DF32CD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96975"/>
              </p:ext>
            </p:extLst>
          </p:nvPr>
        </p:nvGraphicFramePr>
        <p:xfrm>
          <a:off x="261568" y="2732038"/>
          <a:ext cx="8626255" cy="3577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48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  <a:gridCol w="6908111">
                  <a:extLst>
                    <a:ext uri="{9D8B030D-6E8A-4147-A177-3AD203B41FA5}">
                      <a16:colId xmlns:a16="http://schemas.microsoft.com/office/drawing/2014/main" val="3063351790"/>
                    </a:ext>
                  </a:extLst>
                </a:gridCol>
              </a:tblGrid>
              <a:tr h="323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777245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원격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관제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개념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관제서비스업체에서 보안관제에 필요한 관제시스템을 구비하고 대상기관  침입차단</a:t>
                      </a:r>
                      <a:endParaRPr lang="en-US" altLang="ko-KR" sz="1400" dirty="0"/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시스템 등 보안장비 중심으로 보안 이벤트를 중점적으로 상시 </a:t>
                      </a:r>
                      <a:endParaRPr lang="en-US" altLang="ko-KR" sz="1400" dirty="0"/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모니터링하고 침해사고 발생 시 긴급 출동하여 대응 조치하는 서비스 형태임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  <a:tr h="371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일반 기업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포탈 업체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552703"/>
                  </a:ext>
                </a:extLst>
              </a:tr>
              <a:tr h="777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일부 단위 보안시스템의 운영 및 관리를 위탁하는 방식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통합보안 관제시스템 및 관제인력이 원격에 위치함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제한적인 범위의 보안시스템 위탁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587237"/>
                  </a:ext>
                </a:extLst>
              </a:tr>
              <a:tr h="550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파견관제에 비해 저렴한 단가 인력 관리에 대한 부담이 없음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별도의 회선 구축 없이 인터넷망을 통한 관제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667025"/>
                  </a:ext>
                </a:extLst>
              </a:tr>
              <a:tr h="777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한정된 서비스 제공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파견관제와 같은 사이트에 특화된 관제 서비스의 어려움 발생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침해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장애 발생시 즉각적인 조치가 어려움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통보는 가능하나 조치 인력 수급 필요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933064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CB9C79-B996-A0F2-860E-19B47911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888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D25A45-A35B-7CA8-EC40-944A1BEB56DB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752565-725A-B843-74C2-D673900D109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964F62-FB50-69C0-DDBC-BE28FE29E031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유형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BC8169B4-92B4-0A50-58A4-0E14F1721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16029"/>
              </p:ext>
            </p:extLst>
          </p:nvPr>
        </p:nvGraphicFramePr>
        <p:xfrm>
          <a:off x="261568" y="2060848"/>
          <a:ext cx="8626255" cy="4248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48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  <a:gridCol w="6908111">
                  <a:extLst>
                    <a:ext uri="{9D8B030D-6E8A-4147-A177-3AD203B41FA5}">
                      <a16:colId xmlns:a16="http://schemas.microsoft.com/office/drawing/2014/main" val="3063351790"/>
                    </a:ext>
                  </a:extLst>
                </a:gridCol>
              </a:tblGrid>
              <a:tr h="341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580297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파견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관제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개념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관제 대상기관이 자체적으로 보안관제시스템을 구축하고 보안관제 전문업체로부터 전문인력을 파견 받아 침해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장애 발생 시 즉각적인 관제업무를 수행하는 형태임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  <a:tr h="3912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공공분야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552703"/>
                  </a:ext>
                </a:extLst>
              </a:tr>
              <a:tr h="819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자체 구축한 보안관제시스템의 운영 및 관리를 위탁하는 방식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전문인력이 대상기관에 파견되어 관제업무 수행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조직전반 및 산하기관 보안관제 체제 구축 수행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587237"/>
                  </a:ext>
                </a:extLst>
              </a:tr>
              <a:tr h="1536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고객사에 특화된 관제서비스 제공 가능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고객사 정보보호담당자와 관제 </a:t>
                      </a:r>
                      <a:r>
                        <a:rPr lang="ko-KR" altLang="en-US" sz="1400" dirty="0" err="1"/>
                        <a:t>인력간의</a:t>
                      </a:r>
                      <a:r>
                        <a:rPr lang="ko-KR" altLang="en-US" sz="1400" dirty="0"/>
                        <a:t> 원활한 의사소통 가능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침해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장애 발생 시 즉각적인 조치가 가능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업무 연속성 및 효율성 증대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고객사의 현황에 대한 명확한 이해로 추후 사이트의 확장 및 시스템 구성변경 </a:t>
                      </a:r>
                      <a:endParaRPr lang="en-US" altLang="ko-KR" sz="1400" dirty="0"/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지원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667025"/>
                  </a:ext>
                </a:extLst>
              </a:tr>
              <a:tr h="580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인력 관리 필요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휴무 및 교체 등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높은 단가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933064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CB5C3-2319-B5B7-4F90-E41DE2EF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36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5D9C8C-F0B4-7609-A978-9E5A4F685A76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3A10E9-AC4E-8A1F-0E62-573EAC9D6AFB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2BBCDE-F47E-B273-3709-50E5290B94EB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유형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B31968F2-5B00-2EA8-A349-3EA7D1320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74225"/>
              </p:ext>
            </p:extLst>
          </p:nvPr>
        </p:nvGraphicFramePr>
        <p:xfrm>
          <a:off x="261568" y="2060848"/>
          <a:ext cx="8626255" cy="4248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48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  <a:gridCol w="6908111">
                  <a:extLst>
                    <a:ext uri="{9D8B030D-6E8A-4147-A177-3AD203B41FA5}">
                      <a16:colId xmlns:a16="http://schemas.microsoft.com/office/drawing/2014/main" val="3063351790"/>
                    </a:ext>
                  </a:extLst>
                </a:gridCol>
              </a:tblGrid>
              <a:tr h="379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435034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자체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관제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개념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보안관제시스템 및 전문인력을 자체적으로 구축하고 운영하는 형태임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  <a:tr h="435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국정원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경찰청 등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대규모 통신사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552703"/>
                  </a:ext>
                </a:extLst>
              </a:tr>
              <a:tr h="645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자체 보안관제시스템의 운영 및 관리를 자체적으로 수행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기관 자체 정규직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계약직 보안인력을 통한 관제 업무 수행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587237"/>
                  </a:ext>
                </a:extLst>
              </a:tr>
              <a:tr h="9110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내부기밀유지 및 신속한 사고처리에 우수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정보보안 관련 기술을 보유할 수 있음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보안관제 업무와 관련해 연속성 보장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667025"/>
                  </a:ext>
                </a:extLst>
              </a:tr>
              <a:tr h="1442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전문성의 결여로 수행 품질이 낮아질 수 있음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과도한 초기 투자의 예측 어려움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최신 보안기술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동향 정보 확보의 어려움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보안 솔루션 운영에 대한 부담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보안 전문가 양성의 어려움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933064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8A1C16-B6D5-C138-E54B-1CC3C5FF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291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6283A5-2814-F11C-08A1-760F62600D1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29F6E7-659A-8C70-0CCD-08FE472501D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E73B9F-64ED-2C4C-73E2-97FC20DB13D9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유형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023B4FD5-758C-4F1E-B9A1-6BE90ACED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85053"/>
              </p:ext>
            </p:extLst>
          </p:nvPr>
        </p:nvGraphicFramePr>
        <p:xfrm>
          <a:off x="261568" y="2060848"/>
          <a:ext cx="8626255" cy="4248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48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  <a:gridCol w="6908111">
                  <a:extLst>
                    <a:ext uri="{9D8B030D-6E8A-4147-A177-3AD203B41FA5}">
                      <a16:colId xmlns:a16="http://schemas.microsoft.com/office/drawing/2014/main" val="3063351790"/>
                    </a:ext>
                  </a:extLst>
                </a:gridCol>
              </a:tblGrid>
              <a:tr h="410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698084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하이브리드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관제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개념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원격과 파견관제의 장점을 고루 합한 서비스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 기업의 통합보안관제센터에서 </a:t>
                      </a:r>
                      <a:endParaRPr lang="en-US" altLang="ko-KR" sz="1400" dirty="0"/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확보한 위협 정보를 원격으로 제공하여 파견관제의 한계점을 보완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  <a:tr h="4706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금융기관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552703"/>
                  </a:ext>
                </a:extLst>
              </a:tr>
              <a:tr h="698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원격관제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파견관제 또는 원격관제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자체관제의 형태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필요한 시간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주로 야간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휴일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에만 원격관제 형태로 관제업무 수행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587237"/>
                  </a:ext>
                </a:extLst>
              </a:tr>
              <a:tr h="1272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원격관제의 장점과 파견관제의 장점을 융합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파견인력을 통한 의사소통 및 사이트에 특화된 정책 수립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침해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장애 시 파견 인력을 통한 선 조치 이후 원격관제팀과의 공조 가능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사이트의 구성 변경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정책 수립 등 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667025"/>
                  </a:ext>
                </a:extLst>
              </a:tr>
              <a:tr h="698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파견 인력의 등급에 따른 서비스의 퀄리티 편차 발생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파견 인력에 대한 관리 필요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휴무 및 교체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933064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34D79-BA5A-F9B5-8F73-3B3246287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941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6283A5-2814-F11C-08A1-760F62600D1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29F6E7-659A-8C70-0CCD-08FE472501D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E73B9F-64ED-2C4C-73E2-97FC20DB13D9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유형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023B4FD5-758C-4F1E-B9A1-6BE90ACED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319194"/>
              </p:ext>
            </p:extLst>
          </p:nvPr>
        </p:nvGraphicFramePr>
        <p:xfrm>
          <a:off x="261568" y="2060848"/>
          <a:ext cx="8626255" cy="4248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48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  <a:gridCol w="6908111">
                  <a:extLst>
                    <a:ext uri="{9D8B030D-6E8A-4147-A177-3AD203B41FA5}">
                      <a16:colId xmlns:a16="http://schemas.microsoft.com/office/drawing/2014/main" val="3063351790"/>
                    </a:ext>
                  </a:extLst>
                </a:gridCol>
              </a:tblGrid>
              <a:tr h="341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819243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클라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우드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관제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개념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서버와 </a:t>
                      </a:r>
                      <a:r>
                        <a:rPr lang="en-US" altLang="ko-KR" sz="1400" dirty="0"/>
                        <a:t>DB </a:t>
                      </a:r>
                      <a:r>
                        <a:rPr lang="ko-KR" altLang="en-US" sz="1400" dirty="0"/>
                        <a:t>등 </a:t>
                      </a:r>
                      <a:r>
                        <a:rPr lang="en-US" altLang="ko-KR" sz="1400" dirty="0"/>
                        <a:t>IT </a:t>
                      </a:r>
                      <a:r>
                        <a:rPr lang="ko-KR" altLang="en-US" sz="1400" dirty="0"/>
                        <a:t>자원을 인터넷 접속을 통해 사용하는 클라우드 환경에 대한 관제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기업은 클라우드 내에서 일어나는 보안 위협을 모니터링하여 온프라미스 환경과 </a:t>
                      </a:r>
                      <a:endParaRPr lang="en-US" altLang="ko-KR" sz="1400" dirty="0"/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동일하게 보안관제 서비스를 받을 수 있음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  <a:tr h="3912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금융기관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552703"/>
                  </a:ext>
                </a:extLst>
              </a:tr>
              <a:tr h="580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보안관리 영역에 대한 직접 관리 부담을 줄이고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모니터링 요원</a:t>
                      </a:r>
                      <a:r>
                        <a:rPr lang="en-US" altLang="ko-KR" sz="1400" dirty="0"/>
                        <a:t>, CERT </a:t>
                      </a:r>
                      <a:r>
                        <a:rPr lang="ko-KR" altLang="en-US" sz="1400" dirty="0"/>
                        <a:t>등 </a:t>
                      </a:r>
                      <a:endParaRPr lang="en-US" altLang="ko-KR" sz="1400" dirty="0"/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관제전문인력이 제공하는 보안관제서비스를 제공받을 수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587237"/>
                  </a:ext>
                </a:extLst>
              </a:tr>
              <a:tr h="1297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로컬에 장비 설치 및 유지보수가 필요 없음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다양한 레퍼런스 기반으로 고객사 환경에 적합한 유동적으로 보안관제 환경을 </a:t>
                      </a:r>
                      <a:endParaRPr lang="en-US" altLang="ko-KR" sz="1400" dirty="0"/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구축 가능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IT</a:t>
                      </a:r>
                      <a:r>
                        <a:rPr lang="ko-KR" altLang="en-US" sz="1400" dirty="0"/>
                        <a:t>기술 발달로 최적화된 보안 장비를 고객사의 니즈에 최적화된 보안장비 구축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클라우드 글로벌 데이터 센터 보안 관제 서비스 제공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667025"/>
                  </a:ext>
                </a:extLst>
              </a:tr>
              <a:tr h="819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관제 대상 및 업무 이해가 어려움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리스크가 매우 큼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고객의 비즈니스를 이해해야 하는 어려움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933064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A56B0D-B957-58C5-EAD2-7B8BBC8D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484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6283A5-2814-F11C-08A1-760F62600D1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29F6E7-659A-8C70-0CCD-08FE472501D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E73B9F-64ED-2C4C-73E2-97FC20DB13D9}"/>
              </a:ext>
            </a:extLst>
          </p:cNvPr>
          <p:cNvSpPr/>
          <p:nvPr/>
        </p:nvSpPr>
        <p:spPr>
          <a:xfrm>
            <a:off x="266223" y="1628800"/>
            <a:ext cx="862625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시스템 구성 개념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BD33DCA0-A61D-DDEA-99CD-6F1D0938DFB3}"/>
              </a:ext>
            </a:extLst>
          </p:cNvPr>
          <p:cNvSpPr/>
          <p:nvPr/>
        </p:nvSpPr>
        <p:spPr>
          <a:xfrm>
            <a:off x="261352" y="2564904"/>
            <a:ext cx="1728192" cy="93610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통합 보안관제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시스템 영역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852F057D-EA13-4AAC-E1B2-89417D102B23}"/>
              </a:ext>
            </a:extLst>
          </p:cNvPr>
          <p:cNvSpPr/>
          <p:nvPr/>
        </p:nvSpPr>
        <p:spPr>
          <a:xfrm>
            <a:off x="261352" y="3933334"/>
            <a:ext cx="1728192" cy="772380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단위보안시스템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정보보호시스템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영역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59A86072-E82C-0939-BB6B-EBD936B145B9}"/>
              </a:ext>
            </a:extLst>
          </p:cNvPr>
          <p:cNvSpPr/>
          <p:nvPr/>
        </p:nvSpPr>
        <p:spPr>
          <a:xfrm>
            <a:off x="261352" y="5285146"/>
            <a:ext cx="1728192" cy="572740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정보시스템 영역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DC7A40-5C08-E48B-5340-D7876C69AD60}"/>
              </a:ext>
            </a:extLst>
          </p:cNvPr>
          <p:cNvSpPr/>
          <p:nvPr/>
        </p:nvSpPr>
        <p:spPr>
          <a:xfrm>
            <a:off x="2267744" y="5285146"/>
            <a:ext cx="1581478" cy="572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Router, L4, L3</a:t>
            </a:r>
            <a:r>
              <a:rPr lang="ko-KR" altLang="en-US" sz="1200" dirty="0">
                <a:solidFill>
                  <a:schemeClr val="tx1"/>
                </a:solidFill>
              </a:rPr>
              <a:t>스위치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무선랜 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4523BD-49C0-843E-5090-0982ED94DCAB}"/>
              </a:ext>
            </a:extLst>
          </p:cNvPr>
          <p:cNvSpPr/>
          <p:nvPr/>
        </p:nvSpPr>
        <p:spPr>
          <a:xfrm>
            <a:off x="3948830" y="5285146"/>
            <a:ext cx="1581478" cy="572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UNIX, Linux, Windows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AACDB-92AE-1F8C-8828-B9BB2A10C344}"/>
              </a:ext>
            </a:extLst>
          </p:cNvPr>
          <p:cNvSpPr/>
          <p:nvPr/>
        </p:nvSpPr>
        <p:spPr>
          <a:xfrm>
            <a:off x="5629916" y="5285146"/>
            <a:ext cx="1581478" cy="572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Oracle, DB2, MySQL, MSSQL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1956C9-2D09-783C-9168-90726085EEB4}"/>
              </a:ext>
            </a:extLst>
          </p:cNvPr>
          <p:cNvSpPr/>
          <p:nvPr/>
        </p:nvSpPr>
        <p:spPr>
          <a:xfrm>
            <a:off x="7311002" y="5288470"/>
            <a:ext cx="1581478" cy="572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Web, CRM, ERP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1F3BC9-A455-41AE-0B2E-349A914A4E43}"/>
              </a:ext>
            </a:extLst>
          </p:cNvPr>
          <p:cNvSpPr/>
          <p:nvPr/>
        </p:nvSpPr>
        <p:spPr>
          <a:xfrm>
            <a:off x="2123728" y="2330856"/>
            <a:ext cx="6758920" cy="248432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1D5DC8-4F53-73CC-8A54-CDD2E5E1B29F}"/>
              </a:ext>
            </a:extLst>
          </p:cNvPr>
          <p:cNvSpPr/>
          <p:nvPr/>
        </p:nvSpPr>
        <p:spPr>
          <a:xfrm>
            <a:off x="2194594" y="2564904"/>
            <a:ext cx="6627020" cy="93610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SIEM(</a:t>
            </a:r>
            <a:r>
              <a:rPr lang="ko-KR" altLang="en-US" sz="1400" dirty="0"/>
              <a:t>분석</a:t>
            </a:r>
            <a:r>
              <a:rPr lang="en-US" altLang="ko-KR" sz="1400" dirty="0"/>
              <a:t>, </a:t>
            </a:r>
            <a:r>
              <a:rPr lang="ko-KR" altLang="en-US" sz="1400" dirty="0"/>
              <a:t>로그관리</a:t>
            </a:r>
            <a:r>
              <a:rPr lang="en-US" altLang="ko-KR" sz="1400" dirty="0"/>
              <a:t>)</a:t>
            </a:r>
          </a:p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8B3850-5EDC-9CF4-1807-39E1AFFCA63A}"/>
              </a:ext>
            </a:extLst>
          </p:cNvPr>
          <p:cNvSpPr/>
          <p:nvPr/>
        </p:nvSpPr>
        <p:spPr>
          <a:xfrm>
            <a:off x="2367352" y="3121304"/>
            <a:ext cx="630910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보안관련 정보 및 이벤트 데이터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BCA312-4817-D07B-85D6-64ED67F27B82}"/>
              </a:ext>
            </a:extLst>
          </p:cNvPr>
          <p:cNvSpPr/>
          <p:nvPr/>
        </p:nvSpPr>
        <p:spPr>
          <a:xfrm>
            <a:off x="2267744" y="3933334"/>
            <a:ext cx="1282380" cy="772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IDS/IPS, </a:t>
            </a:r>
            <a:r>
              <a:rPr lang="ko-KR" altLang="en-US" sz="1200" dirty="0">
                <a:solidFill>
                  <a:schemeClr val="tx1"/>
                </a:solidFill>
              </a:rPr>
              <a:t>방화벽</a:t>
            </a:r>
            <a:r>
              <a:rPr lang="en-US" altLang="ko-KR" sz="1200" dirty="0">
                <a:solidFill>
                  <a:schemeClr val="tx1"/>
                </a:solidFill>
              </a:rPr>
              <a:t>,  DDoS </a:t>
            </a:r>
            <a:r>
              <a:rPr lang="ko-KR" altLang="en-US" sz="1200" dirty="0">
                <a:solidFill>
                  <a:schemeClr val="tx1"/>
                </a:solidFill>
              </a:rPr>
              <a:t>대응</a:t>
            </a:r>
            <a:r>
              <a:rPr lang="en-US" altLang="ko-KR" sz="1200" dirty="0">
                <a:solidFill>
                  <a:schemeClr val="tx1"/>
                </a:solidFill>
              </a:rPr>
              <a:t>, NAC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407D93-88FA-28EB-1BDA-328B04EA8A23}"/>
              </a:ext>
            </a:extLst>
          </p:cNvPr>
          <p:cNvSpPr/>
          <p:nvPr/>
        </p:nvSpPr>
        <p:spPr>
          <a:xfrm>
            <a:off x="3948830" y="3933334"/>
            <a:ext cx="1282380" cy="772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SecureOS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서버접근제어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시스템 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2A63B7-0624-977F-F6E4-342D38561A00}"/>
              </a:ext>
            </a:extLst>
          </p:cNvPr>
          <p:cNvSpPr/>
          <p:nvPr/>
        </p:nvSpPr>
        <p:spPr>
          <a:xfrm>
            <a:off x="5629916" y="3933334"/>
            <a:ext cx="1282380" cy="772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암호화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</a:rPr>
              <a:t>접근 통제 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AEECC5-C8C0-ABE5-3708-DCA576E3149E}"/>
              </a:ext>
            </a:extLst>
          </p:cNvPr>
          <p:cNvSpPr/>
          <p:nvPr/>
        </p:nvSpPr>
        <p:spPr>
          <a:xfrm>
            <a:off x="7311002" y="3936383"/>
            <a:ext cx="1282380" cy="772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보안서버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계정 및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권한관리 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71A4A4B5-C537-F6A3-DFBB-8C7AFCA5C3C5}"/>
              </a:ext>
            </a:extLst>
          </p:cNvPr>
          <p:cNvSpPr/>
          <p:nvPr/>
        </p:nvSpPr>
        <p:spPr>
          <a:xfrm>
            <a:off x="3560704" y="3544562"/>
            <a:ext cx="265828" cy="1270615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410E5D90-FC6B-047D-B3CC-72A45742FB87}"/>
              </a:ext>
            </a:extLst>
          </p:cNvPr>
          <p:cNvSpPr/>
          <p:nvPr/>
        </p:nvSpPr>
        <p:spPr>
          <a:xfrm>
            <a:off x="5259400" y="3544562"/>
            <a:ext cx="265828" cy="1270615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E05623B4-A057-C202-E4DB-63C2CE01CBC4}"/>
              </a:ext>
            </a:extLst>
          </p:cNvPr>
          <p:cNvSpPr/>
          <p:nvPr/>
        </p:nvSpPr>
        <p:spPr>
          <a:xfrm>
            <a:off x="6910668" y="3544562"/>
            <a:ext cx="265828" cy="1270615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6A1C3223-1EC8-F4B3-416B-659642062B4C}"/>
              </a:ext>
            </a:extLst>
          </p:cNvPr>
          <p:cNvSpPr/>
          <p:nvPr/>
        </p:nvSpPr>
        <p:spPr>
          <a:xfrm>
            <a:off x="8595114" y="3544562"/>
            <a:ext cx="265828" cy="1270615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AE233F7E-349C-4B8A-629B-64D9FB7CE903}"/>
              </a:ext>
            </a:extLst>
          </p:cNvPr>
          <p:cNvSpPr/>
          <p:nvPr/>
        </p:nvSpPr>
        <p:spPr>
          <a:xfrm>
            <a:off x="2787739" y="4921504"/>
            <a:ext cx="265828" cy="306334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A3D45A20-B810-9DA7-71AF-38C02C354DD5}"/>
              </a:ext>
            </a:extLst>
          </p:cNvPr>
          <p:cNvSpPr/>
          <p:nvPr/>
        </p:nvSpPr>
        <p:spPr>
          <a:xfrm>
            <a:off x="7830997" y="4921504"/>
            <a:ext cx="265828" cy="306334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3B97FFA0-E364-7E2A-53B6-9739DCF54F71}"/>
              </a:ext>
            </a:extLst>
          </p:cNvPr>
          <p:cNvSpPr/>
          <p:nvPr/>
        </p:nvSpPr>
        <p:spPr>
          <a:xfrm>
            <a:off x="6149911" y="4921504"/>
            <a:ext cx="265828" cy="306334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위쪽 25">
            <a:extLst>
              <a:ext uri="{FF2B5EF4-FFF2-40B4-BE49-F238E27FC236}">
                <a16:creationId xmlns:a16="http://schemas.microsoft.com/office/drawing/2014/main" id="{FA016AD7-0404-592D-12FF-6CC16386EE0A}"/>
              </a:ext>
            </a:extLst>
          </p:cNvPr>
          <p:cNvSpPr/>
          <p:nvPr/>
        </p:nvSpPr>
        <p:spPr>
          <a:xfrm>
            <a:off x="4468825" y="4921504"/>
            <a:ext cx="265828" cy="306334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3155D845-0182-4C10-97A8-7D881BC283B9}"/>
              </a:ext>
            </a:extLst>
          </p:cNvPr>
          <p:cNvSpPr/>
          <p:nvPr/>
        </p:nvSpPr>
        <p:spPr>
          <a:xfrm>
            <a:off x="2787739" y="3554714"/>
            <a:ext cx="265828" cy="306334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AB49D809-8339-668B-36C6-7F304C00BE3E}"/>
              </a:ext>
            </a:extLst>
          </p:cNvPr>
          <p:cNvSpPr/>
          <p:nvPr/>
        </p:nvSpPr>
        <p:spPr>
          <a:xfrm>
            <a:off x="7830997" y="3554714"/>
            <a:ext cx="265828" cy="306334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DAAF51E5-4E6D-DE15-14E5-6AA72189F51B}"/>
              </a:ext>
            </a:extLst>
          </p:cNvPr>
          <p:cNvSpPr/>
          <p:nvPr/>
        </p:nvSpPr>
        <p:spPr>
          <a:xfrm>
            <a:off x="6149911" y="3554714"/>
            <a:ext cx="265828" cy="306334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6F55337E-04DA-E2C0-37F4-51126FAB2CC4}"/>
              </a:ext>
            </a:extLst>
          </p:cNvPr>
          <p:cNvSpPr/>
          <p:nvPr/>
        </p:nvSpPr>
        <p:spPr>
          <a:xfrm>
            <a:off x="4468825" y="3554714"/>
            <a:ext cx="265828" cy="306334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B38E08-A40C-9C63-C417-E1607D794270}"/>
              </a:ext>
            </a:extLst>
          </p:cNvPr>
          <p:cNvSpPr/>
          <p:nvPr/>
        </p:nvSpPr>
        <p:spPr>
          <a:xfrm>
            <a:off x="4645093" y="2237778"/>
            <a:ext cx="1716190" cy="183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보안관제 시스템 영역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371ACD-ED76-0A9D-4C05-4DF575E548F9}"/>
              </a:ext>
            </a:extLst>
          </p:cNvPr>
          <p:cNvSpPr/>
          <p:nvPr/>
        </p:nvSpPr>
        <p:spPr>
          <a:xfrm>
            <a:off x="2404146" y="5983878"/>
            <a:ext cx="1308674" cy="183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Network</a:t>
            </a:r>
            <a:r>
              <a:rPr lang="ko-KR" altLang="en-US" sz="1200" b="1" dirty="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C2D95E-2852-DAFB-E576-0380BE0C22F3}"/>
              </a:ext>
            </a:extLst>
          </p:cNvPr>
          <p:cNvSpPr/>
          <p:nvPr/>
        </p:nvSpPr>
        <p:spPr>
          <a:xfrm>
            <a:off x="4087608" y="5983878"/>
            <a:ext cx="1308674" cy="183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Server</a:t>
            </a:r>
            <a:r>
              <a:rPr lang="ko-KR" altLang="en-US" sz="1200" b="1" dirty="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E55568-6734-6A14-EDC0-903D50E9BEB8}"/>
              </a:ext>
            </a:extLst>
          </p:cNvPr>
          <p:cNvSpPr/>
          <p:nvPr/>
        </p:nvSpPr>
        <p:spPr>
          <a:xfrm>
            <a:off x="5781066" y="5983878"/>
            <a:ext cx="1308674" cy="183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DB</a:t>
            </a:r>
            <a:r>
              <a:rPr lang="ko-KR" altLang="en-US" sz="1200" b="1" dirty="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43A1E4-CC81-5AD8-38A9-CA8B9D567B95}"/>
              </a:ext>
            </a:extLst>
          </p:cNvPr>
          <p:cNvSpPr/>
          <p:nvPr/>
        </p:nvSpPr>
        <p:spPr>
          <a:xfrm>
            <a:off x="7393328" y="5983878"/>
            <a:ext cx="1434010" cy="183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Application</a:t>
            </a:r>
            <a:r>
              <a:rPr lang="ko-KR" altLang="en-US" sz="1200" b="1" dirty="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EA6123A-078F-B306-E6A7-31B07683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054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6283A5-2814-F11C-08A1-760F62600D1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29F6E7-659A-8C70-0CCD-08FE472501D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E73B9F-64ED-2C4C-73E2-97FC20DB13D9}"/>
              </a:ext>
            </a:extLst>
          </p:cNvPr>
          <p:cNvSpPr/>
          <p:nvPr/>
        </p:nvSpPr>
        <p:spPr>
          <a:xfrm>
            <a:off x="266223" y="1628800"/>
            <a:ext cx="862625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패러다임의 세대별 변화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텍스트, 폰트, 스크린샷이(가) 표시된 사진">
            <a:extLst>
              <a:ext uri="{FF2B5EF4-FFF2-40B4-BE49-F238E27FC236}">
                <a16:creationId xmlns:a16="http://schemas.microsoft.com/office/drawing/2014/main" id="{1E681B8F-079C-4EB7-9524-4F2FDBA91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2" y="2209119"/>
            <a:ext cx="8626256" cy="4100201"/>
          </a:xfrm>
          <a:prstGeom prst="rect">
            <a:avLst/>
          </a:prstGeom>
        </p:spPr>
      </p:pic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BA31245D-A1F8-94F3-CD2D-C95B1DF4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6283A5-2814-F11C-08A1-760F62600D1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29F6E7-659A-8C70-0CCD-08FE472501D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E73B9F-64ED-2C4C-73E2-97FC20DB13D9}"/>
              </a:ext>
            </a:extLst>
          </p:cNvPr>
          <p:cNvSpPr/>
          <p:nvPr/>
        </p:nvSpPr>
        <p:spPr>
          <a:xfrm>
            <a:off x="266223" y="1628800"/>
            <a:ext cx="8626255" cy="462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관제시스템에 따른 분류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네트워크에 대한 유해 트래픽 등 네트워크 공격에 대한 모니터링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4013" indent="-354013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네트워크를 통해 발생하는 사이버 위협에 대해 침입탐지시스템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(IDS),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침입방지시스템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(IPS),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침입차단시스템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(Firewall),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위협관리시스템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(TMS)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등을 이용하여 네트워크 유해 트래픽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공격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장비에서의 악성코드 발생 등 분야별로 사이버 보안관제를 수행</a:t>
            </a:r>
            <a:endParaRPr lang="en-US" altLang="ko-KR" sz="140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공격에 대한 모니터링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4013" indent="-354013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웹방화벽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(WAF)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탐지로그와 웹서버의 웹로그를 분석하여 웹 공격 유무를 실시간으로 모니터링하고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방화벽의 로그를 비교 분석하여 공격을 탐지하기도 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및 네트워크 장비에 대한 공격 모니터링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4013" indent="-354013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서버나 네트워크 장비에서 발생하는 장애 혹은 비정상적 상황에 대해 서버관리시스템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관리시스템을 통해 수집된 정보와 보안솔루션에 발생된 정보의 연관성을 조사하여 사이버공격을 조사</a:t>
            </a:r>
            <a:endParaRPr lang="en-US" altLang="ko-KR" sz="140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컴퓨터 모니터링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4013" indent="-354013">
              <a:lnSpc>
                <a:spcPct val="150000"/>
              </a:lnSpc>
            </a:pPr>
            <a:r>
              <a:rPr lang="en-US" altLang="ko-KR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: </a:t>
            </a:r>
            <a:r>
              <a:rPr lang="ko-KR" altLang="en-US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컴퓨터에서 악성코드에 의해 외부 인터넷상으로 트래픽이 나간다면 네트워크 접근통제시스템</a:t>
            </a:r>
            <a:r>
              <a:rPr lang="en-US" altLang="ko-KR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(NAC), APT </a:t>
            </a:r>
            <a:r>
              <a:rPr lang="ko-KR" altLang="en-US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백신 등을 통해 트래픽을 모니터링함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60DE742-2AC9-8E03-1A87-3EF4C516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5415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6283A5-2814-F11C-08A1-760F62600D1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29F6E7-659A-8C70-0CCD-08FE472501D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E73B9F-64ED-2C4C-73E2-97FC20DB13D9}"/>
              </a:ext>
            </a:extLst>
          </p:cNvPr>
          <p:cNvSpPr/>
          <p:nvPr/>
        </p:nvSpPr>
        <p:spPr>
          <a:xfrm>
            <a:off x="266223" y="1628800"/>
            <a:ext cx="8626255" cy="300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통합 보안관제 시스템을 이용한 보안관제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다수의 시스템으로부터 수집된 정보를 종합적으로 분석하는 통합 보안관제 시스템을 이용하는 방법</a:t>
            </a:r>
            <a:endParaRPr lang="en-US" altLang="ko-KR" sz="140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5113" indent="-265113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주로 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방화벽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IDS, WAF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보안장비에서 발생하는 이벤트를 종합적으로 수집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분석하여 신속하게 공격을 탐지</a:t>
            </a:r>
            <a:endParaRPr lang="en-US" altLang="ko-KR" sz="14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5113" indent="-265113">
              <a:lnSpc>
                <a:spcPct val="150000"/>
              </a:lnSpc>
            </a:pPr>
            <a:r>
              <a:rPr lang="en-US" altLang="ko-KR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최근에는 기존 </a:t>
            </a:r>
            <a:r>
              <a:rPr lang="en-US" altLang="ko-KR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  <a:r>
              <a:rPr lang="ko-KR" altLang="en-US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모니터링 뿐만 아니라 내부적인 보안정책 준수</a:t>
            </a:r>
            <a:r>
              <a:rPr lang="en-US" altLang="ko-KR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응용시스템 및 클라이언트 단말에서 생성되는 이벤트 및 로그 분석까지 포함하는 전체 정보시스템 관제를 위해 주로 </a:t>
            </a:r>
            <a:r>
              <a:rPr lang="en-US" altLang="ko-KR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SIEM (Security Information and Event Management)</a:t>
            </a:r>
            <a:r>
              <a:rPr lang="ko-KR" altLang="en-US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구축하여 연동함</a:t>
            </a:r>
            <a:r>
              <a:rPr lang="en-US" altLang="ko-KR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54013" indent="-354013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서버나 네트워크 장비에서 발생하는 장애 혹은 비정상적 상황에 대해 서버관리시스템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관리시스템을 통해 수집된 정보와 보안솔루션에 발생된 정보의 연관성을 조사하여 사이버공격을 조사</a:t>
            </a:r>
            <a:endParaRPr lang="en-US" altLang="ko-KR" sz="140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E02380-679B-121C-B4B8-495F45BA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266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4CDC7D-7A73-69C1-9A1D-488BB80AE244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822B827A-D817-68F5-C3A6-E9C221D1C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21823"/>
              </p:ext>
            </p:extLst>
          </p:nvPr>
        </p:nvGraphicFramePr>
        <p:xfrm>
          <a:off x="261568" y="2060848"/>
          <a:ext cx="8626254" cy="3351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280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5683974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주간 보안관제 주요업무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실시간 모니터링 업무 수행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탐지 이벤트 분석업무 수행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일일뉴스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보안이벤트 보고서 작성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일일보고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주간보고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월간보고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연간보고 작성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기타 지원업무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93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야간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주말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휴일 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보안관제 주요업무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실시간 모니터링 업무 수행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탐지 이벤트 분석업무 수행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야간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휴일 근무일지 작성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해킹 시도 시 </a:t>
                      </a:r>
                      <a:r>
                        <a:rPr lang="en-US" altLang="ko-KR" sz="1400" dirty="0"/>
                        <a:t>CERT </a:t>
                      </a:r>
                      <a:r>
                        <a:rPr lang="ko-KR" altLang="en-US" sz="1400" dirty="0"/>
                        <a:t>발동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68896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6ED83E4-1DFC-DE08-1B2F-86E436C1D305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0F468E-341F-D026-A291-EC22AA7A7A94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인력의 역할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5A602F-F1C9-26DA-2D80-14F1BD8B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89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71CECD-5890-289D-C198-598E62CB437A}"/>
              </a:ext>
            </a:extLst>
          </p:cNvPr>
          <p:cNvSpPr/>
          <p:nvPr/>
        </p:nvSpPr>
        <p:spPr>
          <a:xfrm>
            <a:off x="251520" y="116632"/>
            <a:ext cx="30963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631399-4CEA-E2E8-2DE2-DB2E0BE8D2CB}"/>
              </a:ext>
            </a:extLst>
          </p:cNvPr>
          <p:cNvSpPr/>
          <p:nvPr/>
        </p:nvSpPr>
        <p:spPr>
          <a:xfrm>
            <a:off x="266225" y="1061796"/>
            <a:ext cx="8626255" cy="4887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</a:rPr>
              <a:t>5. </a:t>
            </a:r>
            <a:r>
              <a:rPr lang="ko-KR" altLang="en-US" sz="2000" b="1" dirty="0">
                <a:solidFill>
                  <a:prstClr val="black"/>
                </a:solidFill>
              </a:rPr>
              <a:t>보안관제 실무</a:t>
            </a:r>
            <a:endParaRPr lang="ko-KR" altLang="en-US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5-1. </a:t>
            </a:r>
            <a:r>
              <a:rPr lang="ko-KR" altLang="en-US" b="1" dirty="0">
                <a:solidFill>
                  <a:prstClr val="black"/>
                </a:solidFill>
              </a:rPr>
              <a:t>사이버보안관제센터</a:t>
            </a:r>
            <a:r>
              <a:rPr lang="en-US" altLang="ko-KR" b="1" dirty="0">
                <a:solidFill>
                  <a:prstClr val="black"/>
                </a:solidFill>
              </a:rPr>
              <a:t>  </a:t>
            </a: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5-2. </a:t>
            </a:r>
            <a:r>
              <a:rPr lang="ko-KR" altLang="en-US" b="1" dirty="0">
                <a:solidFill>
                  <a:prstClr val="black"/>
                </a:solidFill>
              </a:rPr>
              <a:t>보안관제 사업 수행 조직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5-3. </a:t>
            </a:r>
            <a:r>
              <a:rPr lang="ko-KR" altLang="en-US" b="1" dirty="0">
                <a:solidFill>
                  <a:prstClr val="black"/>
                </a:solidFill>
              </a:rPr>
              <a:t>보안관제 사업 수행 업무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5-4. </a:t>
            </a:r>
            <a:r>
              <a:rPr lang="ko-KR" altLang="en-US" b="1" dirty="0">
                <a:solidFill>
                  <a:prstClr val="black"/>
                </a:solidFill>
              </a:rPr>
              <a:t>훈련지원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5-5. </a:t>
            </a:r>
            <a:r>
              <a:rPr lang="ko-KR" altLang="en-US" b="1" dirty="0">
                <a:solidFill>
                  <a:prstClr val="black"/>
                </a:solidFill>
              </a:rPr>
              <a:t>정보공유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5-6. </a:t>
            </a:r>
            <a:r>
              <a:rPr lang="ko-KR" altLang="en-US" b="1" dirty="0">
                <a:solidFill>
                  <a:prstClr val="black"/>
                </a:solidFill>
              </a:rPr>
              <a:t>보안관제시스템 성능관리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5-7. </a:t>
            </a:r>
            <a:r>
              <a:rPr lang="ko-KR" altLang="en-US" b="1" dirty="0">
                <a:solidFill>
                  <a:prstClr val="black"/>
                </a:solidFill>
              </a:rPr>
              <a:t>산출물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5-8. </a:t>
            </a:r>
            <a:r>
              <a:rPr lang="ko-KR" altLang="en-US" b="1" dirty="0">
                <a:solidFill>
                  <a:prstClr val="black"/>
                </a:solidFill>
              </a:rPr>
              <a:t>비정상 트래픽 </a:t>
            </a:r>
            <a:r>
              <a:rPr lang="ko-KR" altLang="en-US" b="1" dirty="0" err="1">
                <a:solidFill>
                  <a:prstClr val="black"/>
                </a:solidFill>
              </a:rPr>
              <a:t>티켓팅</a:t>
            </a:r>
            <a:endParaRPr lang="en-US" altLang="ko-KR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5-9. </a:t>
            </a:r>
            <a:r>
              <a:rPr lang="ko-KR" altLang="en-US" b="1" dirty="0">
                <a:solidFill>
                  <a:prstClr val="black"/>
                </a:solidFill>
              </a:rPr>
              <a:t>보안관리시스템</a:t>
            </a:r>
            <a:r>
              <a:rPr lang="en-US" altLang="ko-KR" b="1" dirty="0">
                <a:solidFill>
                  <a:prstClr val="black"/>
                </a:solidFill>
              </a:rPr>
              <a:t>(ESM)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5-10. SIEM</a:t>
            </a:r>
            <a:r>
              <a:rPr lang="en-US" altLang="ko-KR" sz="1800" b="1" dirty="0">
                <a:solidFill>
                  <a:schemeClr val="tx1"/>
                </a:solidFill>
              </a:rPr>
              <a:t> (Security Information &amp; Event Management)</a:t>
            </a:r>
            <a:endParaRPr lang="en-US" altLang="ko-KR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5-11. SOAR</a:t>
            </a:r>
            <a:r>
              <a:rPr lang="en-US" altLang="ko-KR" b="1" dirty="0">
                <a:solidFill>
                  <a:schemeClr val="tx1"/>
                </a:solidFill>
              </a:rPr>
              <a:t> (Security Orchestration, Automation and Response)</a:t>
            </a:r>
            <a:endParaRPr lang="en-US" altLang="ko-KR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87657-18B5-182D-775F-C9288C43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375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A853F7-49E5-B999-440A-9D7013929E2B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54CE9AAC-4510-266F-1798-7590200DE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145165"/>
              </p:ext>
            </p:extLst>
          </p:nvPr>
        </p:nvGraphicFramePr>
        <p:xfrm>
          <a:off x="261568" y="2060848"/>
          <a:ext cx="8626254" cy="399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280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5683974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보안관제담당자 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보안관제 조직 관리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보안관제 관련 의사결정 산출물에 관한 검토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보안관제 범위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품질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위험요소 등 전반 관리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기타 보안관제를 위해 필요한 업무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전문 업체 관제인력의 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-24</a:t>
                      </a:r>
                      <a:r>
                        <a:rPr lang="ko-KR" altLang="en-US" sz="1400" dirty="0"/>
                        <a:t>시간 </a:t>
                      </a:r>
                      <a:r>
                        <a:rPr lang="en-US" altLang="ko-KR" sz="1400" dirty="0"/>
                        <a:t>365</a:t>
                      </a:r>
                      <a:r>
                        <a:rPr lang="ko-KR" altLang="en-US" sz="1400" dirty="0"/>
                        <a:t>일 보안관제 서비스 제공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최신 정보보호 관련 정보 수집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전파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보안관제 대상 정보시스템 보안관제 연계 시 업무지원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보안관제 대상 보안이벤트 모니터링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추이 파악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보안관제 이벤트의 정합성에 대해 주기적으로 검토 및 개선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일일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주간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월간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반기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연간 등 보안관제 보고서 작성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보안관제 대상 중 외부 공격영역 서버 취약점 진단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97999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338A829-1494-F413-23B6-902CE2F8C58C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47F026-3B6D-6185-414A-DE08B4D051E6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인력의 역할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D484EB-C01D-41FA-02EF-28A83B10D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93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A145EC-3879-80C0-B409-A2B8E8B91192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E45A44-9285-AA1D-CA1B-0393C6AFBB75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B88A7-454E-79DE-3822-822A30996FE6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전문업체가 갖추어야 할 기본 스펙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043C8BCD-F30F-641A-FB89-966CD7BCD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43355"/>
              </p:ext>
            </p:extLst>
          </p:nvPr>
        </p:nvGraphicFramePr>
        <p:xfrm>
          <a:off x="261568" y="2060848"/>
          <a:ext cx="8626254" cy="4244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120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7124134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관제시간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en-US" altLang="ko-KR" sz="1400" dirty="0"/>
                        <a:t>- 24 *365 </a:t>
                      </a:r>
                      <a:r>
                        <a:rPr lang="ko-KR" altLang="en-US" sz="1400" dirty="0"/>
                        <a:t>실시간 보안관제 </a:t>
                      </a:r>
                    </a:p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평일 주간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전문 </a:t>
                      </a:r>
                      <a:r>
                        <a:rPr lang="ko-KR" altLang="en-US" sz="1400" dirty="0" err="1"/>
                        <a:t>인력상주</a:t>
                      </a:r>
                      <a:endParaRPr lang="ko-KR" altLang="en-US" sz="1400" dirty="0"/>
                    </a:p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평일 야간 휴일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제안업체 실시간 원격 관제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관제방법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22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Firewall, IDS, IPS, DDoS, </a:t>
                      </a:r>
                      <a:r>
                        <a:rPr lang="ko-KR" altLang="en-US" sz="1400" dirty="0" err="1"/>
                        <a:t>좀비탐지</a:t>
                      </a:r>
                      <a:r>
                        <a:rPr lang="ko-KR" altLang="en-US" sz="1400" dirty="0"/>
                        <a:t> 솔루션 등 로그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이벤트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를 종합적으로 분석하여   </a:t>
                      </a:r>
                      <a:endParaRPr lang="en-US" altLang="ko-KR" sz="1400" dirty="0"/>
                    </a:p>
                    <a:p>
                      <a:pPr marL="0" indent="0" latinLnBrk="1">
                        <a:lnSpc>
                          <a:spcPts val="22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불법 침해 여부 및 공격방법 등을 탐지 </a:t>
                      </a:r>
                    </a:p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정기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및 </a:t>
                      </a:r>
                      <a:r>
                        <a:rPr lang="ko-KR" altLang="en-US" sz="1400" dirty="0" err="1"/>
                        <a:t>비정기</a:t>
                      </a:r>
                      <a:r>
                        <a:rPr lang="ko-KR" altLang="en-US" sz="1400" dirty="0"/>
                        <a:t> 관제보고서 제공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979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침해사고대응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22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주요 해킹 시도 및 해킹사고 발생 시 담당자에게 구두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전화</a:t>
                      </a:r>
                      <a:r>
                        <a:rPr lang="en-US" altLang="ko-KR" sz="1400" dirty="0"/>
                        <a:t>, SMS </a:t>
                      </a:r>
                      <a:r>
                        <a:rPr lang="ko-KR" altLang="en-US" sz="1400" dirty="0"/>
                        <a:t>등으로 즉시 </a:t>
                      </a:r>
                      <a:endParaRPr lang="en-US" altLang="ko-KR" sz="1400" dirty="0"/>
                    </a:p>
                    <a:p>
                      <a:pPr marL="0" indent="0" latinLnBrk="1">
                        <a:lnSpc>
                          <a:spcPts val="22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통보하고 해킹 방법 분석 및 추적 등의 침해사고 대응방안 제공 </a:t>
                      </a:r>
                    </a:p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내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외부 주요 공격 해킹사고 발생 시 보안관제 제공 </a:t>
                      </a:r>
                    </a:p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최신 해킹패턴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보안기술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보안동향 등을 정보수집 및 제공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05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서비스품질  </a:t>
                      </a:r>
                      <a:r>
                        <a:rPr lang="en-US" altLang="ko-KR" sz="1400" dirty="0"/>
                        <a:t>(SLA)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제공 서비스의 품질측정을 위한 평가항목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목표기준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지표분석 방법 및 가중치 등을 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ko-KR" altLang="en-US" sz="1400" dirty="0"/>
                        <a:t>  포함하는 </a:t>
                      </a:r>
                      <a:r>
                        <a:rPr lang="en-US" altLang="ko-KR" sz="1400" dirty="0"/>
                        <a:t>SLA(Service Level Agreement : </a:t>
                      </a:r>
                      <a:r>
                        <a:rPr lang="ko-KR" altLang="en-US" sz="1400" dirty="0"/>
                        <a:t>서비스수준협약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안 을 제출하여야 함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  <a:p>
                      <a:pPr latinLnBrk="1">
                        <a:lnSpc>
                          <a:spcPts val="22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보안관제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대응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분석 등은 사전 정의된  </a:t>
                      </a:r>
                      <a:r>
                        <a:rPr lang="en-US" altLang="ko-KR" sz="1400" dirty="0"/>
                        <a:t>SLA </a:t>
                      </a:r>
                      <a:r>
                        <a:rPr lang="ko-KR" altLang="en-US" sz="1400" dirty="0"/>
                        <a:t>및 대응매뉴얼에 따라 응하여야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267048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360A4-67B8-3E6D-2117-70AF89D6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0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7AE022-9919-9C7D-96E0-40294EDF7FD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8D6294-401F-185D-BB7D-5FB5AD1E1BB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370357-3424-2A99-D6C2-5AE76E8BC747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 전문업체가 갖추어야 할 기본 스펙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398C7D97-FC23-313F-BF87-E94DEF85D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65456"/>
              </p:ext>
            </p:extLst>
          </p:nvPr>
        </p:nvGraphicFramePr>
        <p:xfrm>
          <a:off x="261568" y="2060848"/>
          <a:ext cx="8626254" cy="4225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104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7268150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보안관제 인력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투입 인력은 미래창조과학부 공고 제</a:t>
                      </a:r>
                      <a:r>
                        <a:rPr lang="en-US" altLang="ko-KR" sz="1400" dirty="0"/>
                        <a:t>2013-089</a:t>
                      </a:r>
                      <a:r>
                        <a:rPr lang="ko-KR" altLang="en-US" sz="1400" dirty="0"/>
                        <a:t>호 </a:t>
                      </a:r>
                      <a:r>
                        <a:rPr lang="en-US" altLang="ko-KR" sz="1400" dirty="0"/>
                        <a:t>(2013. 6. 17)</a:t>
                      </a:r>
                      <a:r>
                        <a:rPr lang="ko-KR" altLang="en-US" sz="1400" dirty="0"/>
                        <a:t>「보안관제 전문업체 지정 </a:t>
                      </a:r>
                      <a:endParaRPr lang="en-US" altLang="ko-KR" sz="1400" dirty="0"/>
                    </a:p>
                    <a:p>
                      <a:pPr marL="0" indent="0" latinLnBrk="1">
                        <a:lnSpc>
                          <a:spcPts val="23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등에 관한 </a:t>
                      </a:r>
                      <a:r>
                        <a:rPr lang="ko-KR" altLang="en-US" sz="1400" dirty="0" err="1"/>
                        <a:t>공고」에서</a:t>
                      </a:r>
                      <a:r>
                        <a:rPr lang="ko-KR" altLang="en-US" sz="1400" dirty="0"/>
                        <a:t> 정하는 기술인력의 자격기준에 따름 </a:t>
                      </a:r>
                    </a:p>
                    <a:p>
                      <a:pPr latinLnBrk="1">
                        <a:lnSpc>
                          <a:spcPts val="23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보안시스템 및 정보보호시스템 운영 등의 경험 을 보유하고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침해사고 발생 시 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ts val="2300"/>
                        </a:lnSpc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긴급대응이 가능하여 야 함 </a:t>
                      </a:r>
                    </a:p>
                    <a:p>
                      <a:pPr latinLnBrk="1">
                        <a:lnSpc>
                          <a:spcPts val="23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보안관제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보안사고 대응 등의 보안관제 전반적인 업무를 수행 </a:t>
                      </a:r>
                    </a:p>
                    <a:p>
                      <a:pPr latinLnBrk="1">
                        <a:lnSpc>
                          <a:spcPts val="23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정기적으로 시행되는 사이버공격 대응 모의 훈련을 지원하여야 함 </a:t>
                      </a:r>
                    </a:p>
                    <a:p>
                      <a:pPr latinLnBrk="1">
                        <a:lnSpc>
                          <a:spcPts val="23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일일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월간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비정기</a:t>
                      </a:r>
                      <a:r>
                        <a:rPr lang="ko-KR" altLang="en-US" sz="1400" dirty="0"/>
                        <a:t> 보안관제 보고서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최신 보안 뉴스 동향 보고서를 제공하여야 함 </a:t>
                      </a:r>
                    </a:p>
                    <a:p>
                      <a:pPr latinLnBrk="1">
                        <a:lnSpc>
                          <a:spcPts val="23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사업 수행 품질저하 현상이 발생하는 경우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투입 인력 교체를 요구할 수 있으며 수행사의 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ts val="2300"/>
                        </a:lnSpc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합리적인 사유가 없을 경우 당사의 요구사항을 수용하여야 함</a:t>
                      </a:r>
                    </a:p>
                    <a:p>
                      <a:pPr latinLnBrk="1">
                        <a:lnSpc>
                          <a:spcPts val="23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투입인력의 사고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이직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휴가 및 교육 등 업무수행 이 불가한 경우를 대비한 대체 인력 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ts val="2300"/>
                        </a:lnSpc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구성 및 원활 한 업무수행 방안을 제시하여야 함 </a:t>
                      </a:r>
                    </a:p>
                    <a:p>
                      <a:pPr latinLnBrk="1">
                        <a:lnSpc>
                          <a:spcPts val="23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투입인력 교체 시 당사의 허가를 득한 후 사전 한 달 이상 업무 인수인계 후 교체하여야 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ts val="2300"/>
                        </a:lnSpc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함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단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동 이상의 인력으로 교체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8506C-9B27-D8CF-7CEF-C9C5A076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595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A52813-E660-184B-D272-4DD001675ADE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2-2.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 개요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5417A2-BE12-AA75-4D19-52C0D480E3F0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48D9D55-3EE0-B015-E4DD-D334A4597E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"/>
          <a:stretch/>
        </p:blipFill>
        <p:spPr>
          <a:xfrm>
            <a:off x="244869" y="2420888"/>
            <a:ext cx="8647610" cy="38884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3E32097-1A6E-7161-4FEF-1314CD0528F7}"/>
              </a:ext>
            </a:extLst>
          </p:cNvPr>
          <p:cNvSpPr/>
          <p:nvPr/>
        </p:nvSpPr>
        <p:spPr>
          <a:xfrm>
            <a:off x="266223" y="1628800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 업무는 침해탐지와 직접적인 관련이 있는 침해사고 탐지 및 대응업무를 중심으로 침해위협 정보 수집 및 관제시스템 운영업무와 더불어 프로젝트 또는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사업관리까지를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5846B-66A0-228C-4D3D-7F282695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773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003643-E078-0516-E8E6-E4904438B46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2-2.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 개요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BD3E66-D806-3E76-21C1-32170485B04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F729D4-84DE-EE5A-0DDE-68505C150708}"/>
              </a:ext>
            </a:extLst>
          </p:cNvPr>
          <p:cNvSpPr/>
          <p:nvPr/>
        </p:nvSpPr>
        <p:spPr>
          <a:xfrm>
            <a:off x="266223" y="1628800"/>
            <a:ext cx="8626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정보 수집 단계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이기종의 보안 장비에서 나오는 다양한 보안 데이터를 수집</a:t>
            </a:r>
          </a:p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모니터링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단계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수집된 다양한 로그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경보 발생에 따른 침해사고 및 해킹 패턴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 분석하고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생성된 보안 로그와 내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외부에서 수집된 최신 보안 위협 정보를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 분석함</a:t>
            </a:r>
          </a:p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대응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조치 단계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분석된 이벤트에 대한 원인 및 대응책을 마련해 기술적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정책적 대응</a:t>
            </a:r>
          </a:p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보고 단계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 처리 및 장애 처리 결과를 보고 및 공유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E9794-A4F3-3C0D-E398-071D5A5A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2" y="3270469"/>
            <a:ext cx="8626255" cy="311086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1BCC58-D263-9BB3-642C-C0615D57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122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934FFD-97D3-8107-FBC8-0A81DD1D5CDB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2-2.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 개요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51913A-62D5-2A89-69D9-9160B572BC8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852019-C9AE-6B6B-9B57-1F4EDF0ED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" y="1628800"/>
            <a:ext cx="8798458" cy="46805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830D08-F489-069D-A850-45B0736D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564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136F101-E40C-7816-F57B-FFCAE6D0A019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2-2.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 개요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810B4D-FAA5-7DB5-490A-093CCE5022C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3D7590-3B0F-0DF7-0B5C-C355A6CDF921}"/>
              </a:ext>
            </a:extLst>
          </p:cNvPr>
          <p:cNvSpPr/>
          <p:nvPr/>
        </p:nvSpPr>
        <p:spPr>
          <a:xfrm>
            <a:off x="266223" y="1628800"/>
            <a:ext cx="8626255" cy="1243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예방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 시스템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및 웹 서비스 등 취약점을 사전에 파악하여 침해 사고 예방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사이버위협 정보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위협 및 해킹 등 보안동향 정보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제공하여 방어토록 함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침입차단시스템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침입탐지시스템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방화벽 등 보안 시스템에 대한 보안정책 및 시스템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자원의 최적화를 통해 효율적인 사이버공격 탐지를 지원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9DD79B-1774-B8AD-FFA0-F124C4882A7B}"/>
              </a:ext>
            </a:extLst>
          </p:cNvPr>
          <p:cNvSpPr/>
          <p:nvPr/>
        </p:nvSpPr>
        <p:spPr>
          <a:xfrm>
            <a:off x="266225" y="2906411"/>
            <a:ext cx="8626255" cy="153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탐지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시스템에 대한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×365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실시간 감시 탐지 및 분석을 의미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트래픽 정보 및 내부 정보를 절취하기 위한 사이버공격 시도 행위를 사전에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알아내는 행위</a:t>
            </a:r>
          </a:p>
          <a:p>
            <a:pPr>
              <a:lnSpc>
                <a:spcPts val="23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패킷 및 다양한 보안 이벤트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공격자정보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 등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등을 종합적으로 상관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분석하여 재발 방지 및 확산을 방지하기 위한 방안을 강구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B4F4D1-2E26-9FE7-AA70-C23F1BD87E3F}"/>
              </a:ext>
            </a:extLst>
          </p:cNvPr>
          <p:cNvSpPr/>
          <p:nvPr/>
        </p:nvSpPr>
        <p:spPr>
          <a:xfrm>
            <a:off x="266225" y="4478976"/>
            <a:ext cx="8626255" cy="1833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대응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기관의 시스템 환경을 고려한 보안 정책 설정 및 보안관제 업무 시 발견된 비정상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및 시스템에 대한 초기 대응 그리고 사이버 공격 발생 시 신속히 조치 대응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기관의 시스템 환경을 고려하여 보안 정책을 설정</a:t>
            </a:r>
          </a:p>
          <a:p>
            <a:pPr>
              <a:lnSpc>
                <a:spcPts val="23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 업무 시 발견된 비정상적인 네트워크 및 시스템에 대해 기술적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정책적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</a:p>
          <a:p>
            <a:pPr>
              <a:lnSpc>
                <a:spcPts val="23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사이버 공격 발생 시 관련 사실을 해당 기관에 통보하고 피해 시스템 유무 파악 및 정상적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운영될 수 있도록 전문 기술 지원과 유사</a:t>
            </a:r>
            <a:r>
              <a:rPr lang="en-US" altLang="ko-KR" sz="1600" b="1" dirty="0">
                <a:latin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</a:rPr>
              <a:t>동일</a:t>
            </a:r>
            <a:r>
              <a:rPr lang="en-US" altLang="ko-KR" sz="1600" b="1" dirty="0">
                <a:latin typeface="맑은 고딕" panose="020B0503020000020004" pitchFamily="50" charset="-127"/>
              </a:rPr>
              <a:t>)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방지할 수 있도록 업무활용</a:t>
            </a:r>
            <a:endParaRPr lang="ko-KR" altLang="en-US" sz="16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24ABE2-BEC5-DA66-14F8-0D6BB90A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406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95CC0A-89D2-8827-F170-07163C1F0D54}"/>
              </a:ext>
            </a:extLst>
          </p:cNvPr>
          <p:cNvSpPr/>
          <p:nvPr/>
        </p:nvSpPr>
        <p:spPr>
          <a:xfrm>
            <a:off x="266225" y="3671153"/>
            <a:ext cx="8626255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공유 및 개선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 주요 업무 중 정보 공유의 원칙에 따라 타 기관에게 정보를 제공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사이버 공격으로 인한 피해가 타 기관으로 확산되는 것을 방지하기 위하여 관계 법령에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위배되지 않는 범위에서 보안 관제 관련 정보를 공유</a:t>
            </a:r>
          </a:p>
          <a:p>
            <a:pPr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보안 문제가 발생되지 않도록 기술적이고 정책적으로 개선 조치하여 보안 사고가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발생되지 않도록 예방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CCAD54-3FA2-18AC-5908-264E35EE3055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2-2.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 개요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AA7C2C-88F3-619D-52A3-4593083E886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629F19-55D8-9153-0514-A301A9AA1786}"/>
              </a:ext>
            </a:extLst>
          </p:cNvPr>
          <p:cNvSpPr/>
          <p:nvPr/>
        </p:nvSpPr>
        <p:spPr>
          <a:xfrm>
            <a:off x="266223" y="1628800"/>
            <a:ext cx="8626255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보고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관제 일지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취약점 정보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 사고 대응 분석 보고서 등을 보고 및 관리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 업무 수행 시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정기보고서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일간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주간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월간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수시보고서를 통해 현재의 상태를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  <a:p>
            <a:pPr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보안사고 사고 및 장애 발생 시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처리 보고서를 작성 및 보고함으로써 발생한 사고의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원인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결과를 통해 향후 대책을 마련할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665ED7-1DE6-4C10-C513-C864D28F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54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2-2.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 개요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4A88D3-3689-1A82-0C4B-ED18FE349145}"/>
              </a:ext>
            </a:extLst>
          </p:cNvPr>
          <p:cNvSpPr/>
          <p:nvPr/>
        </p:nvSpPr>
        <p:spPr>
          <a:xfrm>
            <a:off x="266223" y="1628800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7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보안관제를 통해 체계화된 대응활동을 수행하여 침해사고에 대한 신속한 대응을 보장하고 피해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최소화 함 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94C355-FBAA-BE48-2826-CC37187E6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" t="2541" r="3827" b="3885"/>
          <a:stretch/>
        </p:blipFill>
        <p:spPr>
          <a:xfrm>
            <a:off x="987136" y="2317173"/>
            <a:ext cx="7174873" cy="392014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0AD365-1443-697E-928E-4356262E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723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utoShape 795">
            <a:extLst>
              <a:ext uri="{FF2B5EF4-FFF2-40B4-BE49-F238E27FC236}">
                <a16:creationId xmlns:a16="http://schemas.microsoft.com/office/drawing/2014/main" id="{CBD1C44B-2A12-424C-595C-A28F8C7CE59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825545" y="1206922"/>
            <a:ext cx="4400540" cy="5820361"/>
          </a:xfrm>
          <a:prstGeom prst="roundRect">
            <a:avLst>
              <a:gd name="adj" fmla="val 3402"/>
            </a:avLst>
          </a:prstGeom>
          <a:gradFill>
            <a:gsLst>
              <a:gs pos="0">
                <a:schemeClr val="bg1"/>
              </a:gs>
              <a:gs pos="17000">
                <a:srgbClr val="ECECEC"/>
              </a:gs>
              <a:gs pos="83000">
                <a:srgbClr val="ECECEC"/>
              </a:gs>
              <a:gs pos="100000">
                <a:schemeClr val="bg1"/>
              </a:gs>
            </a:gsLst>
            <a:lin ang="5400000" scaled="0"/>
          </a:gradFill>
          <a:ln w="6350" cap="flat" cmpd="sng" algn="ctr">
            <a:gradFill>
              <a:gsLst>
                <a:gs pos="0">
                  <a:schemeClr val="bg1">
                    <a:lumMod val="65000"/>
                  </a:schemeClr>
                </a:gs>
                <a:gs pos="50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prstDash val="solid"/>
          </a:ln>
          <a:effectLst>
            <a:outerShdw blurRad="635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330325" eaLnBrk="0" hangingPunct="0">
              <a:lnSpc>
                <a:spcPct val="110000"/>
              </a:lnSpc>
            </a:pPr>
            <a:endParaRPr lang="ko-KR" altLang="en-US" sz="1000" kern="0" dirty="0">
              <a:solidFill>
                <a:prstClr val="black">
                  <a:lumMod val="85000"/>
                  <a:lumOff val="15000"/>
                </a:prst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" name="AutoShape 795">
            <a:extLst>
              <a:ext uri="{FF2B5EF4-FFF2-40B4-BE49-F238E27FC236}">
                <a16:creationId xmlns:a16="http://schemas.microsoft.com/office/drawing/2014/main" id="{1A987954-5BCD-AA8A-663F-88844812279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678212" y="3300259"/>
            <a:ext cx="4001227" cy="2160914"/>
          </a:xfrm>
          <a:prstGeom prst="roundRect">
            <a:avLst>
              <a:gd name="adj" fmla="val 3402"/>
            </a:avLst>
          </a:prstGeom>
          <a:gradFill>
            <a:gsLst>
              <a:gs pos="0">
                <a:schemeClr val="bg1"/>
              </a:gs>
              <a:gs pos="17000">
                <a:srgbClr val="ECECEC"/>
              </a:gs>
              <a:gs pos="83000">
                <a:srgbClr val="ECECEC"/>
              </a:gs>
              <a:gs pos="100000">
                <a:schemeClr val="bg1"/>
              </a:gs>
            </a:gsLst>
            <a:lin ang="5400000" scaled="0"/>
          </a:gradFill>
          <a:ln w="6350" cap="flat" cmpd="sng" algn="ctr">
            <a:gradFill>
              <a:gsLst>
                <a:gs pos="0">
                  <a:schemeClr val="bg1">
                    <a:lumMod val="65000"/>
                  </a:schemeClr>
                </a:gs>
                <a:gs pos="50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prstDash val="solid"/>
          </a:ln>
          <a:effectLst>
            <a:outerShdw blurRad="635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330325" eaLnBrk="0" hangingPunct="0">
              <a:lnSpc>
                <a:spcPct val="110000"/>
              </a:lnSpc>
            </a:pPr>
            <a:endParaRPr lang="ko-KR" altLang="en-US" sz="1000" kern="0" dirty="0">
              <a:solidFill>
                <a:prstClr val="black">
                  <a:lumMod val="85000"/>
                  <a:lumOff val="15000"/>
                </a:prstClr>
              </a:solidFill>
              <a:latin typeface="Rix고딕 M" pitchFamily="18" charset="-127"/>
              <a:ea typeface="Rix고딕 M" pitchFamily="18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7D6A1CDE-6212-5E59-7854-8765B8F8D103}"/>
              </a:ext>
            </a:extLst>
          </p:cNvPr>
          <p:cNvGrpSpPr/>
          <p:nvPr/>
        </p:nvGrpSpPr>
        <p:grpSpPr>
          <a:xfrm>
            <a:off x="300285" y="2449600"/>
            <a:ext cx="853815" cy="722381"/>
            <a:chOff x="300285" y="2449599"/>
            <a:chExt cx="853815" cy="722381"/>
          </a:xfrm>
        </p:grpSpPr>
        <p:sp>
          <p:nvSpPr>
            <p:cNvPr id="4" name="Rectangle 88">
              <a:extLst>
                <a:ext uri="{FF2B5EF4-FFF2-40B4-BE49-F238E27FC236}">
                  <a16:creationId xmlns:a16="http://schemas.microsoft.com/office/drawing/2014/main" id="{7C0F73CD-0E46-4E34-DE29-716AE58EE5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6002" y="2383882"/>
              <a:ext cx="722381" cy="853815"/>
            </a:xfrm>
            <a:prstGeom prst="roundRect">
              <a:avLst>
                <a:gd name="adj" fmla="val 2800"/>
              </a:avLst>
            </a:prstGeom>
            <a:solidFill>
              <a:schemeClr val="bg1">
                <a:lumMod val="7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ln>
                  <a:solidFill>
                    <a:prstClr val="white">
                      <a:alpha val="1000"/>
                    </a:prstClr>
                  </a:solidFill>
                </a:ln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  <p:sp>
          <p:nvSpPr>
            <p:cNvPr id="5" name="Rectangle 88">
              <a:extLst>
                <a:ext uri="{FF2B5EF4-FFF2-40B4-BE49-F238E27FC236}">
                  <a16:creationId xmlns:a16="http://schemas.microsoft.com/office/drawing/2014/main" id="{31B1FCE5-F8BA-F2BF-A7CA-F7EFE8214E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7114" y="2440638"/>
              <a:ext cx="640157" cy="7403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ts val="9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57E5479-6A01-64E1-9752-78D65B2ACF9B}"/>
              </a:ext>
            </a:extLst>
          </p:cNvPr>
          <p:cNvGrpSpPr/>
          <p:nvPr/>
        </p:nvGrpSpPr>
        <p:grpSpPr>
          <a:xfrm>
            <a:off x="300285" y="3217911"/>
            <a:ext cx="853815" cy="722381"/>
            <a:chOff x="300285" y="2449599"/>
            <a:chExt cx="853815" cy="722381"/>
          </a:xfrm>
        </p:grpSpPr>
        <p:sp>
          <p:nvSpPr>
            <p:cNvPr id="123" name="Rectangle 88">
              <a:extLst>
                <a:ext uri="{FF2B5EF4-FFF2-40B4-BE49-F238E27FC236}">
                  <a16:creationId xmlns:a16="http://schemas.microsoft.com/office/drawing/2014/main" id="{856FAB83-C1A6-1CC4-2894-3E2B4C919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6002" y="2383882"/>
              <a:ext cx="722381" cy="853815"/>
            </a:xfrm>
            <a:prstGeom prst="roundRect">
              <a:avLst>
                <a:gd name="adj" fmla="val 2800"/>
              </a:avLst>
            </a:prstGeom>
            <a:solidFill>
              <a:schemeClr val="bg1">
                <a:lumMod val="7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ln>
                  <a:solidFill>
                    <a:prstClr val="white">
                      <a:alpha val="1000"/>
                    </a:prstClr>
                  </a:solidFill>
                </a:ln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  <p:sp>
          <p:nvSpPr>
            <p:cNvPr id="124" name="Rectangle 88">
              <a:extLst>
                <a:ext uri="{FF2B5EF4-FFF2-40B4-BE49-F238E27FC236}">
                  <a16:creationId xmlns:a16="http://schemas.microsoft.com/office/drawing/2014/main" id="{4E7BE092-50BB-2B30-9B9B-DE3ECB926E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7114" y="2440638"/>
              <a:ext cx="640157" cy="7403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ts val="9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535A764-8A47-8185-BB56-4E8AC4522FC4}"/>
              </a:ext>
            </a:extLst>
          </p:cNvPr>
          <p:cNvGrpSpPr/>
          <p:nvPr/>
        </p:nvGrpSpPr>
        <p:grpSpPr>
          <a:xfrm>
            <a:off x="300285" y="3981404"/>
            <a:ext cx="853815" cy="722381"/>
            <a:chOff x="300285" y="2449599"/>
            <a:chExt cx="853815" cy="722381"/>
          </a:xfrm>
        </p:grpSpPr>
        <p:sp>
          <p:nvSpPr>
            <p:cNvPr id="126" name="Rectangle 88">
              <a:extLst>
                <a:ext uri="{FF2B5EF4-FFF2-40B4-BE49-F238E27FC236}">
                  <a16:creationId xmlns:a16="http://schemas.microsoft.com/office/drawing/2014/main" id="{660BB9B4-8CEF-58B8-0EB2-DD2DF8C323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6002" y="2383882"/>
              <a:ext cx="722381" cy="853815"/>
            </a:xfrm>
            <a:prstGeom prst="roundRect">
              <a:avLst>
                <a:gd name="adj" fmla="val 2800"/>
              </a:avLst>
            </a:prstGeom>
            <a:solidFill>
              <a:schemeClr val="bg1">
                <a:lumMod val="7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ln>
                  <a:solidFill>
                    <a:prstClr val="white">
                      <a:alpha val="1000"/>
                    </a:prstClr>
                  </a:solidFill>
                </a:ln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  <p:sp>
          <p:nvSpPr>
            <p:cNvPr id="127" name="Rectangle 88">
              <a:extLst>
                <a:ext uri="{FF2B5EF4-FFF2-40B4-BE49-F238E27FC236}">
                  <a16:creationId xmlns:a16="http://schemas.microsoft.com/office/drawing/2014/main" id="{B786ACF7-4EAE-20D9-719D-3571C22EE9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7114" y="2440638"/>
              <a:ext cx="640157" cy="7403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ts val="9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35A5033-2D13-3A0E-1AC1-F55B007E61F3}"/>
              </a:ext>
            </a:extLst>
          </p:cNvPr>
          <p:cNvGrpSpPr/>
          <p:nvPr/>
        </p:nvGrpSpPr>
        <p:grpSpPr>
          <a:xfrm>
            <a:off x="300285" y="4752435"/>
            <a:ext cx="853815" cy="722381"/>
            <a:chOff x="300285" y="2449599"/>
            <a:chExt cx="853815" cy="722381"/>
          </a:xfrm>
        </p:grpSpPr>
        <p:sp>
          <p:nvSpPr>
            <p:cNvPr id="129" name="Rectangle 88">
              <a:extLst>
                <a:ext uri="{FF2B5EF4-FFF2-40B4-BE49-F238E27FC236}">
                  <a16:creationId xmlns:a16="http://schemas.microsoft.com/office/drawing/2014/main" id="{3AF3B2AE-8842-D17F-07CB-13311BFE34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6002" y="2383882"/>
              <a:ext cx="722381" cy="853815"/>
            </a:xfrm>
            <a:prstGeom prst="roundRect">
              <a:avLst>
                <a:gd name="adj" fmla="val 2800"/>
              </a:avLst>
            </a:prstGeom>
            <a:solidFill>
              <a:schemeClr val="bg1">
                <a:lumMod val="7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ln>
                  <a:solidFill>
                    <a:prstClr val="white">
                      <a:alpha val="1000"/>
                    </a:prstClr>
                  </a:solidFill>
                </a:ln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  <p:sp>
          <p:nvSpPr>
            <p:cNvPr id="130" name="Rectangle 88">
              <a:extLst>
                <a:ext uri="{FF2B5EF4-FFF2-40B4-BE49-F238E27FC236}">
                  <a16:creationId xmlns:a16="http://schemas.microsoft.com/office/drawing/2014/main" id="{540E20A8-AB41-50FE-5084-00452F0CEB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7114" y="2440638"/>
              <a:ext cx="640157" cy="7403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ts val="9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02D21FD9-7C23-F15B-85BD-FEECA9893CCA}"/>
              </a:ext>
            </a:extLst>
          </p:cNvPr>
          <p:cNvGrpSpPr/>
          <p:nvPr/>
        </p:nvGrpSpPr>
        <p:grpSpPr>
          <a:xfrm>
            <a:off x="300285" y="5586657"/>
            <a:ext cx="853815" cy="722381"/>
            <a:chOff x="300285" y="2449599"/>
            <a:chExt cx="853815" cy="722381"/>
          </a:xfrm>
        </p:grpSpPr>
        <p:sp>
          <p:nvSpPr>
            <p:cNvPr id="132" name="Rectangle 88">
              <a:extLst>
                <a:ext uri="{FF2B5EF4-FFF2-40B4-BE49-F238E27FC236}">
                  <a16:creationId xmlns:a16="http://schemas.microsoft.com/office/drawing/2014/main" id="{C1AE5572-8F97-0BC6-358E-93A3B33D44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6002" y="2383882"/>
              <a:ext cx="722381" cy="853815"/>
            </a:xfrm>
            <a:prstGeom prst="roundRect">
              <a:avLst>
                <a:gd name="adj" fmla="val 2800"/>
              </a:avLst>
            </a:prstGeom>
            <a:solidFill>
              <a:schemeClr val="bg1">
                <a:lumMod val="7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ln>
                  <a:solidFill>
                    <a:prstClr val="white">
                      <a:alpha val="1000"/>
                    </a:prstClr>
                  </a:solidFill>
                </a:ln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  <p:sp>
          <p:nvSpPr>
            <p:cNvPr id="133" name="Rectangle 88">
              <a:extLst>
                <a:ext uri="{FF2B5EF4-FFF2-40B4-BE49-F238E27FC236}">
                  <a16:creationId xmlns:a16="http://schemas.microsoft.com/office/drawing/2014/main" id="{7C508205-234C-426E-12AA-42895F0D6C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7114" y="2440638"/>
              <a:ext cx="640157" cy="74030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 contourW="127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30325" eaLnBrk="0" hangingPunct="0">
                <a:lnSpc>
                  <a:spcPts val="900"/>
                </a:lnSpc>
                <a:buClr>
                  <a:prstClr val="black"/>
                </a:buClr>
                <a:buSzPct val="100000"/>
                <a:tabLst>
                  <a:tab pos="5648325" algn="l"/>
                </a:tabLst>
                <a:defRPr/>
              </a:pPr>
              <a:endParaRPr kumimoji="0" lang="ko-KR" altLang="en-US" sz="10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  <a:cs typeface="Arial" pitchFamily="34" charset="0"/>
              </a:endParaRPr>
            </a:p>
          </p:txBody>
        </p:sp>
      </p:grpSp>
      <p:sp>
        <p:nvSpPr>
          <p:cNvPr id="6" name="AutoShape 58">
            <a:extLst>
              <a:ext uri="{FF2B5EF4-FFF2-40B4-BE49-F238E27FC236}">
                <a16:creationId xmlns:a16="http://schemas.microsoft.com/office/drawing/2014/main" id="{A364A153-A8E3-0EAB-F72A-2E7D0776577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40404" y="2617457"/>
            <a:ext cx="934270" cy="386666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유해사이트</a:t>
            </a:r>
            <a:endParaRPr lang="en-US" altLang="ko-KR" sz="1100" kern="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76000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lvl="2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차단시스템</a:t>
            </a:r>
          </a:p>
        </p:txBody>
      </p:sp>
      <p:sp>
        <p:nvSpPr>
          <p:cNvPr id="9" name="AutoShape 58">
            <a:extLst>
              <a:ext uri="{FF2B5EF4-FFF2-40B4-BE49-F238E27FC236}">
                <a16:creationId xmlns:a16="http://schemas.microsoft.com/office/drawing/2014/main" id="{7A9DD2A7-3DA9-F46A-54D9-74706F17728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40404" y="3416608"/>
            <a:ext cx="1032017" cy="324987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침입방지솔루션</a:t>
            </a:r>
          </a:p>
        </p:txBody>
      </p:sp>
      <p:sp>
        <p:nvSpPr>
          <p:cNvPr id="12" name="AutoShape 58">
            <a:extLst>
              <a:ext uri="{FF2B5EF4-FFF2-40B4-BE49-F238E27FC236}">
                <a16:creationId xmlns:a16="http://schemas.microsoft.com/office/drawing/2014/main" id="{A1876B8D-2E54-7A33-FBDF-18BBDF6A53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40404" y="4960995"/>
            <a:ext cx="955323" cy="305261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악성코드 대응 </a:t>
            </a:r>
            <a:r>
              <a:rPr lang="en-US" altLang="ko-KR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(APT) </a:t>
            </a: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솔루션</a:t>
            </a:r>
          </a:p>
        </p:txBody>
      </p:sp>
      <p:sp>
        <p:nvSpPr>
          <p:cNvPr id="15" name="AutoShape 58">
            <a:extLst>
              <a:ext uri="{FF2B5EF4-FFF2-40B4-BE49-F238E27FC236}">
                <a16:creationId xmlns:a16="http://schemas.microsoft.com/office/drawing/2014/main" id="{FE54BED8-214B-25DC-B559-09D1975582A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40404" y="4157848"/>
            <a:ext cx="763500" cy="369493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백신서버</a:t>
            </a:r>
          </a:p>
        </p:txBody>
      </p:sp>
      <p:sp>
        <p:nvSpPr>
          <p:cNvPr id="18" name="AutoShape 58">
            <a:extLst>
              <a:ext uri="{FF2B5EF4-FFF2-40B4-BE49-F238E27FC236}">
                <a16:creationId xmlns:a16="http://schemas.microsoft.com/office/drawing/2014/main" id="{A5FDF6EC-5367-119C-2CF8-4E2F7BCCD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40404" y="5781024"/>
            <a:ext cx="959658" cy="333646"/>
          </a:xfrm>
          <a:prstGeom prst="roundRect">
            <a:avLst>
              <a:gd name="adj" fmla="val 1706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 contourW="63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40000"/>
              <a:defRPr/>
            </a:pPr>
            <a:r>
              <a:rPr lang="ko-KR" altLang="en-US" sz="1100" kern="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웹방화벽</a:t>
            </a:r>
            <a:endParaRPr lang="ko-KR" altLang="en-US" sz="1100" kern="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76000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9" name="Picture 289" descr="화살표">
            <a:extLst>
              <a:ext uri="{FF2B5EF4-FFF2-40B4-BE49-F238E27FC236}">
                <a16:creationId xmlns:a16="http://schemas.microsoft.com/office/drawing/2014/main" id="{3FCD3975-81A0-3B9A-8E89-EF0BEC43F369}"/>
              </a:ext>
            </a:extLst>
          </p:cNvPr>
          <p:cNvPicPr/>
          <p:nvPr/>
        </p:nvPicPr>
        <p:blipFill>
          <a:blip r:embed="rId2" cstate="print">
            <a:grayscl/>
          </a:blip>
          <a:srcRect l="14194" t="70580" r="14194"/>
          <a:stretch>
            <a:fillRect/>
          </a:stretch>
        </p:blipFill>
        <p:spPr bwMode="auto">
          <a:xfrm rot="5400000">
            <a:off x="1932056" y="3792025"/>
            <a:ext cx="1711618" cy="778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9AD5D01-42F5-CB9C-1217-4F2782BB9547}"/>
              </a:ext>
            </a:extLst>
          </p:cNvPr>
          <p:cNvGrpSpPr/>
          <p:nvPr/>
        </p:nvGrpSpPr>
        <p:grpSpPr>
          <a:xfrm>
            <a:off x="437729" y="4847690"/>
            <a:ext cx="578927" cy="531870"/>
            <a:chOff x="7051153" y="6528516"/>
            <a:chExt cx="614884" cy="701392"/>
          </a:xfrm>
        </p:grpSpPr>
        <p:pic>
          <p:nvPicPr>
            <p:cNvPr id="23" name="Picture 84">
              <a:extLst>
                <a:ext uri="{FF2B5EF4-FFF2-40B4-BE49-F238E27FC236}">
                  <a16:creationId xmlns:a16="http://schemas.microsoft.com/office/drawing/2014/main" id="{C2DFC9A6-6D82-4996-88AD-20C757EABB89}"/>
                </a:ext>
              </a:extLst>
            </p:cNvPr>
            <p:cNvPicPr/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153" y="6668320"/>
              <a:ext cx="574890" cy="362633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6B0E218-5D2E-F199-994F-4670718F947F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005" y="6528516"/>
              <a:ext cx="288032" cy="56590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F559147-F76A-64BA-3A53-4F0E48227708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89851" y="6793899"/>
              <a:ext cx="571685" cy="43600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D02BD5D-6EBE-1236-A12C-FA251F66A240}"/>
              </a:ext>
            </a:extLst>
          </p:cNvPr>
          <p:cNvGrpSpPr/>
          <p:nvPr/>
        </p:nvGrpSpPr>
        <p:grpSpPr>
          <a:xfrm>
            <a:off x="476647" y="2566954"/>
            <a:ext cx="501090" cy="487670"/>
            <a:chOff x="3487411" y="5924861"/>
            <a:chExt cx="564090" cy="54898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F374353-9F1D-0F83-F08C-43266B1131DC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411" y="5924861"/>
              <a:ext cx="413453" cy="49982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CA2E721-9E75-E9D4-1235-6EC5B8C63ECD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0428" y="6179369"/>
              <a:ext cx="301073" cy="294474"/>
            </a:xfrm>
            <a:prstGeom prst="rect">
              <a:avLst/>
            </a:prstGeom>
          </p:spPr>
        </p:pic>
      </p:grpSp>
      <p:sp>
        <p:nvSpPr>
          <p:cNvPr id="33" name="AutoShape 795">
            <a:extLst>
              <a:ext uri="{FF2B5EF4-FFF2-40B4-BE49-F238E27FC236}">
                <a16:creationId xmlns:a16="http://schemas.microsoft.com/office/drawing/2014/main" id="{B97579D4-2514-0441-DA1F-CC3678AE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7637" y="2440984"/>
            <a:ext cx="853815" cy="3354650"/>
          </a:xfrm>
          <a:prstGeom prst="roundRect">
            <a:avLst>
              <a:gd name="adj" fmla="val 3402"/>
            </a:avLst>
          </a:prstGeom>
          <a:gradFill>
            <a:gsLst>
              <a:gs pos="0">
                <a:sysClr val="window" lastClr="FFFFFF"/>
              </a:gs>
              <a:gs pos="17000">
                <a:srgbClr val="ECECEC"/>
              </a:gs>
              <a:gs pos="83000">
                <a:srgbClr val="ECECEC"/>
              </a:gs>
              <a:gs pos="100000">
                <a:sysClr val="window" lastClr="FFFFFF"/>
              </a:gs>
            </a:gsLst>
            <a:lin ang="5400000" scaled="0"/>
          </a:gradFill>
          <a:ln w="6350" cap="flat" cmpd="sng" algn="ctr">
            <a:gradFill>
              <a:gsLst>
                <a:gs pos="0">
                  <a:sysClr val="window" lastClr="FFFFFF">
                    <a:lumMod val="6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65000"/>
                  </a:sysClr>
                </a:gs>
              </a:gsLst>
              <a:lin ang="5400000" scaled="0"/>
            </a:gradFill>
            <a:prstDash val="solid"/>
          </a:ln>
          <a:effectLst>
            <a:outerShdw blurRad="63500" algn="ctr" rotWithShape="0">
              <a:sysClr val="windowText" lastClr="000000">
                <a:lumMod val="50000"/>
                <a:lumOff val="50000"/>
                <a:alpha val="40000"/>
              </a:sys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330325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b="0" kern="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4" name="Rectangle 258">
            <a:extLst>
              <a:ext uri="{FF2B5EF4-FFF2-40B4-BE49-F238E27FC236}">
                <a16:creationId xmlns:a16="http://schemas.microsoft.com/office/drawing/2014/main" id="{BAC10467-C5E6-CBA5-EE2E-EC9AEE6F4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754" y="2512896"/>
            <a:ext cx="787582" cy="233805"/>
          </a:xfrm>
          <a:prstGeom prst="round2SameRect">
            <a:avLst>
              <a:gd name="adj1" fmla="val 0"/>
              <a:gd name="adj2" fmla="val 14024"/>
            </a:avLst>
          </a:prstGeom>
          <a:solidFill>
            <a:srgbClr val="449197"/>
          </a:solidFill>
          <a:effectLst>
            <a:innerShdw blurRad="38100" dist="25400" dir="5400000">
              <a:srgbClr val="1F497D">
                <a:lumMod val="50000"/>
                <a:alpha val="30000"/>
              </a:srgbClr>
            </a:innerShdw>
          </a:effectLst>
        </p:spPr>
        <p:txBody>
          <a:bodyPr lIns="72000" tIns="36000" rIns="72000" bIns="36000" anchor="ctr">
            <a:noAutofit/>
            <a:scene3d>
              <a:camera prst="orthographicFront"/>
              <a:lightRig rig="threePt" dir="t"/>
            </a:scene3d>
            <a:sp3d extrusionH="57150">
              <a:bevelT w="1270" prst="artDeco"/>
              <a:contourClr>
                <a:schemeClr val="tx2">
                  <a:lumMod val="5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경보기준</a:t>
            </a:r>
            <a:endParaRPr lang="en-US" altLang="ko-KR" sz="1200" kern="0" dirty="0">
              <a:gradFill>
                <a:gsLst>
                  <a:gs pos="0">
                    <a:prstClr val="white"/>
                  </a:gs>
                  <a:gs pos="76000">
                    <a:prstClr val="white"/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5" name="그룹 181">
            <a:extLst>
              <a:ext uri="{FF2B5EF4-FFF2-40B4-BE49-F238E27FC236}">
                <a16:creationId xmlns:a16="http://schemas.microsoft.com/office/drawing/2014/main" id="{E839897A-BEE2-1CFB-757E-CA9156244E8E}"/>
              </a:ext>
            </a:extLst>
          </p:cNvPr>
          <p:cNvGrpSpPr/>
          <p:nvPr/>
        </p:nvGrpSpPr>
        <p:grpSpPr>
          <a:xfrm>
            <a:off x="3257845" y="2804671"/>
            <a:ext cx="752358" cy="908477"/>
            <a:chOff x="5527460" y="2672728"/>
            <a:chExt cx="1153732" cy="1479998"/>
          </a:xfrm>
        </p:grpSpPr>
        <p:sp>
          <p:nvSpPr>
            <p:cNvPr id="36" name="모서리가 둥근 직사각형 179">
              <a:extLst>
                <a:ext uri="{FF2B5EF4-FFF2-40B4-BE49-F238E27FC236}">
                  <a16:creationId xmlns:a16="http://schemas.microsoft.com/office/drawing/2014/main" id="{938DFB83-7F9D-B1D6-35ED-0F8AE910CA55}"/>
                </a:ext>
              </a:extLst>
            </p:cNvPr>
            <p:cNvSpPr/>
            <p:nvPr/>
          </p:nvSpPr>
          <p:spPr bwMode="auto">
            <a:xfrm>
              <a:off x="5529064" y="3442348"/>
              <a:ext cx="1152128" cy="336754"/>
            </a:xfrm>
            <a:prstGeom prst="roundRect">
              <a:avLst>
                <a:gd name="adj" fmla="val 9813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7000">
                  <a:schemeClr val="bg1">
                    <a:lumMod val="85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blurRad="635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defRPr/>
              </a:pPr>
              <a:r>
                <a:rPr lang="ko-KR" altLang="en-US" sz="11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76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지침위반</a:t>
              </a:r>
            </a:p>
          </p:txBody>
        </p:sp>
        <p:sp>
          <p:nvSpPr>
            <p:cNvPr id="37" name="모서리가 둥근 직사각형 180">
              <a:extLst>
                <a:ext uri="{FF2B5EF4-FFF2-40B4-BE49-F238E27FC236}">
                  <a16:creationId xmlns:a16="http://schemas.microsoft.com/office/drawing/2014/main" id="{1916EF97-DB24-539D-224D-F7EDDFDD9790}"/>
                </a:ext>
              </a:extLst>
            </p:cNvPr>
            <p:cNvSpPr/>
            <p:nvPr/>
          </p:nvSpPr>
          <p:spPr bwMode="auto">
            <a:xfrm>
              <a:off x="5529064" y="2672728"/>
              <a:ext cx="1152128" cy="336754"/>
            </a:xfrm>
            <a:prstGeom prst="roundRect">
              <a:avLst>
                <a:gd name="adj" fmla="val 9813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7000">
                  <a:schemeClr val="bg1">
                    <a:lumMod val="85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blurRad="635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defRPr/>
              </a:pPr>
              <a:r>
                <a:rPr lang="ko-KR" altLang="en-US" sz="11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76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상관분석</a:t>
              </a:r>
            </a:p>
          </p:txBody>
        </p:sp>
        <p:sp>
          <p:nvSpPr>
            <p:cNvPr id="38" name="모서리가 둥근 직사각형 181">
              <a:extLst>
                <a:ext uri="{FF2B5EF4-FFF2-40B4-BE49-F238E27FC236}">
                  <a16:creationId xmlns:a16="http://schemas.microsoft.com/office/drawing/2014/main" id="{98F2644A-2A07-8873-4C67-C87D84D004FA}"/>
                </a:ext>
              </a:extLst>
            </p:cNvPr>
            <p:cNvSpPr/>
            <p:nvPr/>
          </p:nvSpPr>
          <p:spPr bwMode="auto">
            <a:xfrm>
              <a:off x="5529064" y="3057538"/>
              <a:ext cx="1152128" cy="336754"/>
            </a:xfrm>
            <a:prstGeom prst="roundRect">
              <a:avLst>
                <a:gd name="adj" fmla="val 9813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7000">
                  <a:schemeClr val="bg1">
                    <a:lumMod val="85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blurRad="635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defRPr/>
              </a:pPr>
              <a:r>
                <a:rPr lang="ko-KR" altLang="en-US" sz="11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76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시나리오</a:t>
              </a:r>
            </a:p>
          </p:txBody>
        </p:sp>
        <p:sp>
          <p:nvSpPr>
            <p:cNvPr id="39" name="모서리가 둥근 직사각형 184">
              <a:extLst>
                <a:ext uri="{FF2B5EF4-FFF2-40B4-BE49-F238E27FC236}">
                  <a16:creationId xmlns:a16="http://schemas.microsoft.com/office/drawing/2014/main" id="{9063EE23-CB32-58D0-F22C-79A036FE3D37}"/>
                </a:ext>
              </a:extLst>
            </p:cNvPr>
            <p:cNvSpPr/>
            <p:nvPr/>
          </p:nvSpPr>
          <p:spPr bwMode="auto">
            <a:xfrm>
              <a:off x="5527460" y="3815972"/>
              <a:ext cx="1152129" cy="336754"/>
            </a:xfrm>
            <a:prstGeom prst="roundRect">
              <a:avLst>
                <a:gd name="adj" fmla="val 9813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7000">
                  <a:schemeClr val="bg1">
                    <a:lumMod val="85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blurRad="635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56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28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00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7213" indent="1588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hangingPunct="0">
                <a:lnSpc>
                  <a:spcPct val="110000"/>
                </a:lnSpc>
                <a:defRPr/>
              </a:pPr>
              <a:r>
                <a:rPr lang="ko-KR" altLang="en-US" sz="1100" kern="0" spc="-5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76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임계치조정</a:t>
              </a:r>
              <a:endParaRPr lang="ko-KR" altLang="en-US" sz="11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40" name="모서리가 둥근 직사각형 187">
            <a:extLst>
              <a:ext uri="{FF2B5EF4-FFF2-40B4-BE49-F238E27FC236}">
                <a16:creationId xmlns:a16="http://schemas.microsoft.com/office/drawing/2014/main" id="{2B486761-7AF1-08D4-146D-63E1DF55A125}"/>
              </a:ext>
            </a:extLst>
          </p:cNvPr>
          <p:cNvSpPr/>
          <p:nvPr/>
        </p:nvSpPr>
        <p:spPr bwMode="auto">
          <a:xfrm>
            <a:off x="3255614" y="5218378"/>
            <a:ext cx="768048" cy="220437"/>
          </a:xfrm>
          <a:prstGeom prst="roundRect">
            <a:avLst>
              <a:gd name="adj" fmla="val 1085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50800">
              <a:schemeClr val="tx1">
                <a:lumMod val="95000"/>
                <a:lumOff val="5000"/>
                <a:alpha val="60000"/>
              </a:schemeClr>
            </a:innerShdw>
          </a:effectLst>
        </p:spPr>
        <p:txBody>
          <a:bodyPr lIns="72000" tIns="36000" rIns="72000" bIns="36000" anchor="ctr">
            <a:scene3d>
              <a:camera prst="orthographicFront"/>
              <a:lightRig rig="threePt" dir="t"/>
            </a:scene3d>
            <a:sp3d extrusionH="57150">
              <a:bevelT w="1270" prst="artDeco"/>
              <a:contourClr>
                <a:schemeClr val="tx2">
                  <a:lumMod val="5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hangingPunct="0">
              <a:defRPr/>
            </a:pPr>
            <a:r>
              <a:rPr lang="ko-KR" altLang="en-US" sz="11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rPr>
              <a:t>예보</a:t>
            </a:r>
          </a:p>
        </p:txBody>
      </p:sp>
      <p:sp>
        <p:nvSpPr>
          <p:cNvPr id="41" name="모서리가 둥근 직사각형 192">
            <a:extLst>
              <a:ext uri="{FF2B5EF4-FFF2-40B4-BE49-F238E27FC236}">
                <a16:creationId xmlns:a16="http://schemas.microsoft.com/office/drawing/2014/main" id="{7FEA00D8-8F5A-0699-A403-9ECD518F942D}"/>
              </a:ext>
            </a:extLst>
          </p:cNvPr>
          <p:cNvSpPr/>
          <p:nvPr/>
        </p:nvSpPr>
        <p:spPr bwMode="auto">
          <a:xfrm>
            <a:off x="3255614" y="5493722"/>
            <a:ext cx="768048" cy="220437"/>
          </a:xfrm>
          <a:prstGeom prst="roundRect">
            <a:avLst>
              <a:gd name="adj" fmla="val 10859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>
                <a:alpha val="20000"/>
              </a:srgbClr>
            </a:solidFill>
          </a:ln>
          <a:effectLst>
            <a:innerShdw blurRad="50800">
              <a:schemeClr val="tx1">
                <a:lumMod val="95000"/>
                <a:lumOff val="5000"/>
                <a:alpha val="60000"/>
              </a:schemeClr>
            </a:innerShdw>
          </a:effectLst>
        </p:spPr>
        <p:txBody>
          <a:bodyPr lIns="72000" tIns="36000" rIns="72000" bIns="36000" anchor="ctr">
            <a:scene3d>
              <a:camera prst="orthographicFront"/>
              <a:lightRig rig="threePt" dir="t"/>
            </a:scene3d>
            <a:sp3d extrusionH="57150">
              <a:bevelT w="1270" prst="artDeco"/>
              <a:contourClr>
                <a:schemeClr val="tx2">
                  <a:lumMod val="5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hangingPunct="0">
              <a:defRPr/>
            </a:pPr>
            <a:r>
              <a:rPr lang="ko-KR" altLang="en-US" sz="11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rPr>
              <a:t>경보</a:t>
            </a:r>
          </a:p>
        </p:txBody>
      </p:sp>
      <p:sp>
        <p:nvSpPr>
          <p:cNvPr id="42" name="Rectangle 258">
            <a:extLst>
              <a:ext uri="{FF2B5EF4-FFF2-40B4-BE49-F238E27FC236}">
                <a16:creationId xmlns:a16="http://schemas.microsoft.com/office/drawing/2014/main" id="{F57472C1-92AE-209C-D85B-F1F2DAA07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624" y="4080392"/>
            <a:ext cx="731843" cy="217830"/>
          </a:xfrm>
          <a:prstGeom prst="round2SameRect">
            <a:avLst>
              <a:gd name="adj1" fmla="val 0"/>
              <a:gd name="adj2" fmla="val 14024"/>
            </a:avLst>
          </a:prstGeom>
          <a:solidFill>
            <a:srgbClr val="9FD1D5"/>
          </a:solidFill>
          <a:effectLst>
            <a:innerShdw blurRad="38100" dist="25400" dir="5400000">
              <a:srgbClr val="1F497D">
                <a:lumMod val="50000"/>
                <a:alpha val="30000"/>
              </a:srgbClr>
            </a:innerShdw>
          </a:effectLst>
        </p:spPr>
        <p:txBody>
          <a:bodyPr lIns="72000" tIns="36000" rIns="72000" bIns="36000" anchor="ctr">
            <a:scene3d>
              <a:camera prst="orthographicFront"/>
              <a:lightRig rig="threePt" dir="t"/>
            </a:scene3d>
            <a:sp3d extrusionH="57150">
              <a:bevelT w="1270" prst="artDeco"/>
              <a:contourClr>
                <a:schemeClr val="tx2">
                  <a:lumMod val="5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20000"/>
              </a:spcBef>
              <a:spcAft>
                <a:spcPct val="20000"/>
              </a:spcAft>
              <a:defRPr/>
            </a:pPr>
            <a:r>
              <a:rPr lang="ko-KR" altLang="en-US" sz="11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중요도</a:t>
            </a:r>
          </a:p>
        </p:txBody>
      </p:sp>
      <p:sp>
        <p:nvSpPr>
          <p:cNvPr id="43" name="Rectangle 258">
            <a:extLst>
              <a:ext uri="{FF2B5EF4-FFF2-40B4-BE49-F238E27FC236}">
                <a16:creationId xmlns:a16="http://schemas.microsoft.com/office/drawing/2014/main" id="{294A8070-C63E-29B1-CD4F-04F932F26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624" y="4341795"/>
            <a:ext cx="731843" cy="217830"/>
          </a:xfrm>
          <a:prstGeom prst="round2SameRect">
            <a:avLst>
              <a:gd name="adj1" fmla="val 0"/>
              <a:gd name="adj2" fmla="val 14024"/>
            </a:avLst>
          </a:prstGeom>
          <a:solidFill>
            <a:srgbClr val="9FD1D5"/>
          </a:solidFill>
          <a:effectLst>
            <a:innerShdw blurRad="38100" dist="25400" dir="5400000">
              <a:srgbClr val="1F497D">
                <a:lumMod val="50000"/>
                <a:alpha val="30000"/>
              </a:srgbClr>
            </a:innerShdw>
          </a:effectLst>
        </p:spPr>
        <p:txBody>
          <a:bodyPr lIns="72000" tIns="36000" rIns="72000" bIns="36000" anchor="ctr">
            <a:scene3d>
              <a:camera prst="orthographicFront"/>
              <a:lightRig rig="threePt" dir="t"/>
            </a:scene3d>
            <a:sp3d extrusionH="57150">
              <a:bevelT w="1270" prst="artDeco"/>
              <a:contourClr>
                <a:schemeClr val="tx2">
                  <a:lumMod val="5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20000"/>
              </a:spcBef>
              <a:spcAft>
                <a:spcPct val="20000"/>
              </a:spcAft>
              <a:defRPr/>
            </a:pPr>
            <a:r>
              <a:rPr lang="ko-KR" altLang="en-US" sz="11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정확도</a:t>
            </a:r>
          </a:p>
        </p:txBody>
      </p:sp>
      <p:sp>
        <p:nvSpPr>
          <p:cNvPr id="44" name="Rectangle 258">
            <a:extLst>
              <a:ext uri="{FF2B5EF4-FFF2-40B4-BE49-F238E27FC236}">
                <a16:creationId xmlns:a16="http://schemas.microsoft.com/office/drawing/2014/main" id="{D90F6B0F-1990-B523-99AA-E8548B233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624" y="4603198"/>
            <a:ext cx="731843" cy="217830"/>
          </a:xfrm>
          <a:prstGeom prst="round2SameRect">
            <a:avLst>
              <a:gd name="adj1" fmla="val 0"/>
              <a:gd name="adj2" fmla="val 14024"/>
            </a:avLst>
          </a:prstGeom>
          <a:solidFill>
            <a:srgbClr val="9FD1D5"/>
          </a:solidFill>
          <a:effectLst>
            <a:innerShdw blurRad="38100" dist="25400" dir="5400000">
              <a:srgbClr val="1F497D">
                <a:lumMod val="50000"/>
                <a:alpha val="30000"/>
              </a:srgbClr>
            </a:innerShdw>
          </a:effectLst>
        </p:spPr>
        <p:txBody>
          <a:bodyPr lIns="72000" tIns="36000" rIns="72000" bIns="36000" anchor="ctr">
            <a:scene3d>
              <a:camera prst="orthographicFront"/>
              <a:lightRig rig="threePt" dir="t"/>
            </a:scene3d>
            <a:sp3d extrusionH="57150">
              <a:bevelT w="1270" prst="artDeco"/>
              <a:contourClr>
                <a:schemeClr val="tx2">
                  <a:lumMod val="5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20000"/>
              </a:spcBef>
              <a:spcAft>
                <a:spcPct val="20000"/>
              </a:spcAft>
              <a:defRPr/>
            </a:pPr>
            <a:r>
              <a:rPr lang="ko-KR" altLang="en-US" sz="11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긴급성</a:t>
            </a:r>
          </a:p>
        </p:txBody>
      </p:sp>
      <p:sp>
        <p:nvSpPr>
          <p:cNvPr id="45" name="오른쪽 화살표 196">
            <a:extLst>
              <a:ext uri="{FF2B5EF4-FFF2-40B4-BE49-F238E27FC236}">
                <a16:creationId xmlns:a16="http://schemas.microsoft.com/office/drawing/2014/main" id="{34970E60-E21B-F170-05E0-DFFEBFE453E5}"/>
              </a:ext>
            </a:extLst>
          </p:cNvPr>
          <p:cNvSpPr/>
          <p:nvPr/>
        </p:nvSpPr>
        <p:spPr>
          <a:xfrm rot="5400000">
            <a:off x="3532958" y="3624921"/>
            <a:ext cx="220819" cy="553190"/>
          </a:xfrm>
          <a:prstGeom prst="rightArrow">
            <a:avLst>
              <a:gd name="adj1" fmla="val 46928"/>
              <a:gd name="adj2" fmla="val 5495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100" dirty="0">
              <a:solidFill>
                <a:prstClr val="black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6" name="오른쪽 화살표 197">
            <a:extLst>
              <a:ext uri="{FF2B5EF4-FFF2-40B4-BE49-F238E27FC236}">
                <a16:creationId xmlns:a16="http://schemas.microsoft.com/office/drawing/2014/main" id="{567ACEB8-B068-7A9A-F9B1-4136861CE456}"/>
              </a:ext>
            </a:extLst>
          </p:cNvPr>
          <p:cNvSpPr/>
          <p:nvPr/>
        </p:nvSpPr>
        <p:spPr>
          <a:xfrm rot="5400000">
            <a:off x="3528323" y="4738997"/>
            <a:ext cx="220819" cy="553190"/>
          </a:xfrm>
          <a:prstGeom prst="rightArrow">
            <a:avLst>
              <a:gd name="adj1" fmla="val 46928"/>
              <a:gd name="adj2" fmla="val 5495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100" dirty="0">
              <a:solidFill>
                <a:prstClr val="black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7" name="TextBox 248">
            <a:extLst>
              <a:ext uri="{FF2B5EF4-FFF2-40B4-BE49-F238E27FC236}">
                <a16:creationId xmlns:a16="http://schemas.microsoft.com/office/drawing/2014/main" id="{BE10B8CD-45B1-05EC-5790-6295FC7B1BDB}"/>
              </a:ext>
            </a:extLst>
          </p:cNvPr>
          <p:cNvSpPr txBox="1"/>
          <p:nvPr/>
        </p:nvSpPr>
        <p:spPr>
          <a:xfrm>
            <a:off x="4419658" y="4129344"/>
            <a:ext cx="1072422" cy="216000"/>
          </a:xfrm>
          <a:prstGeom prst="roundRect">
            <a:avLst>
              <a:gd name="adj" fmla="val 8711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38100">
              <a:bevelT w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rPr>
              <a:t>관제담당자</a:t>
            </a:r>
          </a:p>
        </p:txBody>
      </p:sp>
      <p:sp>
        <p:nvSpPr>
          <p:cNvPr id="48" name="TextBox 248">
            <a:extLst>
              <a:ext uri="{FF2B5EF4-FFF2-40B4-BE49-F238E27FC236}">
                <a16:creationId xmlns:a16="http://schemas.microsoft.com/office/drawing/2014/main" id="{0BD85D34-4DBD-FD94-4923-534B92CB65FA}"/>
              </a:ext>
            </a:extLst>
          </p:cNvPr>
          <p:cNvSpPr txBox="1"/>
          <p:nvPr/>
        </p:nvSpPr>
        <p:spPr>
          <a:xfrm>
            <a:off x="7761915" y="3263106"/>
            <a:ext cx="974894" cy="259586"/>
          </a:xfrm>
          <a:prstGeom prst="roundRect">
            <a:avLst>
              <a:gd name="adj" fmla="val 8711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38100">
              <a:bevelT w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algn="ctr" fontAlgn="ctr" latinLnBrk="0">
              <a:spcBef>
                <a:spcPts val="300"/>
              </a:spcBef>
              <a:spcAft>
                <a:spcPts val="200"/>
              </a:spcAft>
              <a:buClr>
                <a:srgbClr val="59422D"/>
              </a:buClr>
              <a:buSzPct val="100000"/>
              <a:defRPr/>
            </a:pPr>
            <a:r>
              <a:rPr lang="ko-KR" altLang="en-US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rPr>
              <a:t>업무담당자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B217CC9-18CE-0961-0E97-C732B2EB18EC}"/>
              </a:ext>
            </a:extLst>
          </p:cNvPr>
          <p:cNvCxnSpPr>
            <a:cxnSpLocks noChangeShapeType="1"/>
            <a:endCxn id="58" idx="0"/>
          </p:cNvCxnSpPr>
          <p:nvPr/>
        </p:nvCxnSpPr>
        <p:spPr bwMode="auto">
          <a:xfrm flipH="1">
            <a:off x="8243839" y="3596606"/>
            <a:ext cx="13813" cy="1542462"/>
          </a:xfrm>
          <a:prstGeom prst="straightConnector1">
            <a:avLst/>
          </a:prstGeom>
          <a:noFill/>
          <a:ln w="12700">
            <a:solidFill>
              <a:srgbClr val="C00000">
                <a:alpha val="50000"/>
              </a:srgbClr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80">
            <a:extLst>
              <a:ext uri="{FF2B5EF4-FFF2-40B4-BE49-F238E27FC236}">
                <a16:creationId xmlns:a16="http://schemas.microsoft.com/office/drawing/2014/main" id="{22C6EBC1-6391-27D2-2FF5-D28CAE620CD9}"/>
              </a:ext>
            </a:extLst>
          </p:cNvPr>
          <p:cNvSpPr txBox="1"/>
          <p:nvPr/>
        </p:nvSpPr>
        <p:spPr>
          <a:xfrm>
            <a:off x="8205816" y="3789040"/>
            <a:ext cx="445530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algn="ctr" fontAlgn="ctr" latinLnBrk="0">
              <a:spcBef>
                <a:spcPts val="0"/>
              </a:spcBef>
              <a:spcAft>
                <a:spcPts val="0"/>
              </a:spcAft>
              <a:buClr>
                <a:srgbClr val="59422D"/>
              </a:buClr>
              <a:buSzPct val="100000"/>
              <a:defRPr/>
            </a:pPr>
            <a:r>
              <a:rPr lang="ko-KR" altLang="en-US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침해</a:t>
            </a:r>
            <a:endParaRPr lang="en-US" altLang="ko-KR" sz="1200" kern="0" spc="-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lvl="2" indent="0" algn="ctr" fontAlgn="ctr" latinLnBrk="0">
              <a:spcBef>
                <a:spcPts val="0"/>
              </a:spcBef>
              <a:spcAft>
                <a:spcPts val="0"/>
              </a:spcAft>
              <a:buClr>
                <a:srgbClr val="59422D"/>
              </a:buClr>
              <a:buSzPct val="100000"/>
              <a:defRPr/>
            </a:pPr>
            <a:r>
              <a:rPr lang="ko-KR" altLang="en-US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대응</a:t>
            </a:r>
            <a:endParaRPr lang="en-US" altLang="ko-KR" sz="1200" kern="0" spc="-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lvl="2" indent="0" algn="ctr" fontAlgn="ctr" latinLnBrk="0">
              <a:spcBef>
                <a:spcPts val="0"/>
              </a:spcBef>
              <a:spcAft>
                <a:spcPts val="0"/>
              </a:spcAft>
              <a:buClr>
                <a:srgbClr val="59422D"/>
              </a:buClr>
              <a:buSzPct val="100000"/>
              <a:defRPr/>
            </a:pPr>
            <a:r>
              <a:rPr lang="ko-KR" altLang="en-US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협조</a:t>
            </a:r>
          </a:p>
        </p:txBody>
      </p:sp>
      <p:grpSp>
        <p:nvGrpSpPr>
          <p:cNvPr id="51" name="그룹 61">
            <a:extLst>
              <a:ext uri="{FF2B5EF4-FFF2-40B4-BE49-F238E27FC236}">
                <a16:creationId xmlns:a16="http://schemas.microsoft.com/office/drawing/2014/main" id="{9E01D17A-767B-FC1E-C4D1-24AF112689E8}"/>
              </a:ext>
            </a:extLst>
          </p:cNvPr>
          <p:cNvGrpSpPr>
            <a:grpSpLocks/>
          </p:cNvGrpSpPr>
          <p:nvPr/>
        </p:nvGrpSpPr>
        <p:grpSpPr bwMode="auto">
          <a:xfrm>
            <a:off x="7748148" y="5374728"/>
            <a:ext cx="1070652" cy="238194"/>
            <a:chOff x="760103" y="3393198"/>
            <a:chExt cx="3120603" cy="727605"/>
          </a:xfrm>
        </p:grpSpPr>
        <p:grpSp>
          <p:nvGrpSpPr>
            <p:cNvPr id="52" name="그룹 265">
              <a:extLst>
                <a:ext uri="{FF2B5EF4-FFF2-40B4-BE49-F238E27FC236}">
                  <a16:creationId xmlns:a16="http://schemas.microsoft.com/office/drawing/2014/main" id="{068C9A15-3E41-B2DE-7A40-C9884BC3A073}"/>
                </a:ext>
              </a:extLst>
            </p:cNvPr>
            <p:cNvGrpSpPr/>
            <p:nvPr/>
          </p:nvGrpSpPr>
          <p:grpSpPr>
            <a:xfrm>
              <a:off x="760103" y="3565005"/>
              <a:ext cx="3120603" cy="555798"/>
              <a:chOff x="899592" y="2022396"/>
              <a:chExt cx="6696744" cy="875978"/>
            </a:xfrm>
            <a:effectLst>
              <a:outerShdw blurRad="25400" dist="25400" dir="5400000" algn="t" rotWithShape="0">
                <a:prstClr val="black">
                  <a:alpha val="30000"/>
                </a:prstClr>
              </a:outerShdw>
            </a:effectLst>
          </p:grpSpPr>
          <p:sp>
            <p:nvSpPr>
              <p:cNvPr id="56" name="타원 29">
                <a:extLst>
                  <a:ext uri="{FF2B5EF4-FFF2-40B4-BE49-F238E27FC236}">
                    <a16:creationId xmlns:a16="http://schemas.microsoft.com/office/drawing/2014/main" id="{B4F38885-BBD5-1A06-9D8E-D55FD95548F4}"/>
                  </a:ext>
                </a:extLst>
              </p:cNvPr>
              <p:cNvSpPr/>
              <p:nvPr/>
            </p:nvSpPr>
            <p:spPr>
              <a:xfrm>
                <a:off x="899592" y="2382436"/>
                <a:ext cx="6696744" cy="515938"/>
              </a:xfrm>
              <a:custGeom>
                <a:avLst/>
                <a:gdLst/>
                <a:ahLst/>
                <a:cxnLst/>
                <a:rect l="l" t="t" r="r" b="b"/>
                <a:pathLst>
                  <a:path w="6696744" h="515938">
                    <a:moveTo>
                      <a:pt x="0" y="0"/>
                    </a:moveTo>
                    <a:cubicBezTo>
                      <a:pt x="0" y="198845"/>
                      <a:pt x="1499117" y="360040"/>
                      <a:pt x="3348372" y="360040"/>
                    </a:cubicBezTo>
                    <a:cubicBezTo>
                      <a:pt x="5197627" y="360040"/>
                      <a:pt x="6696744" y="198845"/>
                      <a:pt x="6696744" y="0"/>
                    </a:cubicBezTo>
                    <a:lnTo>
                      <a:pt x="6696744" y="155898"/>
                    </a:lnTo>
                    <a:cubicBezTo>
                      <a:pt x="6696744" y="354743"/>
                      <a:pt x="5197627" y="515938"/>
                      <a:pt x="3348372" y="515938"/>
                    </a:cubicBezTo>
                    <a:cubicBezTo>
                      <a:pt x="1499117" y="515938"/>
                      <a:pt x="0" y="354743"/>
                      <a:pt x="0" y="1558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20000">
                    <a:schemeClr val="bg1">
                      <a:lumMod val="85000"/>
                    </a:schemeClr>
                  </a:gs>
                  <a:gs pos="8000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54535CF-8F4F-2238-91FD-CC41B0C3F7BC}"/>
                  </a:ext>
                </a:extLst>
              </p:cNvPr>
              <p:cNvSpPr/>
              <p:nvPr/>
            </p:nvSpPr>
            <p:spPr>
              <a:xfrm>
                <a:off x="899592" y="2022396"/>
                <a:ext cx="6696744" cy="72008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32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grpSp>
          <p:nvGrpSpPr>
            <p:cNvPr id="53" name="그룹 266">
              <a:extLst>
                <a:ext uri="{FF2B5EF4-FFF2-40B4-BE49-F238E27FC236}">
                  <a16:creationId xmlns:a16="http://schemas.microsoft.com/office/drawing/2014/main" id="{D1DB2D51-DA1C-315C-8BDC-9B250969E421}"/>
                </a:ext>
              </a:extLst>
            </p:cNvPr>
            <p:cNvGrpSpPr/>
            <p:nvPr/>
          </p:nvGrpSpPr>
          <p:grpSpPr>
            <a:xfrm>
              <a:off x="875838" y="3393198"/>
              <a:ext cx="2830272" cy="387848"/>
              <a:chOff x="899592" y="2346512"/>
              <a:chExt cx="6696744" cy="720079"/>
            </a:xfrm>
            <a:effectLst>
              <a:outerShdw blurRad="25400" dist="25400" dir="5400000" algn="t" rotWithShape="0">
                <a:prstClr val="black">
                  <a:alpha val="30000"/>
                </a:prstClr>
              </a:outerShdw>
            </a:effectLst>
          </p:grpSpPr>
          <p:sp>
            <p:nvSpPr>
              <p:cNvPr id="54" name="타원 29">
                <a:extLst>
                  <a:ext uri="{FF2B5EF4-FFF2-40B4-BE49-F238E27FC236}">
                    <a16:creationId xmlns:a16="http://schemas.microsoft.com/office/drawing/2014/main" id="{567F389B-0DE6-5808-4ACD-57657ED43E7C}"/>
                  </a:ext>
                </a:extLst>
              </p:cNvPr>
              <p:cNvSpPr/>
              <p:nvPr/>
            </p:nvSpPr>
            <p:spPr>
              <a:xfrm>
                <a:off x="899592" y="2382436"/>
                <a:ext cx="6696744" cy="515938"/>
              </a:xfrm>
              <a:custGeom>
                <a:avLst/>
                <a:gdLst/>
                <a:ahLst/>
                <a:cxnLst/>
                <a:rect l="l" t="t" r="r" b="b"/>
                <a:pathLst>
                  <a:path w="6696744" h="515938">
                    <a:moveTo>
                      <a:pt x="0" y="0"/>
                    </a:moveTo>
                    <a:cubicBezTo>
                      <a:pt x="0" y="198845"/>
                      <a:pt x="1499117" y="360040"/>
                      <a:pt x="3348372" y="360040"/>
                    </a:cubicBezTo>
                    <a:cubicBezTo>
                      <a:pt x="5197627" y="360040"/>
                      <a:pt x="6696744" y="198845"/>
                      <a:pt x="6696744" y="0"/>
                    </a:cubicBezTo>
                    <a:lnTo>
                      <a:pt x="6696744" y="155898"/>
                    </a:lnTo>
                    <a:cubicBezTo>
                      <a:pt x="6696744" y="354743"/>
                      <a:pt x="5197627" y="515938"/>
                      <a:pt x="3348372" y="515938"/>
                    </a:cubicBezTo>
                    <a:cubicBezTo>
                      <a:pt x="1499117" y="515938"/>
                      <a:pt x="0" y="354743"/>
                      <a:pt x="0" y="1558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20000">
                    <a:schemeClr val="bg1">
                      <a:lumMod val="85000"/>
                    </a:schemeClr>
                  </a:gs>
                  <a:gs pos="8000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55" name="타원 65">
                <a:extLst>
                  <a:ext uri="{FF2B5EF4-FFF2-40B4-BE49-F238E27FC236}">
                    <a16:creationId xmlns:a16="http://schemas.microsoft.com/office/drawing/2014/main" id="{6958F1EC-D910-DC07-6170-E0AB17DFD78E}"/>
                  </a:ext>
                </a:extLst>
              </p:cNvPr>
              <p:cNvSpPr/>
              <p:nvPr/>
            </p:nvSpPr>
            <p:spPr>
              <a:xfrm>
                <a:off x="899592" y="2346512"/>
                <a:ext cx="6696744" cy="720079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32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</p:grpSp>
      <p:sp>
        <p:nvSpPr>
          <p:cNvPr id="58" name="Text Box 58">
            <a:extLst>
              <a:ext uri="{FF2B5EF4-FFF2-40B4-BE49-F238E27FC236}">
                <a16:creationId xmlns:a16="http://schemas.microsoft.com/office/drawing/2014/main" id="{82AC6610-55C8-DCA6-6E09-71A639441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53" y="5139068"/>
            <a:ext cx="774571" cy="276999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indent="0" algn="ctr" fontAlgn="ctr" latinLnBrk="0">
              <a:spcBef>
                <a:spcPts val="0"/>
              </a:spcBef>
              <a:spcAft>
                <a:spcPts val="0"/>
              </a:spcAft>
              <a:buClr>
                <a:srgbClr val="59422D"/>
              </a:buClr>
              <a:buSzPct val="100000"/>
              <a:defRPr/>
            </a:pPr>
            <a:r>
              <a:rPr lang="ko-KR" altLang="en-US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유관기관</a:t>
            </a:r>
            <a:endParaRPr lang="en-US" altLang="ko-KR" sz="1200" kern="0" spc="-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175">
            <a:extLst>
              <a:ext uri="{FF2B5EF4-FFF2-40B4-BE49-F238E27FC236}">
                <a16:creationId xmlns:a16="http://schemas.microsoft.com/office/drawing/2014/main" id="{56261167-2429-D76F-48B5-0C27F73A30E1}"/>
              </a:ext>
            </a:extLst>
          </p:cNvPr>
          <p:cNvSpPr txBox="1"/>
          <p:nvPr/>
        </p:nvSpPr>
        <p:spPr>
          <a:xfrm>
            <a:off x="6127022" y="3063877"/>
            <a:ext cx="1265596" cy="6181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이메일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/SMS</a:t>
            </a:r>
          </a:p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발송 대상자 구분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탐지 내용별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</p:txBody>
      </p:sp>
      <p:sp>
        <p:nvSpPr>
          <p:cNvPr id="60" name="TextBox 175">
            <a:extLst>
              <a:ext uri="{FF2B5EF4-FFF2-40B4-BE49-F238E27FC236}">
                <a16:creationId xmlns:a16="http://schemas.microsoft.com/office/drawing/2014/main" id="{967245EC-AAC3-0087-E892-DF8250C78F5F}"/>
              </a:ext>
            </a:extLst>
          </p:cNvPr>
          <p:cNvSpPr txBox="1"/>
          <p:nvPr/>
        </p:nvSpPr>
        <p:spPr>
          <a:xfrm>
            <a:off x="6167072" y="3968200"/>
            <a:ext cx="1225548" cy="39690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88900" lvl="1" indent="-88900" defTabSz="895356" fontAlgn="ctr" latinLnBrk="0">
              <a:lnSpc>
                <a:spcPts val="900"/>
              </a:lnSpc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오탐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분석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lnSpc>
                <a:spcPts val="900"/>
              </a:lnSpc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신규 해킹탐지</a:t>
            </a:r>
          </a:p>
        </p:txBody>
      </p:sp>
      <p:sp>
        <p:nvSpPr>
          <p:cNvPr id="61" name="TextBox 175">
            <a:extLst>
              <a:ext uri="{FF2B5EF4-FFF2-40B4-BE49-F238E27FC236}">
                <a16:creationId xmlns:a16="http://schemas.microsoft.com/office/drawing/2014/main" id="{00F847BE-D476-1222-6557-CE4ABED3FB22}"/>
              </a:ext>
            </a:extLst>
          </p:cNvPr>
          <p:cNvSpPr txBox="1"/>
          <p:nvPr/>
        </p:nvSpPr>
        <p:spPr>
          <a:xfrm>
            <a:off x="6163007" y="4758176"/>
            <a:ext cx="1565663" cy="56682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88900" lvl="1" indent="-88900" defTabSz="895356" fontAlgn="ctr" latinLnBrk="0">
              <a:lnSpc>
                <a:spcPts val="900"/>
              </a:lnSpc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침해사고범위파악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lnSpc>
                <a:spcPts val="900"/>
              </a:lnSpc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사고유형별 표준양식</a:t>
            </a:r>
            <a:endParaRPr lang="en-US" altLang="ko-KR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lvl="1" indent="-88900" defTabSz="895356" fontAlgn="ctr" latinLnBrk="0">
              <a:lnSpc>
                <a:spcPts val="900"/>
              </a:lnSpc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  <a:defRPr/>
            </a:pPr>
            <a:endParaRPr lang="ko-KR" altLang="en-US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FED341-CCD0-F5A9-13C6-DD1AE2D2E3B7}"/>
              </a:ext>
            </a:extLst>
          </p:cNvPr>
          <p:cNvSpPr txBox="1"/>
          <p:nvPr/>
        </p:nvSpPr>
        <p:spPr>
          <a:xfrm>
            <a:off x="5031289" y="4651357"/>
            <a:ext cx="1200906" cy="21736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0" defTabSz="895356" fontAlgn="ctr" latinLnBrk="0">
              <a:lnSpc>
                <a:spcPts val="900"/>
              </a:lnSpc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오탐 분석</a:t>
            </a:r>
          </a:p>
        </p:txBody>
      </p:sp>
      <p:sp>
        <p:nvSpPr>
          <p:cNvPr id="63" name="TextBox 175">
            <a:extLst>
              <a:ext uri="{FF2B5EF4-FFF2-40B4-BE49-F238E27FC236}">
                <a16:creationId xmlns:a16="http://schemas.microsoft.com/office/drawing/2014/main" id="{21763D5D-5379-BC75-AF2F-E4AEDE497986}"/>
              </a:ext>
            </a:extLst>
          </p:cNvPr>
          <p:cNvSpPr txBox="1"/>
          <p:nvPr/>
        </p:nvSpPr>
        <p:spPr>
          <a:xfrm>
            <a:off x="5009342" y="3643681"/>
            <a:ext cx="1008768" cy="21736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0" defTabSz="895356" fontAlgn="ctr" latinLnBrk="0">
              <a:lnSpc>
                <a:spcPts val="900"/>
              </a:lnSpc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주간 모니터링</a:t>
            </a:r>
          </a:p>
        </p:txBody>
      </p:sp>
      <p:cxnSp>
        <p:nvCxnSpPr>
          <p:cNvPr id="64" name="Shape 107">
            <a:extLst>
              <a:ext uri="{FF2B5EF4-FFF2-40B4-BE49-F238E27FC236}">
                <a16:creationId xmlns:a16="http://schemas.microsoft.com/office/drawing/2014/main" id="{ED60AABA-1086-9B83-EC91-9FEDE3EE4E3E}"/>
              </a:ext>
            </a:extLst>
          </p:cNvPr>
          <p:cNvCxnSpPr>
            <a:stCxn id="33" idx="3"/>
          </p:cNvCxnSpPr>
          <p:nvPr/>
        </p:nvCxnSpPr>
        <p:spPr bwMode="auto">
          <a:xfrm flipV="1">
            <a:off x="4061452" y="2779297"/>
            <a:ext cx="404747" cy="1267029"/>
          </a:xfrm>
          <a:prstGeom prst="bentConnector3">
            <a:avLst>
              <a:gd name="adj1" fmla="val 50000"/>
            </a:avLst>
          </a:prstGeom>
          <a:noFill/>
          <a:ln w="3175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med"/>
            <a:tailEnd type="stealth" w="med" len="med"/>
          </a:ln>
        </p:spPr>
      </p:cxnSp>
      <p:sp>
        <p:nvSpPr>
          <p:cNvPr id="65" name="TextBox 248">
            <a:extLst>
              <a:ext uri="{FF2B5EF4-FFF2-40B4-BE49-F238E27FC236}">
                <a16:creationId xmlns:a16="http://schemas.microsoft.com/office/drawing/2014/main" id="{5DCE7C49-DDF4-352A-0D9A-12F7B3558D6A}"/>
              </a:ext>
            </a:extLst>
          </p:cNvPr>
          <p:cNvSpPr txBox="1"/>
          <p:nvPr/>
        </p:nvSpPr>
        <p:spPr>
          <a:xfrm>
            <a:off x="6193795" y="5690743"/>
            <a:ext cx="1297630" cy="212059"/>
          </a:xfrm>
          <a:prstGeom prst="roundRect">
            <a:avLst>
              <a:gd name="adj" fmla="val 8711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38100">
              <a:bevelT w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50" dirty="0">
                <a:solidFill>
                  <a:prstClr val="black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 pitchFamily="2" charset="2"/>
              </a:rPr>
              <a:t>사업담당 </a:t>
            </a:r>
            <a:r>
              <a:rPr lang="en-US" altLang="ko-KR" sz="950" dirty="0">
                <a:solidFill>
                  <a:prstClr val="black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 pitchFamily="2" charset="2"/>
              </a:rPr>
              <a:t>CERT/EQST</a:t>
            </a:r>
            <a:endParaRPr lang="ko-KR" altLang="en-US" sz="950" dirty="0">
              <a:solidFill>
                <a:prstClr val="black"/>
              </a:solidFill>
              <a:latin typeface="Rix모던고딕 M" panose="02020603020101020101" pitchFamily="18" charset="-127"/>
              <a:ea typeface="Rix모던고딕 M" panose="02020603020101020101" pitchFamily="18" charset="-127"/>
              <a:sym typeface="Monotype Sorts" pitchFamily="2" charset="2"/>
            </a:endParaRPr>
          </a:p>
        </p:txBody>
      </p:sp>
      <p:cxnSp>
        <p:nvCxnSpPr>
          <p:cNvPr id="66" name="Shape 107">
            <a:extLst>
              <a:ext uri="{FF2B5EF4-FFF2-40B4-BE49-F238E27FC236}">
                <a16:creationId xmlns:a16="http://schemas.microsoft.com/office/drawing/2014/main" id="{6ACC6406-B97A-E6B7-3DF9-305AA4B955C3}"/>
              </a:ext>
            </a:extLst>
          </p:cNvPr>
          <p:cNvCxnSpPr>
            <a:stCxn id="68" idx="1"/>
          </p:cNvCxnSpPr>
          <p:nvPr/>
        </p:nvCxnSpPr>
        <p:spPr bwMode="auto">
          <a:xfrm rot="10800000">
            <a:off x="4875176" y="5325734"/>
            <a:ext cx="1264066" cy="216074"/>
          </a:xfrm>
          <a:prstGeom prst="bentConnector3">
            <a:avLst>
              <a:gd name="adj1" fmla="val 50000"/>
            </a:avLst>
          </a:prstGeom>
          <a:noFill/>
          <a:ln w="3175" cmpd="sng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" name="TextBox 175">
            <a:extLst>
              <a:ext uri="{FF2B5EF4-FFF2-40B4-BE49-F238E27FC236}">
                <a16:creationId xmlns:a16="http://schemas.microsoft.com/office/drawing/2014/main" id="{D015681C-303B-97A2-881F-5E5A6B87195C}"/>
              </a:ext>
            </a:extLst>
          </p:cNvPr>
          <p:cNvSpPr txBox="1"/>
          <p:nvPr/>
        </p:nvSpPr>
        <p:spPr>
          <a:xfrm>
            <a:off x="4968318" y="5599997"/>
            <a:ext cx="1191727" cy="21736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0" defTabSz="895356" fontAlgn="ctr" latinLnBrk="0">
              <a:lnSpc>
                <a:spcPts val="900"/>
              </a:lnSpc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분석지원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필요시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00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8" name="직사각형 96">
            <a:extLst>
              <a:ext uri="{FF2B5EF4-FFF2-40B4-BE49-F238E27FC236}">
                <a16:creationId xmlns:a16="http://schemas.microsoft.com/office/drawing/2014/main" id="{B8488145-0DDD-18B7-E9D9-D4378D008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242" y="5145764"/>
            <a:ext cx="1407079" cy="792088"/>
          </a:xfrm>
          <a:prstGeom prst="roundRect">
            <a:avLst>
              <a:gd name="adj" fmla="val 2700"/>
            </a:avLst>
          </a:prstGeom>
          <a:noFill/>
          <a:ln w="9525" cap="flat" cmpd="sng" algn="ctr">
            <a:solidFill>
              <a:schemeClr val="tx2"/>
            </a:solidFill>
            <a:prstDash val="dash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 contourW="25400">
              <a:bevelT w="1270"/>
              <a:contourClr>
                <a:schemeClr val="bg1"/>
              </a:contourClr>
            </a:sp3d>
          </a:bodyPr>
          <a:lstStyle/>
          <a:p>
            <a:pPr algn="ctr" defTabSz="1330325" eaLnBrk="0" hangingPunct="0">
              <a:lnSpc>
                <a:spcPct val="110000"/>
              </a:lnSpc>
            </a:pPr>
            <a:endParaRPr lang="ko-KR" altLang="en-US" sz="1100" kern="0" dirty="0"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9" name="TextBox 175">
            <a:extLst>
              <a:ext uri="{FF2B5EF4-FFF2-40B4-BE49-F238E27FC236}">
                <a16:creationId xmlns:a16="http://schemas.microsoft.com/office/drawing/2014/main" id="{BE1B4FA7-2F51-D094-95A6-13D2AB8925F8}"/>
              </a:ext>
            </a:extLst>
          </p:cNvPr>
          <p:cNvSpPr txBox="1"/>
          <p:nvPr/>
        </p:nvSpPr>
        <p:spPr>
          <a:xfrm>
            <a:off x="6171870" y="5947937"/>
            <a:ext cx="1546136" cy="21736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0" defTabSz="895356" fontAlgn="ctr" latinLnBrk="0">
              <a:lnSpc>
                <a:spcPts val="900"/>
              </a:lnSpc>
              <a:spcBef>
                <a:spcPts val="300"/>
              </a:spcBef>
              <a:spcAft>
                <a:spcPts val="2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후선지원 조직 </a:t>
            </a:r>
            <a:r>
              <a:rPr lang="en-US" altLang="ko-KR" sz="1000" kern="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000" kern="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비상주</a:t>
            </a:r>
            <a:r>
              <a:rPr lang="en-US" altLang="ko-KR" sz="1000" kern="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000" kern="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0" name="Shape 107">
            <a:extLst>
              <a:ext uri="{FF2B5EF4-FFF2-40B4-BE49-F238E27FC236}">
                <a16:creationId xmlns:a16="http://schemas.microsoft.com/office/drawing/2014/main" id="{88158EE2-941E-022A-D6F4-B4A2D3589979}"/>
              </a:ext>
            </a:extLst>
          </p:cNvPr>
          <p:cNvCxnSpPr/>
          <p:nvPr/>
        </p:nvCxnSpPr>
        <p:spPr bwMode="auto">
          <a:xfrm rot="10800000" flipV="1">
            <a:off x="5073836" y="2989978"/>
            <a:ext cx="2823727" cy="7877"/>
          </a:xfrm>
          <a:prstGeom prst="bentConnector3">
            <a:avLst>
              <a:gd name="adj1" fmla="val 50000"/>
            </a:avLst>
          </a:prstGeom>
          <a:noFill/>
          <a:ln w="3175" cmpd="sng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1" name="Shape 107">
            <a:extLst>
              <a:ext uri="{FF2B5EF4-FFF2-40B4-BE49-F238E27FC236}">
                <a16:creationId xmlns:a16="http://schemas.microsoft.com/office/drawing/2014/main" id="{3085E1FA-273D-5852-D79D-7B5A51AD01B4}"/>
              </a:ext>
            </a:extLst>
          </p:cNvPr>
          <p:cNvCxnSpPr/>
          <p:nvPr/>
        </p:nvCxnSpPr>
        <p:spPr bwMode="auto">
          <a:xfrm rot="10800000" flipV="1">
            <a:off x="7107840" y="2989978"/>
            <a:ext cx="789724" cy="858914"/>
          </a:xfrm>
          <a:prstGeom prst="bentConnector3">
            <a:avLst>
              <a:gd name="adj1" fmla="val 50000"/>
            </a:avLst>
          </a:prstGeom>
          <a:noFill/>
          <a:ln w="3175" cmpd="sng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2" name="Shape 107">
            <a:extLst>
              <a:ext uri="{FF2B5EF4-FFF2-40B4-BE49-F238E27FC236}">
                <a16:creationId xmlns:a16="http://schemas.microsoft.com/office/drawing/2014/main" id="{088F9E4F-FE57-8EB4-5036-A7E8372E0441}"/>
              </a:ext>
            </a:extLst>
          </p:cNvPr>
          <p:cNvCxnSpPr/>
          <p:nvPr/>
        </p:nvCxnSpPr>
        <p:spPr bwMode="auto">
          <a:xfrm rot="10800000" flipV="1">
            <a:off x="7107839" y="2989979"/>
            <a:ext cx="789724" cy="1640046"/>
          </a:xfrm>
          <a:prstGeom prst="bentConnector3">
            <a:avLst>
              <a:gd name="adj1" fmla="val 50000"/>
            </a:avLst>
          </a:prstGeom>
          <a:noFill/>
          <a:ln w="3175" cmpd="sng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3" name="Shape 107">
            <a:extLst>
              <a:ext uri="{FF2B5EF4-FFF2-40B4-BE49-F238E27FC236}">
                <a16:creationId xmlns:a16="http://schemas.microsoft.com/office/drawing/2014/main" id="{49D483E2-10DE-14C3-67D9-E331E24ED8FC}"/>
              </a:ext>
            </a:extLst>
          </p:cNvPr>
          <p:cNvCxnSpPr/>
          <p:nvPr/>
        </p:nvCxnSpPr>
        <p:spPr bwMode="auto">
          <a:xfrm rot="5400000" flipH="1" flipV="1">
            <a:off x="4786538" y="4501974"/>
            <a:ext cx="313260" cy="1"/>
          </a:xfrm>
          <a:prstGeom prst="bentConnector3">
            <a:avLst>
              <a:gd name="adj1" fmla="val 50000"/>
            </a:avLst>
          </a:prstGeom>
          <a:noFill/>
          <a:ln w="3175" cmpd="sng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4" name="Shape 107">
            <a:extLst>
              <a:ext uri="{FF2B5EF4-FFF2-40B4-BE49-F238E27FC236}">
                <a16:creationId xmlns:a16="http://schemas.microsoft.com/office/drawing/2014/main" id="{E10FA0D3-99A8-4A1F-C51E-26F7ACB1DB22}"/>
              </a:ext>
            </a:extLst>
          </p:cNvPr>
          <p:cNvCxnSpPr/>
          <p:nvPr/>
        </p:nvCxnSpPr>
        <p:spPr bwMode="auto">
          <a:xfrm rot="16200000" flipH="1">
            <a:off x="4789470" y="3426987"/>
            <a:ext cx="324000" cy="1"/>
          </a:xfrm>
          <a:prstGeom prst="bentConnector3">
            <a:avLst>
              <a:gd name="adj1" fmla="val 50000"/>
            </a:avLst>
          </a:prstGeom>
          <a:noFill/>
          <a:ln w="3175" cmpd="sng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39D0077-37B2-B5E0-CFC5-FFB6253392C2}"/>
              </a:ext>
            </a:extLst>
          </p:cNvPr>
          <p:cNvGrpSpPr/>
          <p:nvPr/>
        </p:nvGrpSpPr>
        <p:grpSpPr>
          <a:xfrm>
            <a:off x="3631071" y="2333020"/>
            <a:ext cx="2709162" cy="954272"/>
            <a:chOff x="-1474591" y="4194803"/>
            <a:chExt cx="1830213" cy="70869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D547C8E-2592-8C5B-1E55-3BF82F3D7A3A}"/>
                </a:ext>
              </a:extLst>
            </p:cNvPr>
            <p:cNvGrpSpPr/>
            <p:nvPr/>
          </p:nvGrpSpPr>
          <p:grpSpPr>
            <a:xfrm>
              <a:off x="-943392" y="4194803"/>
              <a:ext cx="789130" cy="708697"/>
              <a:chOff x="6145628" y="4399249"/>
              <a:chExt cx="649350" cy="529002"/>
            </a:xfrm>
          </p:grpSpPr>
          <p:grpSp>
            <p:nvGrpSpPr>
              <p:cNvPr id="78" name="그룹 27">
                <a:extLst>
                  <a:ext uri="{FF2B5EF4-FFF2-40B4-BE49-F238E27FC236}">
                    <a16:creationId xmlns:a16="http://schemas.microsoft.com/office/drawing/2014/main" id="{E3F91796-CBE2-C642-F655-4CD07CAC7D06}"/>
                  </a:ext>
                </a:extLst>
              </p:cNvPr>
              <p:cNvGrpSpPr/>
              <p:nvPr/>
            </p:nvGrpSpPr>
            <p:grpSpPr>
              <a:xfrm>
                <a:off x="6145628" y="4739652"/>
                <a:ext cx="649350" cy="188599"/>
                <a:chOff x="2505322" y="2875252"/>
                <a:chExt cx="2525709" cy="542472"/>
              </a:xfrm>
            </p:grpSpPr>
            <p:pic>
              <p:nvPicPr>
                <p:cNvPr id="83" name="그림 82" descr="Untitled-1.png">
                  <a:extLst>
                    <a:ext uri="{FF2B5EF4-FFF2-40B4-BE49-F238E27FC236}">
                      <a16:creationId xmlns:a16="http://schemas.microsoft.com/office/drawing/2014/main" id="{0EBE2B85-CAFA-D018-E3A1-5CB3896EA7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505322" y="2875252"/>
                  <a:ext cx="2525709" cy="542472"/>
                </a:xfrm>
                <a:prstGeom prst="rect">
                  <a:avLst/>
                </a:prstGeom>
              </p:spPr>
            </p:pic>
            <p:sp>
              <p:nvSpPr>
                <p:cNvPr id="84" name="모서리가 둥근 직사각형 235">
                  <a:extLst>
                    <a:ext uri="{FF2B5EF4-FFF2-40B4-BE49-F238E27FC236}">
                      <a16:creationId xmlns:a16="http://schemas.microsoft.com/office/drawing/2014/main" id="{EB3169F8-E9B9-9EE4-C3A2-A82220DD0443}"/>
                    </a:ext>
                  </a:extLst>
                </p:cNvPr>
                <p:cNvSpPr/>
                <p:nvPr/>
              </p:nvSpPr>
              <p:spPr>
                <a:xfrm>
                  <a:off x="2556335" y="2962902"/>
                  <a:ext cx="2419491" cy="5399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ysClr val="window" lastClr="FFFFFF"/>
                    </a:gs>
                    <a:gs pos="50000">
                      <a:sysClr val="window" lastClr="FFFFFF">
                        <a:lumMod val="85000"/>
                      </a:sysClr>
                    </a:gs>
                    <a:gs pos="77000">
                      <a:sysClr val="window" lastClr="FFFFFF">
                        <a:lumMod val="65000"/>
                      </a:sysClr>
                    </a:gs>
                    <a:gs pos="81000">
                      <a:sysClr val="window" lastClr="FFFFFF">
                        <a:lumMod val="50000"/>
                      </a:sysClr>
                    </a:gs>
                  </a:gsLst>
                  <a:lin ang="54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kern="0" dirty="0">
                    <a:solidFill>
                      <a:prstClr val="white"/>
                    </a:solidFill>
                    <a:latin typeface="Rix고딕 L" pitchFamily="18" charset="-127"/>
                    <a:ea typeface="Rix고딕 L" pitchFamily="18" charset="-127"/>
                  </a:endParaRPr>
                </a:p>
              </p:txBody>
            </p:sp>
            <p:sp>
              <p:nvSpPr>
                <p:cNvPr id="85" name="자유형 236">
                  <a:extLst>
                    <a:ext uri="{FF2B5EF4-FFF2-40B4-BE49-F238E27FC236}">
                      <a16:creationId xmlns:a16="http://schemas.microsoft.com/office/drawing/2014/main" id="{B4096DD0-C4E5-09D0-D80C-CD74D8962A72}"/>
                    </a:ext>
                  </a:extLst>
                </p:cNvPr>
                <p:cNvSpPr/>
                <p:nvPr/>
              </p:nvSpPr>
              <p:spPr>
                <a:xfrm>
                  <a:off x="2569585" y="2943244"/>
                  <a:ext cx="2376000" cy="18000"/>
                </a:xfrm>
                <a:custGeom>
                  <a:avLst/>
                  <a:gdLst>
                    <a:gd name="connsiteX0" fmla="*/ 0 w 5391151"/>
                    <a:gd name="connsiteY0" fmla="*/ 45719 h 45719"/>
                    <a:gd name="connsiteX1" fmla="*/ 88956 w 5391151"/>
                    <a:gd name="connsiteY1" fmla="*/ 0 h 45719"/>
                    <a:gd name="connsiteX2" fmla="*/ 5302195 w 5391151"/>
                    <a:gd name="connsiteY2" fmla="*/ 0 h 45719"/>
                    <a:gd name="connsiteX3" fmla="*/ 5391151 w 5391151"/>
                    <a:gd name="connsiteY3" fmla="*/ 45719 h 45719"/>
                    <a:gd name="connsiteX4" fmla="*/ 0 w 5391151"/>
                    <a:gd name="connsiteY4" fmla="*/ 45719 h 45719"/>
                    <a:gd name="connsiteX0" fmla="*/ 0 w 5391151"/>
                    <a:gd name="connsiteY0" fmla="*/ 45719 h 45719"/>
                    <a:gd name="connsiteX1" fmla="*/ 304195 w 5391151"/>
                    <a:gd name="connsiteY1" fmla="*/ 9716 h 45719"/>
                    <a:gd name="connsiteX2" fmla="*/ 5302195 w 5391151"/>
                    <a:gd name="connsiteY2" fmla="*/ 0 h 45719"/>
                    <a:gd name="connsiteX3" fmla="*/ 5391151 w 5391151"/>
                    <a:gd name="connsiteY3" fmla="*/ 45719 h 45719"/>
                    <a:gd name="connsiteX4" fmla="*/ 0 w 5391151"/>
                    <a:gd name="connsiteY4" fmla="*/ 45719 h 45719"/>
                    <a:gd name="connsiteX0" fmla="*/ 0 w 5391151"/>
                    <a:gd name="connsiteY0" fmla="*/ 36003 h 36003"/>
                    <a:gd name="connsiteX1" fmla="*/ 304195 w 5391151"/>
                    <a:gd name="connsiteY1" fmla="*/ 0 h 36003"/>
                    <a:gd name="connsiteX2" fmla="*/ 5056723 w 5391151"/>
                    <a:gd name="connsiteY2" fmla="*/ 0 h 36003"/>
                    <a:gd name="connsiteX3" fmla="*/ 5391151 w 5391151"/>
                    <a:gd name="connsiteY3" fmla="*/ 36003 h 36003"/>
                    <a:gd name="connsiteX4" fmla="*/ 0 w 5391151"/>
                    <a:gd name="connsiteY4" fmla="*/ 36003 h 36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1151" h="36003">
                      <a:moveTo>
                        <a:pt x="0" y="36003"/>
                      </a:moveTo>
                      <a:lnTo>
                        <a:pt x="304195" y="0"/>
                      </a:lnTo>
                      <a:lnTo>
                        <a:pt x="5056723" y="0"/>
                      </a:lnTo>
                      <a:lnTo>
                        <a:pt x="5391151" y="36003"/>
                      </a:lnTo>
                      <a:lnTo>
                        <a:pt x="0" y="36003"/>
                      </a:lnTo>
                      <a:close/>
                    </a:path>
                  </a:pathLst>
                </a:custGeom>
                <a:gradFill>
                  <a:gsLst>
                    <a:gs pos="1000">
                      <a:sysClr val="window" lastClr="FFFFFF">
                        <a:lumMod val="95000"/>
                      </a:sysClr>
                    </a:gs>
                    <a:gs pos="13000">
                      <a:sysClr val="window" lastClr="FFFFFF"/>
                    </a:gs>
                    <a:gs pos="85000">
                      <a:sysClr val="window" lastClr="FFFFFF">
                        <a:lumMod val="85000"/>
                      </a:sysClr>
                    </a:gs>
                  </a:gsLst>
                  <a:lin ang="54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kern="0" dirty="0">
                    <a:solidFill>
                      <a:prstClr val="white"/>
                    </a:solidFill>
                    <a:latin typeface="Rix고딕 L" pitchFamily="18" charset="-127"/>
                    <a:ea typeface="Rix고딕 L" pitchFamily="18" charset="-127"/>
                  </a:endParaRPr>
                </a:p>
              </p:txBody>
            </p:sp>
          </p:grpSp>
          <p:sp>
            <p:nvSpPr>
              <p:cNvPr id="79" name="타원 85">
                <a:extLst>
                  <a:ext uri="{FF2B5EF4-FFF2-40B4-BE49-F238E27FC236}">
                    <a16:creationId xmlns:a16="http://schemas.microsoft.com/office/drawing/2014/main" id="{502994AC-2827-73E8-F8E1-2B4B0C80BB93}"/>
                  </a:ext>
                </a:extLst>
              </p:cNvPr>
              <p:cNvSpPr/>
              <p:nvPr/>
            </p:nvSpPr>
            <p:spPr>
              <a:xfrm rot="18889478">
                <a:off x="6309305" y="4429020"/>
                <a:ext cx="121512" cy="121512"/>
              </a:xfrm>
              <a:custGeom>
                <a:avLst/>
                <a:gdLst/>
                <a:ahLst/>
                <a:cxnLst/>
                <a:rect l="l" t="t" r="r" b="b"/>
                <a:pathLst>
                  <a:path w="3388191" h="3388191">
                    <a:moveTo>
                      <a:pt x="1585852" y="1759745"/>
                    </a:moveTo>
                    <a:cubicBezTo>
                      <a:pt x="1601965" y="1797842"/>
                      <a:pt x="1639688" y="1824573"/>
                      <a:pt x="1683655" y="1824573"/>
                    </a:cubicBezTo>
                    <a:cubicBezTo>
                      <a:pt x="1742277" y="1824573"/>
                      <a:pt x="1789799" y="1777051"/>
                      <a:pt x="1789799" y="1718429"/>
                    </a:cubicBezTo>
                    <a:cubicBezTo>
                      <a:pt x="1789799" y="1659807"/>
                      <a:pt x="1742277" y="1612284"/>
                      <a:pt x="1683655" y="1612284"/>
                    </a:cubicBezTo>
                    <a:cubicBezTo>
                      <a:pt x="1625033" y="1612284"/>
                      <a:pt x="1577511" y="1659807"/>
                      <a:pt x="1577511" y="1718429"/>
                    </a:cubicBezTo>
                    <a:cubicBezTo>
                      <a:pt x="1577511" y="1733084"/>
                      <a:pt x="1580481" y="1747046"/>
                      <a:pt x="1585852" y="1759745"/>
                    </a:cubicBezTo>
                    <a:close/>
                    <a:moveTo>
                      <a:pt x="1442841" y="1787761"/>
                    </a:moveTo>
                    <a:cubicBezTo>
                      <a:pt x="1439566" y="1771759"/>
                      <a:pt x="1437847" y="1755191"/>
                      <a:pt x="1437847" y="1738222"/>
                    </a:cubicBezTo>
                    <a:cubicBezTo>
                      <a:pt x="1437847" y="1709057"/>
                      <a:pt x="1442926" y="1681079"/>
                      <a:pt x="1453158" y="1655449"/>
                    </a:cubicBezTo>
                    <a:lnTo>
                      <a:pt x="1447002" y="1655449"/>
                    </a:lnTo>
                    <a:lnTo>
                      <a:pt x="1683655" y="388064"/>
                    </a:lnTo>
                    <a:lnTo>
                      <a:pt x="1920308" y="1655449"/>
                    </a:lnTo>
                    <a:lnTo>
                      <a:pt x="1914153" y="1655449"/>
                    </a:lnTo>
                    <a:cubicBezTo>
                      <a:pt x="1924384" y="1681079"/>
                      <a:pt x="1929463" y="1709057"/>
                      <a:pt x="1929463" y="1738222"/>
                    </a:cubicBezTo>
                    <a:cubicBezTo>
                      <a:pt x="1929463" y="1873978"/>
                      <a:pt x="1819411" y="1984030"/>
                      <a:pt x="1683655" y="1984030"/>
                    </a:cubicBezTo>
                    <a:cubicBezTo>
                      <a:pt x="1564869" y="1984030"/>
                      <a:pt x="1465762" y="1899771"/>
                      <a:pt x="1442841" y="1787761"/>
                    </a:cubicBezTo>
                    <a:close/>
                    <a:moveTo>
                      <a:pt x="492514" y="2027599"/>
                    </a:moveTo>
                    <a:cubicBezTo>
                      <a:pt x="463137" y="1921683"/>
                      <a:pt x="447435" y="1810406"/>
                      <a:pt x="447264" y="1695949"/>
                    </a:cubicBezTo>
                    <a:cubicBezTo>
                      <a:pt x="446357" y="1085513"/>
                      <a:pt x="887549" y="564180"/>
                      <a:pt x="1489731" y="464125"/>
                    </a:cubicBezTo>
                    <a:lnTo>
                      <a:pt x="1522409" y="660798"/>
                    </a:lnTo>
                    <a:cubicBezTo>
                      <a:pt x="1016516" y="744854"/>
                      <a:pt x="645870" y="1182826"/>
                      <a:pt x="646633" y="1695653"/>
                    </a:cubicBezTo>
                    <a:cubicBezTo>
                      <a:pt x="647396" y="2208481"/>
                      <a:pt x="1019343" y="2645349"/>
                      <a:pt x="1525483" y="2727900"/>
                    </a:cubicBezTo>
                    <a:cubicBezTo>
                      <a:pt x="2031623" y="2810451"/>
                      <a:pt x="2523108" y="2514408"/>
                      <a:pt x="2686780" y="2028401"/>
                    </a:cubicBezTo>
                    <a:lnTo>
                      <a:pt x="2875721" y="2092028"/>
                    </a:lnTo>
                    <a:cubicBezTo>
                      <a:pt x="2680896" y="2670541"/>
                      <a:pt x="2095866" y="3022930"/>
                      <a:pt x="1493390" y="2924667"/>
                    </a:cubicBezTo>
                    <a:cubicBezTo>
                      <a:pt x="1003878" y="2844829"/>
                      <a:pt x="619815" y="2486565"/>
                      <a:pt x="492514" y="2027599"/>
                    </a:cubicBezTo>
                    <a:close/>
                    <a:moveTo>
                      <a:pt x="249636" y="2081137"/>
                    </a:moveTo>
                    <a:cubicBezTo>
                      <a:pt x="463393" y="2878889"/>
                      <a:pt x="1283384" y="3352311"/>
                      <a:pt x="2081137" y="3138554"/>
                    </a:cubicBezTo>
                    <a:cubicBezTo>
                      <a:pt x="2878889" y="2924797"/>
                      <a:pt x="3352311" y="2104806"/>
                      <a:pt x="3138554" y="1307054"/>
                    </a:cubicBezTo>
                    <a:cubicBezTo>
                      <a:pt x="2924797" y="509301"/>
                      <a:pt x="2104806" y="35879"/>
                      <a:pt x="1307053" y="249636"/>
                    </a:cubicBezTo>
                    <a:cubicBezTo>
                      <a:pt x="509301" y="463393"/>
                      <a:pt x="35879" y="1283384"/>
                      <a:pt x="249636" y="2081137"/>
                    </a:cubicBezTo>
                    <a:close/>
                    <a:moveTo>
                      <a:pt x="58130" y="2132451"/>
                    </a:moveTo>
                    <a:cubicBezTo>
                      <a:pt x="-183967" y="1228932"/>
                      <a:pt x="352221" y="300227"/>
                      <a:pt x="1255739" y="58130"/>
                    </a:cubicBezTo>
                    <a:cubicBezTo>
                      <a:pt x="2159258" y="-183967"/>
                      <a:pt x="3087963" y="352221"/>
                      <a:pt x="3330060" y="1255740"/>
                    </a:cubicBezTo>
                    <a:cubicBezTo>
                      <a:pt x="3572158" y="2159258"/>
                      <a:pt x="3035969" y="3087964"/>
                      <a:pt x="2132451" y="3330061"/>
                    </a:cubicBezTo>
                    <a:cubicBezTo>
                      <a:pt x="1228932" y="3572158"/>
                      <a:pt x="300227" y="3035969"/>
                      <a:pt x="58130" y="2132451"/>
                    </a:cubicBezTo>
                    <a:close/>
                  </a:path>
                </a:pathLst>
              </a:custGeom>
              <a:gradFill>
                <a:gsLst>
                  <a:gs pos="82000">
                    <a:srgbClr val="449197"/>
                  </a:gs>
                  <a:gs pos="65000">
                    <a:srgbClr val="449197"/>
                  </a:gs>
                </a:gsLst>
                <a:lin ang="19200000" scaled="0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sp3d contourW="25400">
                  <a:bevelT w="1270"/>
                  <a:contourClr>
                    <a:srgbClr val="1A272E"/>
                  </a:contourClr>
                </a:sp3d>
              </a:bodyPr>
              <a:lstStyle/>
              <a:p>
                <a:pPr algn="ctr" latinLnBrk="0">
                  <a:defRPr/>
                </a:pPr>
                <a:endParaRPr lang="ko-KR" altLang="en-US" sz="1200" kern="0" dirty="0">
                  <a:solidFill>
                    <a:sysClr val="window" lastClr="FFFFFF"/>
                  </a:solidFill>
                  <a:latin typeface="Rix고딕 L" pitchFamily="18" charset="-127"/>
                  <a:ea typeface="Rix고딕 L" pitchFamily="18" charset="-127"/>
                </a:endParaRPr>
              </a:p>
            </p:txBody>
          </p:sp>
          <p:sp>
            <p:nvSpPr>
              <p:cNvPr id="80" name="모서리가 둥근 직사각형 25">
                <a:extLst>
                  <a:ext uri="{FF2B5EF4-FFF2-40B4-BE49-F238E27FC236}">
                    <a16:creationId xmlns:a16="http://schemas.microsoft.com/office/drawing/2014/main" id="{14C480B9-40E2-BD15-53B7-FA61EFA90588}"/>
                  </a:ext>
                </a:extLst>
              </p:cNvPr>
              <p:cNvSpPr/>
              <p:nvPr/>
            </p:nvSpPr>
            <p:spPr>
              <a:xfrm>
                <a:off x="6253747" y="4399249"/>
                <a:ext cx="427664" cy="370877"/>
              </a:xfrm>
              <a:custGeom>
                <a:avLst/>
                <a:gdLst/>
                <a:ahLst/>
                <a:cxnLst/>
                <a:rect l="l" t="t" r="r" b="b"/>
                <a:pathLst>
                  <a:path w="3528392" h="3059884">
                    <a:moveTo>
                      <a:pt x="189797" y="151494"/>
                    </a:moveTo>
                    <a:cubicBezTo>
                      <a:pt x="171271" y="151494"/>
                      <a:pt x="156252" y="166513"/>
                      <a:pt x="156252" y="185039"/>
                    </a:cubicBezTo>
                    <a:lnTo>
                      <a:pt x="156252" y="2370790"/>
                    </a:lnTo>
                    <a:cubicBezTo>
                      <a:pt x="156252" y="2389316"/>
                      <a:pt x="171271" y="2404335"/>
                      <a:pt x="189797" y="2404335"/>
                    </a:cubicBezTo>
                    <a:lnTo>
                      <a:pt x="3338596" y="2404335"/>
                    </a:lnTo>
                    <a:cubicBezTo>
                      <a:pt x="3357122" y="2404335"/>
                      <a:pt x="3372141" y="2389316"/>
                      <a:pt x="3372141" y="2370790"/>
                    </a:cubicBezTo>
                    <a:lnTo>
                      <a:pt x="3372141" y="185039"/>
                    </a:lnTo>
                    <a:cubicBezTo>
                      <a:pt x="3372141" y="166513"/>
                      <a:pt x="3357122" y="151494"/>
                      <a:pt x="3338596" y="151494"/>
                    </a:cubicBezTo>
                    <a:close/>
                    <a:moveTo>
                      <a:pt x="38056" y="0"/>
                    </a:moveTo>
                    <a:lnTo>
                      <a:pt x="3490336" y="0"/>
                    </a:lnTo>
                    <a:cubicBezTo>
                      <a:pt x="3511354" y="0"/>
                      <a:pt x="3528392" y="17038"/>
                      <a:pt x="3528392" y="38056"/>
                    </a:cubicBezTo>
                    <a:lnTo>
                      <a:pt x="3528392" y="2517772"/>
                    </a:lnTo>
                    <a:cubicBezTo>
                      <a:pt x="3528392" y="2538790"/>
                      <a:pt x="3511354" y="2555828"/>
                      <a:pt x="3490336" y="2555828"/>
                    </a:cubicBezTo>
                    <a:lnTo>
                      <a:pt x="1908212" y="2555828"/>
                    </a:lnTo>
                    <a:lnTo>
                      <a:pt x="1908212" y="2987876"/>
                    </a:lnTo>
                    <a:lnTo>
                      <a:pt x="2556284" y="2987876"/>
                    </a:lnTo>
                    <a:lnTo>
                      <a:pt x="2556284" y="3059884"/>
                    </a:lnTo>
                    <a:lnTo>
                      <a:pt x="1908212" y="3059884"/>
                    </a:lnTo>
                    <a:lnTo>
                      <a:pt x="1620180" y="3059884"/>
                    </a:lnTo>
                    <a:lnTo>
                      <a:pt x="972108" y="3059884"/>
                    </a:lnTo>
                    <a:lnTo>
                      <a:pt x="972108" y="2987876"/>
                    </a:lnTo>
                    <a:lnTo>
                      <a:pt x="1620180" y="2987876"/>
                    </a:lnTo>
                    <a:lnTo>
                      <a:pt x="1620180" y="2555828"/>
                    </a:lnTo>
                    <a:lnTo>
                      <a:pt x="38056" y="2555828"/>
                    </a:lnTo>
                    <a:cubicBezTo>
                      <a:pt x="17038" y="2555828"/>
                      <a:pt x="0" y="2538790"/>
                      <a:pt x="0" y="2517772"/>
                    </a:cubicBezTo>
                    <a:lnTo>
                      <a:pt x="0" y="38056"/>
                    </a:lnTo>
                    <a:cubicBezTo>
                      <a:pt x="0" y="17038"/>
                      <a:pt x="17038" y="0"/>
                      <a:pt x="38056" y="0"/>
                    </a:cubicBezTo>
                    <a:close/>
                  </a:path>
                </a:pathLst>
              </a:custGeom>
              <a:gradFill>
                <a:gsLst>
                  <a:gs pos="82000">
                    <a:srgbClr val="449197"/>
                  </a:gs>
                  <a:gs pos="65000">
                    <a:srgbClr val="449197"/>
                  </a:gs>
                </a:gsLst>
                <a:lin ang="19200000" scaled="0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sp3d contourW="25400">
                  <a:bevelT w="1270"/>
                  <a:contourClr>
                    <a:srgbClr val="1A272E"/>
                  </a:contourClr>
                </a:sp3d>
              </a:bodyPr>
              <a:lstStyle/>
              <a:p>
                <a:pPr algn="ctr" latinLnBrk="0">
                  <a:defRPr/>
                </a:pPr>
                <a:endParaRPr lang="ko-KR" altLang="en-US" sz="1200" kern="0" dirty="0">
                  <a:solidFill>
                    <a:sysClr val="window" lastClr="FFFFFF"/>
                  </a:solidFill>
                  <a:latin typeface="Rix고딕 L" pitchFamily="18" charset="-127"/>
                  <a:ea typeface="Rix고딕 L" pitchFamily="18" charset="-127"/>
                </a:endParaRPr>
              </a:p>
            </p:txBody>
          </p:sp>
          <p:sp>
            <p:nvSpPr>
              <p:cNvPr id="81" name="타원 85">
                <a:extLst>
                  <a:ext uri="{FF2B5EF4-FFF2-40B4-BE49-F238E27FC236}">
                    <a16:creationId xmlns:a16="http://schemas.microsoft.com/office/drawing/2014/main" id="{EEDEEFFD-F63E-EDCF-A468-23E5DF0EA025}"/>
                  </a:ext>
                </a:extLst>
              </p:cNvPr>
              <p:cNvSpPr/>
              <p:nvPr/>
            </p:nvSpPr>
            <p:spPr>
              <a:xfrm rot="6300000">
                <a:off x="6435289" y="4444304"/>
                <a:ext cx="212188" cy="212188"/>
              </a:xfrm>
              <a:custGeom>
                <a:avLst/>
                <a:gdLst/>
                <a:ahLst/>
                <a:cxnLst/>
                <a:rect l="l" t="t" r="r" b="b"/>
                <a:pathLst>
                  <a:path w="3388191" h="3388191">
                    <a:moveTo>
                      <a:pt x="1585852" y="1759745"/>
                    </a:moveTo>
                    <a:cubicBezTo>
                      <a:pt x="1601965" y="1797842"/>
                      <a:pt x="1639688" y="1824573"/>
                      <a:pt x="1683655" y="1824573"/>
                    </a:cubicBezTo>
                    <a:cubicBezTo>
                      <a:pt x="1742277" y="1824573"/>
                      <a:pt x="1789799" y="1777051"/>
                      <a:pt x="1789799" y="1718429"/>
                    </a:cubicBezTo>
                    <a:cubicBezTo>
                      <a:pt x="1789799" y="1659807"/>
                      <a:pt x="1742277" y="1612284"/>
                      <a:pt x="1683655" y="1612284"/>
                    </a:cubicBezTo>
                    <a:cubicBezTo>
                      <a:pt x="1625033" y="1612284"/>
                      <a:pt x="1577511" y="1659807"/>
                      <a:pt x="1577511" y="1718429"/>
                    </a:cubicBezTo>
                    <a:cubicBezTo>
                      <a:pt x="1577511" y="1733084"/>
                      <a:pt x="1580481" y="1747046"/>
                      <a:pt x="1585852" y="1759745"/>
                    </a:cubicBezTo>
                    <a:close/>
                    <a:moveTo>
                      <a:pt x="1442841" y="1787761"/>
                    </a:moveTo>
                    <a:cubicBezTo>
                      <a:pt x="1439566" y="1771759"/>
                      <a:pt x="1437847" y="1755191"/>
                      <a:pt x="1437847" y="1738222"/>
                    </a:cubicBezTo>
                    <a:cubicBezTo>
                      <a:pt x="1437847" y="1709057"/>
                      <a:pt x="1442926" y="1681079"/>
                      <a:pt x="1453158" y="1655449"/>
                    </a:cubicBezTo>
                    <a:lnTo>
                      <a:pt x="1447002" y="1655449"/>
                    </a:lnTo>
                    <a:lnTo>
                      <a:pt x="1683655" y="388064"/>
                    </a:lnTo>
                    <a:lnTo>
                      <a:pt x="1920308" y="1655449"/>
                    </a:lnTo>
                    <a:lnTo>
                      <a:pt x="1914153" y="1655449"/>
                    </a:lnTo>
                    <a:cubicBezTo>
                      <a:pt x="1924384" y="1681079"/>
                      <a:pt x="1929463" y="1709057"/>
                      <a:pt x="1929463" y="1738222"/>
                    </a:cubicBezTo>
                    <a:cubicBezTo>
                      <a:pt x="1929463" y="1873978"/>
                      <a:pt x="1819411" y="1984030"/>
                      <a:pt x="1683655" y="1984030"/>
                    </a:cubicBezTo>
                    <a:cubicBezTo>
                      <a:pt x="1564869" y="1984030"/>
                      <a:pt x="1465762" y="1899771"/>
                      <a:pt x="1442841" y="1787761"/>
                    </a:cubicBezTo>
                    <a:close/>
                    <a:moveTo>
                      <a:pt x="492514" y="2027599"/>
                    </a:moveTo>
                    <a:cubicBezTo>
                      <a:pt x="463137" y="1921683"/>
                      <a:pt x="447435" y="1810406"/>
                      <a:pt x="447264" y="1695949"/>
                    </a:cubicBezTo>
                    <a:cubicBezTo>
                      <a:pt x="446357" y="1085513"/>
                      <a:pt x="887549" y="564180"/>
                      <a:pt x="1489731" y="464125"/>
                    </a:cubicBezTo>
                    <a:lnTo>
                      <a:pt x="1522409" y="660798"/>
                    </a:lnTo>
                    <a:cubicBezTo>
                      <a:pt x="1016516" y="744854"/>
                      <a:pt x="645870" y="1182826"/>
                      <a:pt x="646633" y="1695653"/>
                    </a:cubicBezTo>
                    <a:cubicBezTo>
                      <a:pt x="647396" y="2208481"/>
                      <a:pt x="1019343" y="2645349"/>
                      <a:pt x="1525483" y="2727900"/>
                    </a:cubicBezTo>
                    <a:cubicBezTo>
                      <a:pt x="2031623" y="2810451"/>
                      <a:pt x="2523108" y="2514408"/>
                      <a:pt x="2686780" y="2028401"/>
                    </a:cubicBezTo>
                    <a:lnTo>
                      <a:pt x="2875721" y="2092028"/>
                    </a:lnTo>
                    <a:cubicBezTo>
                      <a:pt x="2680896" y="2670541"/>
                      <a:pt x="2095866" y="3022930"/>
                      <a:pt x="1493390" y="2924667"/>
                    </a:cubicBezTo>
                    <a:cubicBezTo>
                      <a:pt x="1003878" y="2844829"/>
                      <a:pt x="619815" y="2486565"/>
                      <a:pt x="492514" y="2027599"/>
                    </a:cubicBezTo>
                    <a:close/>
                    <a:moveTo>
                      <a:pt x="249636" y="2081137"/>
                    </a:moveTo>
                    <a:cubicBezTo>
                      <a:pt x="463393" y="2878889"/>
                      <a:pt x="1283384" y="3352311"/>
                      <a:pt x="2081137" y="3138554"/>
                    </a:cubicBezTo>
                    <a:cubicBezTo>
                      <a:pt x="2878889" y="2924797"/>
                      <a:pt x="3352311" y="2104806"/>
                      <a:pt x="3138554" y="1307054"/>
                    </a:cubicBezTo>
                    <a:cubicBezTo>
                      <a:pt x="2924797" y="509301"/>
                      <a:pt x="2104806" y="35879"/>
                      <a:pt x="1307053" y="249636"/>
                    </a:cubicBezTo>
                    <a:cubicBezTo>
                      <a:pt x="509301" y="463393"/>
                      <a:pt x="35879" y="1283384"/>
                      <a:pt x="249636" y="2081137"/>
                    </a:cubicBezTo>
                    <a:close/>
                    <a:moveTo>
                      <a:pt x="58130" y="2132451"/>
                    </a:moveTo>
                    <a:cubicBezTo>
                      <a:pt x="-183967" y="1228932"/>
                      <a:pt x="352221" y="300227"/>
                      <a:pt x="1255739" y="58130"/>
                    </a:cubicBezTo>
                    <a:cubicBezTo>
                      <a:pt x="2159258" y="-183967"/>
                      <a:pt x="3087963" y="352221"/>
                      <a:pt x="3330060" y="1255740"/>
                    </a:cubicBezTo>
                    <a:cubicBezTo>
                      <a:pt x="3572158" y="2159258"/>
                      <a:pt x="3035969" y="3087964"/>
                      <a:pt x="2132451" y="3330061"/>
                    </a:cubicBezTo>
                    <a:cubicBezTo>
                      <a:pt x="1228932" y="3572158"/>
                      <a:pt x="300227" y="3035969"/>
                      <a:pt x="58130" y="2132451"/>
                    </a:cubicBezTo>
                    <a:close/>
                  </a:path>
                </a:pathLst>
              </a:custGeom>
              <a:gradFill>
                <a:gsLst>
                  <a:gs pos="82000">
                    <a:srgbClr val="9FD1D5"/>
                  </a:gs>
                  <a:gs pos="65000">
                    <a:srgbClr val="449197"/>
                  </a:gs>
                </a:gsLst>
                <a:lin ang="19200000" scaled="0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sp3d contourW="25400">
                  <a:bevelT w="1270"/>
                  <a:contourClr>
                    <a:srgbClr val="1A272E"/>
                  </a:contourClr>
                </a:sp3d>
              </a:bodyPr>
              <a:lstStyle/>
              <a:p>
                <a:pPr algn="ctr" latinLnBrk="0">
                  <a:defRPr/>
                </a:pPr>
                <a:endParaRPr lang="ko-KR" altLang="en-US" sz="1200" kern="0" dirty="0">
                  <a:solidFill>
                    <a:sysClr val="window" lastClr="FFFFFF"/>
                  </a:solidFill>
                  <a:latin typeface="Rix고딕 L" pitchFamily="18" charset="-127"/>
                  <a:ea typeface="Rix고딕 L" pitchFamily="18" charset="-127"/>
                </a:endParaRPr>
              </a:p>
            </p:txBody>
          </p:sp>
          <p:sp>
            <p:nvSpPr>
              <p:cNvPr id="82" name="도넛 2073">
                <a:extLst>
                  <a:ext uri="{FF2B5EF4-FFF2-40B4-BE49-F238E27FC236}">
                    <a16:creationId xmlns:a16="http://schemas.microsoft.com/office/drawing/2014/main" id="{F9DCA319-DA5A-39DE-982F-6B30CA58F1F7}"/>
                  </a:ext>
                </a:extLst>
              </p:cNvPr>
              <p:cNvSpPr/>
              <p:nvPr/>
            </p:nvSpPr>
            <p:spPr>
              <a:xfrm flipV="1">
                <a:off x="6276656" y="4547321"/>
                <a:ext cx="93485" cy="93486"/>
              </a:xfrm>
              <a:custGeom>
                <a:avLst/>
                <a:gdLst/>
                <a:ahLst/>
                <a:cxnLst/>
                <a:rect l="l" t="t" r="r" b="b"/>
                <a:pathLst>
                  <a:path w="2895328" h="2895328">
                    <a:moveTo>
                      <a:pt x="1443470" y="855878"/>
                    </a:moveTo>
                    <a:cubicBezTo>
                      <a:pt x="1111379" y="855878"/>
                      <a:pt x="842166" y="1125091"/>
                      <a:pt x="842166" y="1457182"/>
                    </a:cubicBezTo>
                    <a:cubicBezTo>
                      <a:pt x="842166" y="1789273"/>
                      <a:pt x="1111379" y="2058486"/>
                      <a:pt x="1443470" y="2058486"/>
                    </a:cubicBezTo>
                    <a:cubicBezTo>
                      <a:pt x="1775561" y="2058486"/>
                      <a:pt x="2044774" y="1789273"/>
                      <a:pt x="2044774" y="1457182"/>
                    </a:cubicBezTo>
                    <a:cubicBezTo>
                      <a:pt x="2044774" y="1125091"/>
                      <a:pt x="1775561" y="855878"/>
                      <a:pt x="1443470" y="855878"/>
                    </a:cubicBezTo>
                    <a:close/>
                    <a:moveTo>
                      <a:pt x="1313987" y="0"/>
                    </a:moveTo>
                    <a:lnTo>
                      <a:pt x="1581340" y="0"/>
                    </a:lnTo>
                    <a:lnTo>
                      <a:pt x="1689014" y="572826"/>
                    </a:lnTo>
                    <a:cubicBezTo>
                      <a:pt x="1762273" y="592110"/>
                      <a:pt x="1831619" y="621121"/>
                      <a:pt x="1895777" y="658283"/>
                    </a:cubicBezTo>
                    <a:lnTo>
                      <a:pt x="2376793" y="329487"/>
                    </a:lnTo>
                    <a:lnTo>
                      <a:pt x="2565841" y="518534"/>
                    </a:lnTo>
                    <a:lnTo>
                      <a:pt x="2238151" y="997932"/>
                    </a:lnTo>
                    <a:cubicBezTo>
                      <a:pt x="2276631" y="1062643"/>
                      <a:pt x="2306587" y="1132852"/>
                      <a:pt x="2326658" y="1207094"/>
                    </a:cubicBezTo>
                    <a:lnTo>
                      <a:pt x="2895328" y="1313988"/>
                    </a:lnTo>
                    <a:lnTo>
                      <a:pt x="2895327" y="1581340"/>
                    </a:lnTo>
                    <a:lnTo>
                      <a:pt x="2331801" y="1687266"/>
                    </a:lnTo>
                    <a:cubicBezTo>
                      <a:pt x="2312894" y="1765006"/>
                      <a:pt x="2283038" y="1838502"/>
                      <a:pt x="2244274" y="1906354"/>
                    </a:cubicBezTo>
                    <a:lnTo>
                      <a:pt x="2565841" y="2376794"/>
                    </a:lnTo>
                    <a:lnTo>
                      <a:pt x="2376793" y="2565841"/>
                    </a:lnTo>
                    <a:lnTo>
                      <a:pt x="1910522" y="2247123"/>
                    </a:lnTo>
                    <a:cubicBezTo>
                      <a:pt x="1841279" y="2289330"/>
                      <a:pt x="1765579" y="2321696"/>
                      <a:pt x="1685254" y="2342505"/>
                    </a:cubicBezTo>
                    <a:lnTo>
                      <a:pt x="1581340" y="2895328"/>
                    </a:lnTo>
                    <a:lnTo>
                      <a:pt x="1313987" y="2895328"/>
                    </a:lnTo>
                    <a:lnTo>
                      <a:pt x="1210499" y="2344771"/>
                    </a:lnTo>
                    <a:cubicBezTo>
                      <a:pt x="1128624" y="2324502"/>
                      <a:pt x="1051461" y="2292207"/>
                      <a:pt x="980859" y="2249821"/>
                    </a:cubicBezTo>
                    <a:lnTo>
                      <a:pt x="518534" y="2565841"/>
                    </a:lnTo>
                    <a:lnTo>
                      <a:pt x="329487" y="2376794"/>
                    </a:lnTo>
                    <a:lnTo>
                      <a:pt x="646613" y="1912850"/>
                    </a:lnTo>
                    <a:cubicBezTo>
                      <a:pt x="605572" y="1842783"/>
                      <a:pt x="574266" y="1766472"/>
                      <a:pt x="554713" y="1685610"/>
                    </a:cubicBezTo>
                    <a:lnTo>
                      <a:pt x="0" y="1581340"/>
                    </a:lnTo>
                    <a:lnTo>
                      <a:pt x="0" y="1313987"/>
                    </a:lnTo>
                    <a:lnTo>
                      <a:pt x="559857" y="1208751"/>
                    </a:lnTo>
                    <a:cubicBezTo>
                      <a:pt x="580609" y="1131399"/>
                      <a:pt x="612054" y="1058397"/>
                      <a:pt x="652736" y="991436"/>
                    </a:cubicBezTo>
                    <a:lnTo>
                      <a:pt x="329487" y="518534"/>
                    </a:lnTo>
                    <a:lnTo>
                      <a:pt x="518534" y="329487"/>
                    </a:lnTo>
                    <a:lnTo>
                      <a:pt x="995604" y="655586"/>
                    </a:lnTo>
                    <a:cubicBezTo>
                      <a:pt x="1061155" y="618319"/>
                      <a:pt x="1131943" y="589342"/>
                      <a:pt x="1206739" y="570560"/>
                    </a:cubicBezTo>
                    <a:close/>
                  </a:path>
                </a:pathLst>
              </a:custGeom>
              <a:gradFill>
                <a:gsLst>
                  <a:gs pos="82000">
                    <a:srgbClr val="449197"/>
                  </a:gs>
                  <a:gs pos="65000">
                    <a:srgbClr val="449197"/>
                  </a:gs>
                </a:gsLst>
                <a:lin ang="19200000" scaled="0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sp3d contourW="25400">
                  <a:bevelT w="1270"/>
                  <a:contourClr>
                    <a:srgbClr val="1A272E"/>
                  </a:contourClr>
                </a:sp3d>
              </a:bodyPr>
              <a:lstStyle/>
              <a:p>
                <a:pPr algn="ctr" latinLnBrk="0">
                  <a:defRPr/>
                </a:pPr>
                <a:endParaRPr lang="ko-KR" altLang="en-US" sz="1200" kern="0" dirty="0">
                  <a:solidFill>
                    <a:sysClr val="window" lastClr="FFFFFF"/>
                  </a:solidFill>
                  <a:latin typeface="Rix고딕 L" pitchFamily="18" charset="-127"/>
                  <a:ea typeface="Rix고딕 L" pitchFamily="18" charset="-127"/>
                </a:endParaRPr>
              </a:p>
            </p:txBody>
          </p:sp>
        </p:grpSp>
        <p:sp>
          <p:nvSpPr>
            <p:cNvPr id="77" name="Text Box 82">
              <a:extLst>
                <a:ext uri="{FF2B5EF4-FFF2-40B4-BE49-F238E27FC236}">
                  <a16:creationId xmlns:a16="http://schemas.microsoft.com/office/drawing/2014/main" id="{6953A90F-4290-AAA0-53C2-DE6611903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74591" y="4750367"/>
              <a:ext cx="1830213" cy="137144"/>
            </a:xfrm>
            <a:prstGeom prst="rect">
              <a:avLst/>
            </a:prstGeom>
            <a:no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3pPr marL="119540" lvl="2" indent="-119540" fontAlgn="ctr" latinLnBrk="0">
                <a:buClr>
                  <a:srgbClr val="59422D"/>
                </a:buClr>
                <a:buSzPct val="100000"/>
                <a:buFont typeface="Wingdings" pitchFamily="2" charset="2"/>
                <a:buChar char="§"/>
                <a:defRPr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</a:lstStyle>
            <a:p>
              <a:pPr marL="0" lvl="2" indent="0" algn="ctr">
                <a:buFont typeface="Wingdings" pitchFamily="2" charset="2"/>
                <a:buNone/>
                <a:defRPr/>
              </a:pPr>
              <a:r>
                <a:rPr lang="ko-KR" altLang="en-US" sz="1200" b="1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76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보안관제시스템</a:t>
              </a:r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4BB86AFF-7A49-DD56-D049-F8CE9FC9466A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2" y="5207620"/>
            <a:ext cx="338804" cy="49684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4D6DDFA8-6BB6-D236-529B-EEA93FE00C6A}"/>
              </a:ext>
            </a:extLst>
          </p:cNvPr>
          <p:cNvGrpSpPr/>
          <p:nvPr/>
        </p:nvGrpSpPr>
        <p:grpSpPr>
          <a:xfrm>
            <a:off x="5141857" y="3822398"/>
            <a:ext cx="316826" cy="312234"/>
            <a:chOff x="2154237" y="5473700"/>
            <a:chExt cx="438150" cy="431801"/>
          </a:xfrm>
          <a:solidFill>
            <a:srgbClr val="6EB8BE"/>
          </a:solidFill>
        </p:grpSpPr>
        <p:sp>
          <p:nvSpPr>
            <p:cNvPr id="88" name="Freeform 4910">
              <a:extLst>
                <a:ext uri="{FF2B5EF4-FFF2-40B4-BE49-F238E27FC236}">
                  <a16:creationId xmlns:a16="http://schemas.microsoft.com/office/drawing/2014/main" id="{7551CFFB-2D19-53EC-69AD-C681D0F86CCA}"/>
                </a:ext>
              </a:extLst>
            </p:cNvPr>
            <p:cNvSpPr/>
            <p:nvPr/>
          </p:nvSpPr>
          <p:spPr bwMode="auto">
            <a:xfrm>
              <a:off x="2471737" y="5473700"/>
              <a:ext cx="120650" cy="431800"/>
            </a:xfrm>
            <a:custGeom>
              <a:avLst/>
              <a:gdLst>
                <a:gd name="T0" fmla="*/ 0 w 57"/>
                <a:gd name="T1" fmla="*/ 0 h 205"/>
                <a:gd name="T2" fmla="*/ 57 w 57"/>
                <a:gd name="T3" fmla="*/ 0 h 205"/>
                <a:gd name="T4" fmla="*/ 57 w 57"/>
                <a:gd name="T5" fmla="*/ 205 h 205"/>
                <a:gd name="T6" fmla="*/ 0 w 57"/>
                <a:gd name="T7" fmla="*/ 205 h 205"/>
                <a:gd name="T8" fmla="*/ 0 w 57"/>
                <a:gd name="T9" fmla="*/ 114 h 205"/>
                <a:gd name="T10" fmla="*/ 14 w 57"/>
                <a:gd name="T11" fmla="*/ 76 h 205"/>
                <a:gd name="T12" fmla="*/ 0 w 57"/>
                <a:gd name="T13" fmla="*/ 37 h 205"/>
                <a:gd name="T14" fmla="*/ 0 w 57"/>
                <a:gd name="T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05">
                  <a:moveTo>
                    <a:pt x="0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205"/>
                    <a:pt x="57" y="205"/>
                    <a:pt x="57" y="20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9" y="104"/>
                    <a:pt x="14" y="90"/>
                    <a:pt x="14" y="76"/>
                  </a:cubicBezTo>
                  <a:cubicBezTo>
                    <a:pt x="14" y="61"/>
                    <a:pt x="9" y="47"/>
                    <a:pt x="0" y="3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4911">
              <a:extLst>
                <a:ext uri="{FF2B5EF4-FFF2-40B4-BE49-F238E27FC236}">
                  <a16:creationId xmlns:a16="http://schemas.microsoft.com/office/drawing/2014/main" id="{1A25CDCD-76B8-B736-287A-51301F83DA31}"/>
                </a:ext>
              </a:extLst>
            </p:cNvPr>
            <p:cNvSpPr/>
            <p:nvPr/>
          </p:nvSpPr>
          <p:spPr bwMode="auto">
            <a:xfrm>
              <a:off x="2309812" y="5746750"/>
              <a:ext cx="120650" cy="158750"/>
            </a:xfrm>
            <a:custGeom>
              <a:avLst/>
              <a:gdLst>
                <a:gd name="T0" fmla="*/ 29 w 57"/>
                <a:gd name="T1" fmla="*/ 7 h 75"/>
                <a:gd name="T2" fmla="*/ 57 w 57"/>
                <a:gd name="T3" fmla="*/ 1 h 75"/>
                <a:gd name="T4" fmla="*/ 57 w 57"/>
                <a:gd name="T5" fmla="*/ 75 h 75"/>
                <a:gd name="T6" fmla="*/ 0 w 57"/>
                <a:gd name="T7" fmla="*/ 75 h 75"/>
                <a:gd name="T8" fmla="*/ 0 w 57"/>
                <a:gd name="T9" fmla="*/ 0 h 75"/>
                <a:gd name="T10" fmla="*/ 29 w 57"/>
                <a:gd name="T11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75">
                  <a:moveTo>
                    <a:pt x="29" y="7"/>
                  </a:moveTo>
                  <a:cubicBezTo>
                    <a:pt x="39" y="7"/>
                    <a:pt x="49" y="5"/>
                    <a:pt x="57" y="1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5"/>
                    <a:pt x="19" y="7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4912">
              <a:extLst>
                <a:ext uri="{FF2B5EF4-FFF2-40B4-BE49-F238E27FC236}">
                  <a16:creationId xmlns:a16="http://schemas.microsoft.com/office/drawing/2014/main" id="{EB61C111-0CE3-65F8-6170-46DCA44584C2}"/>
                </a:ext>
              </a:extLst>
            </p:cNvPr>
            <p:cNvSpPr/>
            <p:nvPr/>
          </p:nvSpPr>
          <p:spPr bwMode="auto">
            <a:xfrm>
              <a:off x="2379662" y="5616575"/>
              <a:ext cx="39688" cy="61913"/>
            </a:xfrm>
            <a:custGeom>
              <a:avLst/>
              <a:gdLst>
                <a:gd name="T0" fmla="*/ 25 w 25"/>
                <a:gd name="T1" fmla="*/ 19 h 39"/>
                <a:gd name="T2" fmla="*/ 13 w 25"/>
                <a:gd name="T3" fmla="*/ 39 h 39"/>
                <a:gd name="T4" fmla="*/ 0 w 25"/>
                <a:gd name="T5" fmla="*/ 19 h 39"/>
                <a:gd name="T6" fmla="*/ 8 w 25"/>
                <a:gd name="T7" fmla="*/ 19 h 39"/>
                <a:gd name="T8" fmla="*/ 8 w 25"/>
                <a:gd name="T9" fmla="*/ 0 h 39"/>
                <a:gd name="T10" fmla="*/ 17 w 25"/>
                <a:gd name="T11" fmla="*/ 0 h 39"/>
                <a:gd name="T12" fmla="*/ 17 w 25"/>
                <a:gd name="T13" fmla="*/ 19 h 39"/>
                <a:gd name="T14" fmla="*/ 25 w 25"/>
                <a:gd name="T1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9">
                  <a:moveTo>
                    <a:pt x="25" y="19"/>
                  </a:moveTo>
                  <a:lnTo>
                    <a:pt x="13" y="39"/>
                  </a:lnTo>
                  <a:lnTo>
                    <a:pt x="0" y="19"/>
                  </a:lnTo>
                  <a:lnTo>
                    <a:pt x="8" y="19"/>
                  </a:lnTo>
                  <a:lnTo>
                    <a:pt x="8" y="0"/>
                  </a:lnTo>
                  <a:lnTo>
                    <a:pt x="17" y="0"/>
                  </a:lnTo>
                  <a:lnTo>
                    <a:pt x="17" y="19"/>
                  </a:lnTo>
                  <a:lnTo>
                    <a:pt x="2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4913">
              <a:extLst>
                <a:ext uri="{FF2B5EF4-FFF2-40B4-BE49-F238E27FC236}">
                  <a16:creationId xmlns:a16="http://schemas.microsoft.com/office/drawing/2014/main" id="{B6631524-2BE4-9BE2-9EE6-C12728BC3E45}"/>
                </a:ext>
              </a:extLst>
            </p:cNvPr>
            <p:cNvSpPr/>
            <p:nvPr/>
          </p:nvSpPr>
          <p:spPr bwMode="auto">
            <a:xfrm>
              <a:off x="2185987" y="5508625"/>
              <a:ext cx="309563" cy="304800"/>
            </a:xfrm>
            <a:custGeom>
              <a:avLst/>
              <a:gdLst>
                <a:gd name="T0" fmla="*/ 51 w 147"/>
                <a:gd name="T1" fmla="*/ 20 h 144"/>
                <a:gd name="T2" fmla="*/ 126 w 147"/>
                <a:gd name="T3" fmla="*/ 21 h 144"/>
                <a:gd name="T4" fmla="*/ 125 w 147"/>
                <a:gd name="T5" fmla="*/ 97 h 144"/>
                <a:gd name="T6" fmla="*/ 56 w 147"/>
                <a:gd name="T7" fmla="*/ 101 h 144"/>
                <a:gd name="T8" fmla="*/ 53 w 147"/>
                <a:gd name="T9" fmla="*/ 107 h 144"/>
                <a:gd name="T10" fmla="*/ 18 w 147"/>
                <a:gd name="T11" fmla="*/ 140 h 144"/>
                <a:gd name="T12" fmla="*/ 4 w 147"/>
                <a:gd name="T13" fmla="*/ 140 h 144"/>
                <a:gd name="T14" fmla="*/ 4 w 147"/>
                <a:gd name="T15" fmla="*/ 126 h 144"/>
                <a:gd name="T16" fmla="*/ 39 w 147"/>
                <a:gd name="T17" fmla="*/ 92 h 144"/>
                <a:gd name="T18" fmla="*/ 45 w 147"/>
                <a:gd name="T19" fmla="*/ 90 h 144"/>
                <a:gd name="T20" fmla="*/ 51 w 147"/>
                <a:gd name="T21" fmla="*/ 20 h 144"/>
                <a:gd name="T22" fmla="*/ 60 w 147"/>
                <a:gd name="T23" fmla="*/ 86 h 144"/>
                <a:gd name="T24" fmla="*/ 115 w 147"/>
                <a:gd name="T25" fmla="*/ 86 h 144"/>
                <a:gd name="T26" fmla="*/ 116 w 147"/>
                <a:gd name="T27" fmla="*/ 32 h 144"/>
                <a:gd name="T28" fmla="*/ 61 w 147"/>
                <a:gd name="T29" fmla="*/ 31 h 144"/>
                <a:gd name="T30" fmla="*/ 60 w 147"/>
                <a:gd name="T31" fmla="*/ 8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44">
                  <a:moveTo>
                    <a:pt x="51" y="20"/>
                  </a:moveTo>
                  <a:cubicBezTo>
                    <a:pt x="72" y="0"/>
                    <a:pt x="106" y="0"/>
                    <a:pt x="126" y="21"/>
                  </a:cubicBezTo>
                  <a:cubicBezTo>
                    <a:pt x="147" y="42"/>
                    <a:pt x="146" y="76"/>
                    <a:pt x="125" y="97"/>
                  </a:cubicBezTo>
                  <a:cubicBezTo>
                    <a:pt x="106" y="116"/>
                    <a:pt x="76" y="117"/>
                    <a:pt x="56" y="101"/>
                  </a:cubicBezTo>
                  <a:cubicBezTo>
                    <a:pt x="55" y="103"/>
                    <a:pt x="54" y="105"/>
                    <a:pt x="53" y="107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4" y="144"/>
                    <a:pt x="8" y="144"/>
                    <a:pt x="4" y="140"/>
                  </a:cubicBezTo>
                  <a:cubicBezTo>
                    <a:pt x="0" y="136"/>
                    <a:pt x="0" y="130"/>
                    <a:pt x="4" y="126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1" y="91"/>
                    <a:pt x="43" y="90"/>
                    <a:pt x="45" y="90"/>
                  </a:cubicBezTo>
                  <a:cubicBezTo>
                    <a:pt x="29" y="69"/>
                    <a:pt x="32" y="39"/>
                    <a:pt x="51" y="20"/>
                  </a:cubicBezTo>
                  <a:close/>
                  <a:moveTo>
                    <a:pt x="60" y="86"/>
                  </a:moveTo>
                  <a:cubicBezTo>
                    <a:pt x="75" y="101"/>
                    <a:pt x="100" y="101"/>
                    <a:pt x="115" y="86"/>
                  </a:cubicBezTo>
                  <a:cubicBezTo>
                    <a:pt x="130" y="71"/>
                    <a:pt x="131" y="47"/>
                    <a:pt x="116" y="32"/>
                  </a:cubicBezTo>
                  <a:cubicBezTo>
                    <a:pt x="101" y="16"/>
                    <a:pt x="76" y="16"/>
                    <a:pt x="61" y="31"/>
                  </a:cubicBezTo>
                  <a:cubicBezTo>
                    <a:pt x="46" y="46"/>
                    <a:pt x="45" y="70"/>
                    <a:pt x="6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4914">
              <a:extLst>
                <a:ext uri="{FF2B5EF4-FFF2-40B4-BE49-F238E27FC236}">
                  <a16:creationId xmlns:a16="http://schemas.microsoft.com/office/drawing/2014/main" id="{06923213-F5A0-692D-F320-5C2D8C29A121}"/>
                </a:ext>
              </a:extLst>
            </p:cNvPr>
            <p:cNvSpPr/>
            <p:nvPr/>
          </p:nvSpPr>
          <p:spPr bwMode="auto">
            <a:xfrm>
              <a:off x="2324099" y="5586413"/>
              <a:ext cx="39688" cy="61913"/>
            </a:xfrm>
            <a:custGeom>
              <a:avLst/>
              <a:gdLst>
                <a:gd name="T0" fmla="*/ 25 w 25"/>
                <a:gd name="T1" fmla="*/ 20 h 39"/>
                <a:gd name="T2" fmla="*/ 17 w 25"/>
                <a:gd name="T3" fmla="*/ 20 h 39"/>
                <a:gd name="T4" fmla="*/ 17 w 25"/>
                <a:gd name="T5" fmla="*/ 39 h 39"/>
                <a:gd name="T6" fmla="*/ 7 w 25"/>
                <a:gd name="T7" fmla="*/ 39 h 39"/>
                <a:gd name="T8" fmla="*/ 7 w 25"/>
                <a:gd name="T9" fmla="*/ 20 h 39"/>
                <a:gd name="T10" fmla="*/ 0 w 25"/>
                <a:gd name="T11" fmla="*/ 20 h 39"/>
                <a:gd name="T12" fmla="*/ 12 w 25"/>
                <a:gd name="T13" fmla="*/ 0 h 39"/>
                <a:gd name="T14" fmla="*/ 25 w 25"/>
                <a:gd name="T15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9">
                  <a:moveTo>
                    <a:pt x="25" y="20"/>
                  </a:moveTo>
                  <a:lnTo>
                    <a:pt x="17" y="20"/>
                  </a:lnTo>
                  <a:lnTo>
                    <a:pt x="17" y="39"/>
                  </a:lnTo>
                  <a:lnTo>
                    <a:pt x="7" y="39"/>
                  </a:lnTo>
                  <a:lnTo>
                    <a:pt x="7" y="20"/>
                  </a:lnTo>
                  <a:lnTo>
                    <a:pt x="0" y="20"/>
                  </a:lnTo>
                  <a:lnTo>
                    <a:pt x="12" y="0"/>
                  </a:ln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4915">
              <a:extLst>
                <a:ext uri="{FF2B5EF4-FFF2-40B4-BE49-F238E27FC236}">
                  <a16:creationId xmlns:a16="http://schemas.microsoft.com/office/drawing/2014/main" id="{9764ECDE-2D80-CCB8-0004-C982E5A8B297}"/>
                </a:ext>
              </a:extLst>
            </p:cNvPr>
            <p:cNvSpPr/>
            <p:nvPr/>
          </p:nvSpPr>
          <p:spPr bwMode="auto">
            <a:xfrm>
              <a:off x="2154237" y="5681663"/>
              <a:ext cx="119063" cy="223838"/>
            </a:xfrm>
            <a:custGeom>
              <a:avLst/>
              <a:gdLst>
                <a:gd name="T0" fmla="*/ 57 w 57"/>
                <a:gd name="T1" fmla="*/ 42 h 106"/>
                <a:gd name="T2" fmla="*/ 57 w 57"/>
                <a:gd name="T3" fmla="*/ 106 h 106"/>
                <a:gd name="T4" fmla="*/ 0 w 57"/>
                <a:gd name="T5" fmla="*/ 106 h 106"/>
                <a:gd name="T6" fmla="*/ 0 w 57"/>
                <a:gd name="T7" fmla="*/ 0 h 106"/>
                <a:gd name="T8" fmla="*/ 46 w 57"/>
                <a:gd name="T9" fmla="*/ 0 h 106"/>
                <a:gd name="T10" fmla="*/ 50 w 57"/>
                <a:gd name="T11" fmla="*/ 8 h 106"/>
                <a:gd name="T12" fmla="*/ 16 w 57"/>
                <a:gd name="T13" fmla="*/ 41 h 106"/>
                <a:gd name="T14" fmla="*/ 15 w 57"/>
                <a:gd name="T15" fmla="*/ 62 h 106"/>
                <a:gd name="T16" fmla="*/ 36 w 57"/>
                <a:gd name="T17" fmla="*/ 62 h 106"/>
                <a:gd name="T18" fmla="*/ 57 w 57"/>
                <a:gd name="T19" fmla="*/ 4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06">
                  <a:moveTo>
                    <a:pt x="57" y="42"/>
                  </a:moveTo>
                  <a:cubicBezTo>
                    <a:pt x="57" y="106"/>
                    <a:pt x="57" y="106"/>
                    <a:pt x="57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3"/>
                    <a:pt x="48" y="5"/>
                    <a:pt x="50" y="8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0" y="47"/>
                    <a:pt x="10" y="56"/>
                    <a:pt x="15" y="62"/>
                  </a:cubicBezTo>
                  <a:cubicBezTo>
                    <a:pt x="21" y="68"/>
                    <a:pt x="31" y="68"/>
                    <a:pt x="36" y="62"/>
                  </a:cubicBezTo>
                  <a:lnTo>
                    <a:pt x="57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5CF06AC-0C22-8C2C-9817-EA7C5D8F4A35}"/>
              </a:ext>
            </a:extLst>
          </p:cNvPr>
          <p:cNvGrpSpPr/>
          <p:nvPr/>
        </p:nvGrpSpPr>
        <p:grpSpPr>
          <a:xfrm>
            <a:off x="5117864" y="4830109"/>
            <a:ext cx="351035" cy="240358"/>
            <a:chOff x="5249862" y="6164263"/>
            <a:chExt cx="498476" cy="341313"/>
          </a:xfrm>
          <a:solidFill>
            <a:srgbClr val="6EB8BE"/>
          </a:solidFill>
        </p:grpSpPr>
        <p:sp>
          <p:nvSpPr>
            <p:cNvPr id="95" name="Freeform 5687">
              <a:extLst>
                <a:ext uri="{FF2B5EF4-FFF2-40B4-BE49-F238E27FC236}">
                  <a16:creationId xmlns:a16="http://schemas.microsoft.com/office/drawing/2014/main" id="{47452D06-7F63-2073-20F4-9BD3B8953EB9}"/>
                </a:ext>
              </a:extLst>
            </p:cNvPr>
            <p:cNvSpPr/>
            <p:nvPr/>
          </p:nvSpPr>
          <p:spPr bwMode="auto">
            <a:xfrm>
              <a:off x="5410200" y="6164263"/>
              <a:ext cx="338138" cy="341313"/>
            </a:xfrm>
            <a:custGeom>
              <a:avLst/>
              <a:gdLst>
                <a:gd name="T0" fmla="*/ 57 w 161"/>
                <a:gd name="T1" fmla="*/ 0 h 162"/>
                <a:gd name="T2" fmla="*/ 90 w 161"/>
                <a:gd name="T3" fmla="*/ 0 h 162"/>
                <a:gd name="T4" fmla="*/ 90 w 161"/>
                <a:gd name="T5" fmla="*/ 19 h 162"/>
                <a:gd name="T6" fmla="*/ 111 w 161"/>
                <a:gd name="T7" fmla="*/ 27 h 162"/>
                <a:gd name="T8" fmla="*/ 124 w 161"/>
                <a:gd name="T9" fmla="*/ 14 h 162"/>
                <a:gd name="T10" fmla="*/ 147 w 161"/>
                <a:gd name="T11" fmla="*/ 38 h 162"/>
                <a:gd name="T12" fmla="*/ 134 w 161"/>
                <a:gd name="T13" fmla="*/ 51 h 162"/>
                <a:gd name="T14" fmla="*/ 143 w 161"/>
                <a:gd name="T15" fmla="*/ 71 h 162"/>
                <a:gd name="T16" fmla="*/ 161 w 161"/>
                <a:gd name="T17" fmla="*/ 71 h 162"/>
                <a:gd name="T18" fmla="*/ 161 w 161"/>
                <a:gd name="T19" fmla="*/ 104 h 162"/>
                <a:gd name="T20" fmla="*/ 143 w 161"/>
                <a:gd name="T21" fmla="*/ 104 h 162"/>
                <a:gd name="T22" fmla="*/ 134 w 161"/>
                <a:gd name="T23" fmla="*/ 125 h 162"/>
                <a:gd name="T24" fmla="*/ 147 w 161"/>
                <a:gd name="T25" fmla="*/ 138 h 162"/>
                <a:gd name="T26" fmla="*/ 124 w 161"/>
                <a:gd name="T27" fmla="*/ 162 h 162"/>
                <a:gd name="T28" fmla="*/ 111 w 161"/>
                <a:gd name="T29" fmla="*/ 148 h 162"/>
                <a:gd name="T30" fmla="*/ 102 w 161"/>
                <a:gd name="T31" fmla="*/ 153 h 162"/>
                <a:gd name="T32" fmla="*/ 103 w 161"/>
                <a:gd name="T33" fmla="*/ 141 h 162"/>
                <a:gd name="T34" fmla="*/ 103 w 161"/>
                <a:gd name="T35" fmla="*/ 138 h 162"/>
                <a:gd name="T36" fmla="*/ 132 w 161"/>
                <a:gd name="T37" fmla="*/ 88 h 162"/>
                <a:gd name="T38" fmla="*/ 74 w 161"/>
                <a:gd name="T39" fmla="*/ 29 h 162"/>
                <a:gd name="T40" fmla="*/ 23 w 161"/>
                <a:gd name="T41" fmla="*/ 59 h 162"/>
                <a:gd name="T42" fmla="*/ 22 w 161"/>
                <a:gd name="T43" fmla="*/ 59 h 162"/>
                <a:gd name="T44" fmla="*/ 8 w 161"/>
                <a:gd name="T45" fmla="*/ 60 h 162"/>
                <a:gd name="T46" fmla="*/ 13 w 161"/>
                <a:gd name="T47" fmla="*/ 51 h 162"/>
                <a:gd name="T48" fmla="*/ 0 w 161"/>
                <a:gd name="T49" fmla="*/ 38 h 162"/>
                <a:gd name="T50" fmla="*/ 23 w 161"/>
                <a:gd name="T51" fmla="*/ 14 h 162"/>
                <a:gd name="T52" fmla="*/ 37 w 161"/>
                <a:gd name="T53" fmla="*/ 27 h 162"/>
                <a:gd name="T54" fmla="*/ 57 w 161"/>
                <a:gd name="T55" fmla="*/ 19 h 162"/>
                <a:gd name="T56" fmla="*/ 57 w 161"/>
                <a:gd name="T5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1" h="162">
                  <a:moveTo>
                    <a:pt x="57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98" y="20"/>
                    <a:pt x="104" y="23"/>
                    <a:pt x="111" y="27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8" y="57"/>
                    <a:pt x="141" y="64"/>
                    <a:pt x="143" y="71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1" y="112"/>
                    <a:pt x="138" y="119"/>
                    <a:pt x="134" y="125"/>
                  </a:cubicBezTo>
                  <a:cubicBezTo>
                    <a:pt x="147" y="138"/>
                    <a:pt x="147" y="138"/>
                    <a:pt x="147" y="138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08" y="150"/>
                    <a:pt x="105" y="151"/>
                    <a:pt x="102" y="153"/>
                  </a:cubicBezTo>
                  <a:cubicBezTo>
                    <a:pt x="103" y="149"/>
                    <a:pt x="103" y="145"/>
                    <a:pt x="103" y="141"/>
                  </a:cubicBezTo>
                  <a:cubicBezTo>
                    <a:pt x="103" y="140"/>
                    <a:pt x="103" y="139"/>
                    <a:pt x="103" y="138"/>
                  </a:cubicBezTo>
                  <a:cubicBezTo>
                    <a:pt x="120" y="128"/>
                    <a:pt x="132" y="109"/>
                    <a:pt x="132" y="88"/>
                  </a:cubicBezTo>
                  <a:cubicBezTo>
                    <a:pt x="132" y="55"/>
                    <a:pt x="106" y="29"/>
                    <a:pt x="74" y="29"/>
                  </a:cubicBezTo>
                  <a:cubicBezTo>
                    <a:pt x="52" y="29"/>
                    <a:pt x="33" y="41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7" y="59"/>
                    <a:pt x="13" y="59"/>
                    <a:pt x="8" y="60"/>
                  </a:cubicBezTo>
                  <a:cubicBezTo>
                    <a:pt x="10" y="57"/>
                    <a:pt x="11" y="54"/>
                    <a:pt x="13" y="5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3" y="23"/>
                    <a:pt x="50" y="20"/>
                    <a:pt x="57" y="19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5688">
              <a:extLst>
                <a:ext uri="{FF2B5EF4-FFF2-40B4-BE49-F238E27FC236}">
                  <a16:creationId xmlns:a16="http://schemas.microsoft.com/office/drawing/2014/main" id="{A48D7D16-1CEA-31DD-3983-B99579ED106E}"/>
                </a:ext>
              </a:extLst>
            </p:cNvPr>
            <p:cNvSpPr/>
            <p:nvPr/>
          </p:nvSpPr>
          <p:spPr bwMode="auto">
            <a:xfrm>
              <a:off x="5300662" y="6253163"/>
              <a:ext cx="123825" cy="123825"/>
            </a:xfrm>
            <a:custGeom>
              <a:avLst/>
              <a:gdLst>
                <a:gd name="T0" fmla="*/ 41 w 59"/>
                <a:gd name="T1" fmla="*/ 30 h 59"/>
                <a:gd name="T2" fmla="*/ 29 w 59"/>
                <a:gd name="T3" fmla="*/ 18 h 59"/>
                <a:gd name="T4" fmla="*/ 17 w 59"/>
                <a:gd name="T5" fmla="*/ 30 h 59"/>
                <a:gd name="T6" fmla="*/ 29 w 59"/>
                <a:gd name="T7" fmla="*/ 42 h 59"/>
                <a:gd name="T8" fmla="*/ 41 w 59"/>
                <a:gd name="T9" fmla="*/ 30 h 59"/>
                <a:gd name="T10" fmla="*/ 17 w 59"/>
                <a:gd name="T11" fmla="*/ 9 h 59"/>
                <a:gd name="T12" fmla="*/ 24 w 59"/>
                <a:gd name="T13" fmla="*/ 6 h 59"/>
                <a:gd name="T14" fmla="*/ 24 w 59"/>
                <a:gd name="T15" fmla="*/ 0 h 59"/>
                <a:gd name="T16" fmla="*/ 35 w 59"/>
                <a:gd name="T17" fmla="*/ 0 h 59"/>
                <a:gd name="T18" fmla="*/ 35 w 59"/>
                <a:gd name="T19" fmla="*/ 6 h 59"/>
                <a:gd name="T20" fmla="*/ 42 w 59"/>
                <a:gd name="T21" fmla="*/ 9 h 59"/>
                <a:gd name="T22" fmla="*/ 46 w 59"/>
                <a:gd name="T23" fmla="*/ 5 h 59"/>
                <a:gd name="T24" fmla="*/ 54 w 59"/>
                <a:gd name="T25" fmla="*/ 13 h 59"/>
                <a:gd name="T26" fmla="*/ 50 w 59"/>
                <a:gd name="T27" fmla="*/ 17 h 59"/>
                <a:gd name="T28" fmla="*/ 53 w 59"/>
                <a:gd name="T29" fmla="*/ 24 h 59"/>
                <a:gd name="T30" fmla="*/ 59 w 59"/>
                <a:gd name="T31" fmla="*/ 24 h 59"/>
                <a:gd name="T32" fmla="*/ 59 w 59"/>
                <a:gd name="T33" fmla="*/ 35 h 59"/>
                <a:gd name="T34" fmla="*/ 53 w 59"/>
                <a:gd name="T35" fmla="*/ 35 h 59"/>
                <a:gd name="T36" fmla="*/ 50 w 59"/>
                <a:gd name="T37" fmla="*/ 42 h 59"/>
                <a:gd name="T38" fmla="*/ 54 w 59"/>
                <a:gd name="T39" fmla="*/ 46 h 59"/>
                <a:gd name="T40" fmla="*/ 46 w 59"/>
                <a:gd name="T41" fmla="*/ 54 h 59"/>
                <a:gd name="T42" fmla="*/ 42 w 59"/>
                <a:gd name="T43" fmla="*/ 50 h 59"/>
                <a:gd name="T44" fmla="*/ 35 w 59"/>
                <a:gd name="T45" fmla="*/ 53 h 59"/>
                <a:gd name="T46" fmla="*/ 35 w 59"/>
                <a:gd name="T47" fmla="*/ 59 h 59"/>
                <a:gd name="T48" fmla="*/ 24 w 59"/>
                <a:gd name="T49" fmla="*/ 59 h 59"/>
                <a:gd name="T50" fmla="*/ 24 w 59"/>
                <a:gd name="T51" fmla="*/ 53 h 59"/>
                <a:gd name="T52" fmla="*/ 17 w 59"/>
                <a:gd name="T53" fmla="*/ 50 h 59"/>
                <a:gd name="T54" fmla="*/ 12 w 59"/>
                <a:gd name="T55" fmla="*/ 54 h 59"/>
                <a:gd name="T56" fmla="*/ 4 w 59"/>
                <a:gd name="T57" fmla="*/ 47 h 59"/>
                <a:gd name="T58" fmla="*/ 9 w 59"/>
                <a:gd name="T59" fmla="*/ 42 h 59"/>
                <a:gd name="T60" fmla="*/ 6 w 59"/>
                <a:gd name="T61" fmla="*/ 35 h 59"/>
                <a:gd name="T62" fmla="*/ 0 w 59"/>
                <a:gd name="T63" fmla="*/ 35 h 59"/>
                <a:gd name="T64" fmla="*/ 0 w 59"/>
                <a:gd name="T65" fmla="*/ 24 h 59"/>
                <a:gd name="T66" fmla="*/ 6 w 59"/>
                <a:gd name="T67" fmla="*/ 24 h 59"/>
                <a:gd name="T68" fmla="*/ 9 w 59"/>
                <a:gd name="T69" fmla="*/ 17 h 59"/>
                <a:gd name="T70" fmla="*/ 4 w 59"/>
                <a:gd name="T71" fmla="*/ 13 h 59"/>
                <a:gd name="T72" fmla="*/ 12 w 59"/>
                <a:gd name="T73" fmla="*/ 5 h 59"/>
                <a:gd name="T74" fmla="*/ 17 w 59"/>
                <a:gd name="T75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9" h="59">
                  <a:moveTo>
                    <a:pt x="41" y="30"/>
                  </a:moveTo>
                  <a:cubicBezTo>
                    <a:pt x="41" y="23"/>
                    <a:pt x="36" y="18"/>
                    <a:pt x="29" y="18"/>
                  </a:cubicBezTo>
                  <a:cubicBezTo>
                    <a:pt x="23" y="18"/>
                    <a:pt x="17" y="23"/>
                    <a:pt x="17" y="30"/>
                  </a:cubicBezTo>
                  <a:cubicBezTo>
                    <a:pt x="17" y="36"/>
                    <a:pt x="23" y="42"/>
                    <a:pt x="29" y="42"/>
                  </a:cubicBezTo>
                  <a:cubicBezTo>
                    <a:pt x="36" y="42"/>
                    <a:pt x="41" y="36"/>
                    <a:pt x="41" y="30"/>
                  </a:cubicBezTo>
                  <a:close/>
                  <a:moveTo>
                    <a:pt x="17" y="9"/>
                  </a:moveTo>
                  <a:cubicBezTo>
                    <a:pt x="19" y="8"/>
                    <a:pt x="21" y="7"/>
                    <a:pt x="24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7" y="7"/>
                    <a:pt x="40" y="8"/>
                    <a:pt x="42" y="9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1" y="19"/>
                    <a:pt x="52" y="21"/>
                    <a:pt x="53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2" y="38"/>
                    <a:pt x="51" y="40"/>
                    <a:pt x="50" y="42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0" y="51"/>
                    <a:pt x="37" y="52"/>
                    <a:pt x="35" y="53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52"/>
                    <a:pt x="19" y="51"/>
                    <a:pt x="17" y="5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8" y="40"/>
                    <a:pt x="7" y="38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1"/>
                    <a:pt x="8" y="19"/>
                    <a:pt x="9" y="1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1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7" name="Freeform 5690">
              <a:extLst>
                <a:ext uri="{FF2B5EF4-FFF2-40B4-BE49-F238E27FC236}">
                  <a16:creationId xmlns:a16="http://schemas.microsoft.com/office/drawing/2014/main" id="{33E4A878-E145-52AC-4D3B-F9414B255B74}"/>
                </a:ext>
              </a:extLst>
            </p:cNvPr>
            <p:cNvSpPr/>
            <p:nvPr/>
          </p:nvSpPr>
          <p:spPr bwMode="auto">
            <a:xfrm>
              <a:off x="5249862" y="6373813"/>
              <a:ext cx="101600" cy="100013"/>
            </a:xfrm>
            <a:custGeom>
              <a:avLst/>
              <a:gdLst>
                <a:gd name="T0" fmla="*/ 33 w 48"/>
                <a:gd name="T1" fmla="*/ 24 h 48"/>
                <a:gd name="T2" fmla="*/ 24 w 48"/>
                <a:gd name="T3" fmla="*/ 14 h 48"/>
                <a:gd name="T4" fmla="*/ 14 w 48"/>
                <a:gd name="T5" fmla="*/ 24 h 48"/>
                <a:gd name="T6" fmla="*/ 24 w 48"/>
                <a:gd name="T7" fmla="*/ 34 h 48"/>
                <a:gd name="T8" fmla="*/ 33 w 48"/>
                <a:gd name="T9" fmla="*/ 24 h 48"/>
                <a:gd name="T10" fmla="*/ 28 w 48"/>
                <a:gd name="T11" fmla="*/ 48 h 48"/>
                <a:gd name="T12" fmla="*/ 19 w 48"/>
                <a:gd name="T13" fmla="*/ 48 h 48"/>
                <a:gd name="T14" fmla="*/ 19 w 48"/>
                <a:gd name="T15" fmla="*/ 43 h 48"/>
                <a:gd name="T16" fmla="*/ 14 w 48"/>
                <a:gd name="T17" fmla="*/ 41 h 48"/>
                <a:gd name="T18" fmla="*/ 10 w 48"/>
                <a:gd name="T19" fmla="*/ 44 h 48"/>
                <a:gd name="T20" fmla="*/ 3 w 48"/>
                <a:gd name="T21" fmla="*/ 38 h 48"/>
                <a:gd name="T22" fmla="*/ 7 w 48"/>
                <a:gd name="T23" fmla="*/ 34 h 48"/>
                <a:gd name="T24" fmla="*/ 5 w 48"/>
                <a:gd name="T25" fmla="*/ 29 h 48"/>
                <a:gd name="T26" fmla="*/ 0 w 48"/>
                <a:gd name="T27" fmla="*/ 29 h 48"/>
                <a:gd name="T28" fmla="*/ 0 w 48"/>
                <a:gd name="T29" fmla="*/ 19 h 48"/>
                <a:gd name="T30" fmla="*/ 5 w 48"/>
                <a:gd name="T31" fmla="*/ 19 h 48"/>
                <a:gd name="T32" fmla="*/ 7 w 48"/>
                <a:gd name="T33" fmla="*/ 14 h 48"/>
                <a:gd name="T34" fmla="*/ 3 w 48"/>
                <a:gd name="T35" fmla="*/ 10 h 48"/>
                <a:gd name="T36" fmla="*/ 10 w 48"/>
                <a:gd name="T37" fmla="*/ 4 h 48"/>
                <a:gd name="T38" fmla="*/ 14 w 48"/>
                <a:gd name="T39" fmla="*/ 7 h 48"/>
                <a:gd name="T40" fmla="*/ 19 w 48"/>
                <a:gd name="T41" fmla="*/ 5 h 48"/>
                <a:gd name="T42" fmla="*/ 19 w 48"/>
                <a:gd name="T43" fmla="*/ 0 h 48"/>
                <a:gd name="T44" fmla="*/ 28 w 48"/>
                <a:gd name="T45" fmla="*/ 0 h 48"/>
                <a:gd name="T46" fmla="*/ 28 w 48"/>
                <a:gd name="T47" fmla="*/ 5 h 48"/>
                <a:gd name="T48" fmla="*/ 34 w 48"/>
                <a:gd name="T49" fmla="*/ 7 h 48"/>
                <a:gd name="T50" fmla="*/ 37 w 48"/>
                <a:gd name="T51" fmla="*/ 4 h 48"/>
                <a:gd name="T52" fmla="*/ 44 w 48"/>
                <a:gd name="T53" fmla="*/ 10 h 48"/>
                <a:gd name="T54" fmla="*/ 40 w 48"/>
                <a:gd name="T55" fmla="*/ 14 h 48"/>
                <a:gd name="T56" fmla="*/ 43 w 48"/>
                <a:gd name="T57" fmla="*/ 19 h 48"/>
                <a:gd name="T58" fmla="*/ 48 w 48"/>
                <a:gd name="T59" fmla="*/ 19 h 48"/>
                <a:gd name="T60" fmla="*/ 48 w 48"/>
                <a:gd name="T61" fmla="*/ 29 h 48"/>
                <a:gd name="T62" fmla="*/ 43 w 48"/>
                <a:gd name="T63" fmla="*/ 29 h 48"/>
                <a:gd name="T64" fmla="*/ 40 w 48"/>
                <a:gd name="T65" fmla="*/ 34 h 48"/>
                <a:gd name="T66" fmla="*/ 44 w 48"/>
                <a:gd name="T67" fmla="*/ 38 h 48"/>
                <a:gd name="T68" fmla="*/ 37 w 48"/>
                <a:gd name="T69" fmla="*/ 44 h 48"/>
                <a:gd name="T70" fmla="*/ 34 w 48"/>
                <a:gd name="T71" fmla="*/ 41 h 48"/>
                <a:gd name="T72" fmla="*/ 28 w 48"/>
                <a:gd name="T73" fmla="*/ 43 h 48"/>
                <a:gd name="T74" fmla="*/ 28 w 48"/>
                <a:gd name="T7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" h="48">
                  <a:moveTo>
                    <a:pt x="33" y="24"/>
                  </a:moveTo>
                  <a:cubicBezTo>
                    <a:pt x="33" y="19"/>
                    <a:pt x="29" y="14"/>
                    <a:pt x="24" y="14"/>
                  </a:cubicBezTo>
                  <a:cubicBezTo>
                    <a:pt x="18" y="14"/>
                    <a:pt x="14" y="19"/>
                    <a:pt x="14" y="24"/>
                  </a:cubicBezTo>
                  <a:cubicBezTo>
                    <a:pt x="14" y="29"/>
                    <a:pt x="18" y="34"/>
                    <a:pt x="24" y="34"/>
                  </a:cubicBezTo>
                  <a:cubicBezTo>
                    <a:pt x="29" y="34"/>
                    <a:pt x="33" y="29"/>
                    <a:pt x="33" y="24"/>
                  </a:cubicBezTo>
                  <a:close/>
                  <a:moveTo>
                    <a:pt x="28" y="48"/>
                  </a:moveTo>
                  <a:cubicBezTo>
                    <a:pt x="19" y="48"/>
                    <a:pt x="19" y="48"/>
                    <a:pt x="19" y="48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7" y="43"/>
                    <a:pt x="15" y="42"/>
                    <a:pt x="14" y="41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6" y="33"/>
                    <a:pt x="5" y="31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6"/>
                    <a:pt x="7" y="1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7" y="6"/>
                    <a:pt x="19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6"/>
                    <a:pt x="32" y="6"/>
                    <a:pt x="34" y="7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6"/>
                    <a:pt x="42" y="17"/>
                    <a:pt x="43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31"/>
                    <a:pt x="41" y="33"/>
                    <a:pt x="40" y="34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2" y="42"/>
                    <a:pt x="30" y="43"/>
                    <a:pt x="28" y="43"/>
                  </a:cubicBezTo>
                  <a:lnTo>
                    <a:pt x="2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8" name="Freeform 4913">
            <a:extLst>
              <a:ext uri="{FF2B5EF4-FFF2-40B4-BE49-F238E27FC236}">
                <a16:creationId xmlns:a16="http://schemas.microsoft.com/office/drawing/2014/main" id="{EEFF4DD3-FA69-2610-D07E-92A6D1562717}"/>
              </a:ext>
            </a:extLst>
          </p:cNvPr>
          <p:cNvSpPr/>
          <p:nvPr/>
        </p:nvSpPr>
        <p:spPr bwMode="auto">
          <a:xfrm>
            <a:off x="5190215" y="4882702"/>
            <a:ext cx="223845" cy="220400"/>
          </a:xfrm>
          <a:custGeom>
            <a:avLst/>
            <a:gdLst>
              <a:gd name="T0" fmla="*/ 51 w 147"/>
              <a:gd name="T1" fmla="*/ 20 h 144"/>
              <a:gd name="T2" fmla="*/ 126 w 147"/>
              <a:gd name="T3" fmla="*/ 21 h 144"/>
              <a:gd name="T4" fmla="*/ 125 w 147"/>
              <a:gd name="T5" fmla="*/ 97 h 144"/>
              <a:gd name="T6" fmla="*/ 56 w 147"/>
              <a:gd name="T7" fmla="*/ 101 h 144"/>
              <a:gd name="T8" fmla="*/ 53 w 147"/>
              <a:gd name="T9" fmla="*/ 107 h 144"/>
              <a:gd name="T10" fmla="*/ 18 w 147"/>
              <a:gd name="T11" fmla="*/ 140 h 144"/>
              <a:gd name="T12" fmla="*/ 4 w 147"/>
              <a:gd name="T13" fmla="*/ 140 h 144"/>
              <a:gd name="T14" fmla="*/ 4 w 147"/>
              <a:gd name="T15" fmla="*/ 126 h 144"/>
              <a:gd name="T16" fmla="*/ 39 w 147"/>
              <a:gd name="T17" fmla="*/ 92 h 144"/>
              <a:gd name="T18" fmla="*/ 45 w 147"/>
              <a:gd name="T19" fmla="*/ 90 h 144"/>
              <a:gd name="T20" fmla="*/ 51 w 147"/>
              <a:gd name="T21" fmla="*/ 20 h 144"/>
              <a:gd name="T22" fmla="*/ 60 w 147"/>
              <a:gd name="T23" fmla="*/ 86 h 144"/>
              <a:gd name="T24" fmla="*/ 115 w 147"/>
              <a:gd name="T25" fmla="*/ 86 h 144"/>
              <a:gd name="T26" fmla="*/ 116 w 147"/>
              <a:gd name="T27" fmla="*/ 32 h 144"/>
              <a:gd name="T28" fmla="*/ 61 w 147"/>
              <a:gd name="T29" fmla="*/ 31 h 144"/>
              <a:gd name="T30" fmla="*/ 60 w 147"/>
              <a:gd name="T31" fmla="*/ 8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7" h="144">
                <a:moveTo>
                  <a:pt x="51" y="20"/>
                </a:moveTo>
                <a:cubicBezTo>
                  <a:pt x="72" y="0"/>
                  <a:pt x="106" y="0"/>
                  <a:pt x="126" y="21"/>
                </a:cubicBezTo>
                <a:cubicBezTo>
                  <a:pt x="147" y="42"/>
                  <a:pt x="146" y="76"/>
                  <a:pt x="125" y="97"/>
                </a:cubicBezTo>
                <a:cubicBezTo>
                  <a:pt x="106" y="116"/>
                  <a:pt x="76" y="117"/>
                  <a:pt x="56" y="101"/>
                </a:cubicBezTo>
                <a:cubicBezTo>
                  <a:pt x="55" y="103"/>
                  <a:pt x="54" y="105"/>
                  <a:pt x="53" y="107"/>
                </a:cubicBezTo>
                <a:cubicBezTo>
                  <a:pt x="18" y="140"/>
                  <a:pt x="18" y="140"/>
                  <a:pt x="18" y="140"/>
                </a:cubicBezTo>
                <a:cubicBezTo>
                  <a:pt x="14" y="144"/>
                  <a:pt x="8" y="144"/>
                  <a:pt x="4" y="140"/>
                </a:cubicBezTo>
                <a:cubicBezTo>
                  <a:pt x="0" y="136"/>
                  <a:pt x="0" y="130"/>
                  <a:pt x="4" y="126"/>
                </a:cubicBezTo>
                <a:cubicBezTo>
                  <a:pt x="39" y="92"/>
                  <a:pt x="39" y="92"/>
                  <a:pt x="39" y="92"/>
                </a:cubicBezTo>
                <a:cubicBezTo>
                  <a:pt x="41" y="91"/>
                  <a:pt x="43" y="90"/>
                  <a:pt x="45" y="90"/>
                </a:cubicBezTo>
                <a:cubicBezTo>
                  <a:pt x="29" y="69"/>
                  <a:pt x="32" y="39"/>
                  <a:pt x="51" y="20"/>
                </a:cubicBezTo>
                <a:close/>
                <a:moveTo>
                  <a:pt x="60" y="86"/>
                </a:moveTo>
                <a:cubicBezTo>
                  <a:pt x="75" y="101"/>
                  <a:pt x="100" y="101"/>
                  <a:pt x="115" y="86"/>
                </a:cubicBezTo>
                <a:cubicBezTo>
                  <a:pt x="130" y="71"/>
                  <a:pt x="131" y="47"/>
                  <a:pt x="116" y="32"/>
                </a:cubicBezTo>
                <a:cubicBezTo>
                  <a:pt x="101" y="16"/>
                  <a:pt x="76" y="16"/>
                  <a:pt x="61" y="31"/>
                </a:cubicBezTo>
                <a:cubicBezTo>
                  <a:pt x="46" y="46"/>
                  <a:pt x="45" y="70"/>
                  <a:pt x="60" y="86"/>
                </a:cubicBezTo>
                <a:close/>
              </a:path>
            </a:pathLst>
          </a:custGeom>
          <a:solidFill>
            <a:srgbClr val="6EB8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8383C413-90C3-4AD2-2C3A-6AD1E0335B89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23" y="2708493"/>
            <a:ext cx="427632" cy="517209"/>
          </a:xfrm>
          <a:prstGeom prst="rect">
            <a:avLst/>
          </a:prstGeom>
        </p:spPr>
      </p:pic>
      <p:pic>
        <p:nvPicPr>
          <p:cNvPr id="100" name="Picture 2" descr="C:\Users\testuser\AppData\Local\Temp\VMwareDnD\3ad87749\VMW_10Q3_ICON_Shield_blk.png">
            <a:extLst>
              <a:ext uri="{FF2B5EF4-FFF2-40B4-BE49-F238E27FC236}">
                <a16:creationId xmlns:a16="http://schemas.microsoft.com/office/drawing/2014/main" id="{A1B2ED7D-A594-1439-A689-E0F4C1C66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H="1">
            <a:off x="7040531" y="5413052"/>
            <a:ext cx="247319" cy="290819"/>
          </a:xfrm>
          <a:prstGeom prst="rect">
            <a:avLst/>
          </a:prstGeom>
          <a:noFill/>
        </p:spPr>
      </p:pic>
      <p:sp>
        <p:nvSpPr>
          <p:cNvPr id="101" name="Rectangle 258">
            <a:extLst>
              <a:ext uri="{FF2B5EF4-FFF2-40B4-BE49-F238E27FC236}">
                <a16:creationId xmlns:a16="http://schemas.microsoft.com/office/drawing/2014/main" id="{0E36086E-1673-37F6-3767-5595DB6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471" y="2844621"/>
            <a:ext cx="1080119" cy="233805"/>
          </a:xfrm>
          <a:prstGeom prst="round2SameRect">
            <a:avLst>
              <a:gd name="adj1" fmla="val 24443"/>
              <a:gd name="adj2" fmla="val 16740"/>
            </a:avLst>
          </a:prstGeom>
          <a:solidFill>
            <a:srgbClr val="449197"/>
          </a:solidFill>
          <a:effectLst>
            <a:innerShdw blurRad="38100" dist="25400" dir="5400000">
              <a:srgbClr val="1F497D">
                <a:lumMod val="50000"/>
                <a:alpha val="30000"/>
              </a:srgbClr>
            </a:innerShdw>
          </a:effectLst>
        </p:spPr>
        <p:txBody>
          <a:bodyPr lIns="72000" tIns="36000" rIns="72000" bIns="36000" anchor="ctr">
            <a:noAutofit/>
            <a:scene3d>
              <a:camera prst="orthographicFront"/>
              <a:lightRig rig="threePt" dir="t"/>
            </a:scene3d>
            <a:sp3d extrusionH="57150">
              <a:bevelT w="1270" prst="artDeco"/>
              <a:contourClr>
                <a:schemeClr val="tx2">
                  <a:lumMod val="5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 err="1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실시간통보</a:t>
            </a:r>
            <a:endParaRPr lang="en-US" altLang="ko-KR" sz="1200" kern="0" dirty="0">
              <a:gradFill>
                <a:gsLst>
                  <a:gs pos="0">
                    <a:prstClr val="white"/>
                  </a:gs>
                  <a:gs pos="76000">
                    <a:prstClr val="white"/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2" name="Rectangle 258">
            <a:extLst>
              <a:ext uri="{FF2B5EF4-FFF2-40B4-BE49-F238E27FC236}">
                <a16:creationId xmlns:a16="http://schemas.microsoft.com/office/drawing/2014/main" id="{7F167F00-7D05-C38D-DF48-C2F70F856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569" y="3704399"/>
            <a:ext cx="1080119" cy="233805"/>
          </a:xfrm>
          <a:prstGeom prst="round2SameRect">
            <a:avLst>
              <a:gd name="adj1" fmla="val 24443"/>
              <a:gd name="adj2" fmla="val 16740"/>
            </a:avLst>
          </a:prstGeom>
          <a:solidFill>
            <a:srgbClr val="449197"/>
          </a:solidFill>
          <a:effectLst>
            <a:innerShdw blurRad="38100" dist="25400" dir="5400000">
              <a:srgbClr val="1F497D">
                <a:lumMod val="50000"/>
                <a:alpha val="30000"/>
              </a:srgbClr>
            </a:innerShdw>
          </a:effectLst>
        </p:spPr>
        <p:txBody>
          <a:bodyPr lIns="72000" tIns="36000" rIns="72000" bIns="36000" anchor="ctr">
            <a:noAutofit/>
            <a:scene3d>
              <a:camera prst="orthographicFront"/>
              <a:lightRig rig="threePt" dir="t"/>
            </a:scene3d>
            <a:sp3d extrusionH="57150">
              <a:bevelT w="1270" prst="artDeco"/>
              <a:contourClr>
                <a:schemeClr val="tx2">
                  <a:lumMod val="5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ko-KR" altLang="en-US" sz="1200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 보고</a:t>
            </a:r>
            <a:endParaRPr lang="en-US" altLang="ko-KR" sz="1200" kern="0" dirty="0">
              <a:gradFill>
                <a:gsLst>
                  <a:gs pos="0">
                    <a:prstClr val="white"/>
                  </a:gs>
                  <a:gs pos="76000">
                    <a:prstClr val="white"/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3" name="Rectangle 258">
            <a:extLst>
              <a:ext uri="{FF2B5EF4-FFF2-40B4-BE49-F238E27FC236}">
                <a16:creationId xmlns:a16="http://schemas.microsoft.com/office/drawing/2014/main" id="{DC0DDB35-8834-D2D6-D90D-8C7D74B64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202" y="4520848"/>
            <a:ext cx="1080119" cy="233805"/>
          </a:xfrm>
          <a:prstGeom prst="round2SameRect">
            <a:avLst>
              <a:gd name="adj1" fmla="val 24443"/>
              <a:gd name="adj2" fmla="val 16740"/>
            </a:avLst>
          </a:prstGeom>
          <a:solidFill>
            <a:srgbClr val="449197"/>
          </a:solidFill>
          <a:effectLst>
            <a:innerShdw blurRad="38100" dist="25400" dir="5400000">
              <a:srgbClr val="1F497D">
                <a:lumMod val="50000"/>
                <a:alpha val="30000"/>
              </a:srgbClr>
            </a:innerShdw>
          </a:effectLst>
        </p:spPr>
        <p:txBody>
          <a:bodyPr lIns="72000" tIns="36000" rIns="72000" bIns="36000" anchor="ctr">
            <a:noAutofit/>
            <a:scene3d>
              <a:camera prst="orthographicFront"/>
              <a:lightRig rig="threePt" dir="t"/>
            </a:scene3d>
            <a:sp3d extrusionH="57150">
              <a:bevelT w="1270" prst="artDeco"/>
              <a:contourClr>
                <a:schemeClr val="tx2">
                  <a:lumMod val="5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1200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 보고</a:t>
            </a:r>
            <a:endParaRPr lang="en-US" altLang="ko-KR" sz="1200" kern="0" dirty="0">
              <a:gradFill>
                <a:gsLst>
                  <a:gs pos="0">
                    <a:prstClr val="white"/>
                  </a:gs>
                  <a:gs pos="76000">
                    <a:prstClr val="white"/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0F71E451-1143-D40C-3AEA-E7A8FBF39844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206" y="4644999"/>
            <a:ext cx="372258" cy="49719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6A9BC716-71A2-98CE-EB1F-517D46941BC7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342" y="3583181"/>
            <a:ext cx="372258" cy="497190"/>
          </a:xfrm>
          <a:prstGeom prst="rect">
            <a:avLst/>
          </a:prstGeom>
        </p:spPr>
      </p:pic>
      <p:sp>
        <p:nvSpPr>
          <p:cNvPr id="106" name="TextBox 248">
            <a:extLst>
              <a:ext uri="{FF2B5EF4-FFF2-40B4-BE49-F238E27FC236}">
                <a16:creationId xmlns:a16="http://schemas.microsoft.com/office/drawing/2014/main" id="{9F0538B9-0106-66B1-4FA0-E4E085DE5C9B}"/>
              </a:ext>
            </a:extLst>
          </p:cNvPr>
          <p:cNvSpPr txBox="1"/>
          <p:nvPr/>
        </p:nvSpPr>
        <p:spPr>
          <a:xfrm>
            <a:off x="4412038" y="5219004"/>
            <a:ext cx="1072422" cy="216000"/>
          </a:xfrm>
          <a:prstGeom prst="roundRect">
            <a:avLst>
              <a:gd name="adj" fmla="val 8711"/>
            </a:avLst>
          </a:prstGeom>
          <a:gradFill>
            <a:gsLst>
              <a:gs pos="0">
                <a:schemeClr val="bg1"/>
              </a:gs>
              <a:gs pos="17000">
                <a:schemeClr val="bg1"/>
              </a:gs>
              <a:gs pos="83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38100">
              <a:bevelT w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rPr>
              <a:t>관제</a:t>
            </a:r>
            <a:r>
              <a:rPr lang="en-US" altLang="ko-KR" sz="12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76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rPr>
              <a:t>PL</a:t>
            </a:r>
            <a:endParaRPr lang="ko-KR" altLang="en-US" sz="1200" kern="0" spc="-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76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  <a:sym typeface="Monotype Sorts" pitchFamily="2" charset="2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4373B8-67BF-2E56-2FF0-1AF444828386}"/>
              </a:ext>
            </a:extLst>
          </p:cNvPr>
          <p:cNvSpPr/>
          <p:nvPr/>
        </p:nvSpPr>
        <p:spPr>
          <a:xfrm>
            <a:off x="2359848" y="4037717"/>
            <a:ext cx="723275" cy="286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algn="ctr">
              <a:lnSpc>
                <a:spcPct val="110000"/>
              </a:lnSpc>
              <a:defRPr/>
            </a:pPr>
            <a:r>
              <a:rPr lang="ko-KR" altLang="en-US" sz="1200" kern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76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침해로그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167203C-9BF6-1A72-F76E-20118F21E9B3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2-2.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 개요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7ABDE3D-6CC9-86C5-C695-C9385624DBD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111" name="Rectangle 258">
            <a:extLst>
              <a:ext uri="{FF2B5EF4-FFF2-40B4-BE49-F238E27FC236}">
                <a16:creationId xmlns:a16="http://schemas.microsoft.com/office/drawing/2014/main" id="{C5E5275D-C2EF-6316-5890-BDCD9E0DC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14" y="1989167"/>
            <a:ext cx="2160913" cy="396445"/>
          </a:xfrm>
          <a:prstGeom prst="round2SameRect">
            <a:avLst>
              <a:gd name="adj1" fmla="val 0"/>
              <a:gd name="adj2" fmla="val 14024"/>
            </a:avLst>
          </a:prstGeom>
          <a:solidFill>
            <a:srgbClr val="449197"/>
          </a:solidFill>
          <a:effectLst>
            <a:innerShdw blurRad="38100" dist="25400" dir="5400000">
              <a:srgbClr val="1F497D">
                <a:lumMod val="50000"/>
                <a:alpha val="30000"/>
              </a:srgbClr>
            </a:innerShdw>
          </a:effectLst>
        </p:spPr>
        <p:txBody>
          <a:bodyPr lIns="72000" tIns="36000" rIns="72000" bIns="36000" anchor="ctr">
            <a:noAutofit/>
            <a:scene3d>
              <a:camera prst="orthographicFront"/>
              <a:lightRig rig="threePt" dir="t"/>
            </a:scene3d>
            <a:sp3d extrusionH="57150">
              <a:bevelT w="1270" prst="artDeco"/>
              <a:contourClr>
                <a:schemeClr val="tx2">
                  <a:lumMod val="5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1588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침해위협탐지솔루션</a:t>
            </a:r>
            <a:endParaRPr lang="en-US" altLang="ko-KR" sz="1200" kern="0" dirty="0">
              <a:gradFill>
                <a:gsLst>
                  <a:gs pos="0">
                    <a:prstClr val="white"/>
                  </a:gs>
                  <a:gs pos="76000">
                    <a:prstClr val="white"/>
                  </a:gs>
                </a:gsLst>
                <a:lin ang="5400000" scaled="1"/>
              </a:gradFill>
              <a:effectLst>
                <a:glow rad="63500">
                  <a:prstClr val="black">
                    <a:alpha val="5000"/>
                  </a:prstClr>
                </a:glo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6F6F8E-F519-88D8-C717-4CC5C32C7D5B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8" y="4222699"/>
            <a:ext cx="704888" cy="2397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D7A2FF-E4E6-5E94-123B-DEA01507726A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5785230"/>
            <a:ext cx="346554" cy="325234"/>
          </a:xfrm>
          <a:prstGeom prst="rect">
            <a:avLst/>
          </a:prstGeom>
        </p:spPr>
      </p:pic>
      <p:pic>
        <p:nvPicPr>
          <p:cNvPr id="26" name="Picture 4" descr="C:\Users\IFS-JO\Desktop\router-35156_640.png">
            <a:extLst>
              <a:ext uri="{FF2B5EF4-FFF2-40B4-BE49-F238E27FC236}">
                <a16:creationId xmlns:a16="http://schemas.microsoft.com/office/drawing/2014/main" id="{2ADCDB1F-1C25-2C44-1F58-445870521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9" b="34364"/>
          <a:stretch/>
        </p:blipFill>
        <p:spPr bwMode="auto">
          <a:xfrm>
            <a:off x="369453" y="3329149"/>
            <a:ext cx="715479" cy="49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4E04FF1-C088-5BCD-AE3B-4831D816010C}"/>
              </a:ext>
            </a:extLst>
          </p:cNvPr>
          <p:cNvGrpSpPr/>
          <p:nvPr/>
        </p:nvGrpSpPr>
        <p:grpSpPr>
          <a:xfrm rot="21403305">
            <a:off x="2126872" y="1944613"/>
            <a:ext cx="988688" cy="597661"/>
            <a:chOff x="1057411" y="571122"/>
            <a:chExt cx="641230" cy="387624"/>
          </a:xfrm>
        </p:grpSpPr>
        <p:pic>
          <p:nvPicPr>
            <p:cNvPr id="31" name="Picture 2" descr="C:\Users\pd3\Desktop\Untitled-5.png">
              <a:extLst>
                <a:ext uri="{FF2B5EF4-FFF2-40B4-BE49-F238E27FC236}">
                  <a16:creationId xmlns:a16="http://schemas.microsoft.com/office/drawing/2014/main" id="{2D029D38-001C-9942-DCE2-83E5B2DE52AF}"/>
                </a:ext>
              </a:extLst>
            </p:cNvPr>
            <p:cNvPicPr/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411" y="571122"/>
              <a:ext cx="641230" cy="387624"/>
            </a:xfrm>
            <a:prstGeom prst="rect">
              <a:avLst/>
            </a:prstGeom>
            <a:noFill/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51930A-3FAE-9FAC-E973-AEFE5357A374}"/>
                </a:ext>
              </a:extLst>
            </p:cNvPr>
            <p:cNvSpPr txBox="1"/>
            <p:nvPr/>
          </p:nvSpPr>
          <p:spPr bwMode="auto">
            <a:xfrm rot="20923242">
              <a:off x="1229619" y="647620"/>
              <a:ext cx="294430" cy="167968"/>
            </a:xfrm>
            <a:prstGeom prst="rect">
              <a:avLst/>
            </a:prstGeom>
          </p:spPr>
          <p:txBody>
            <a:bodyPr wrap="none" anchor="ctr">
              <a:spAutoFit/>
              <a:scene3d>
                <a:camera prst="orthographicFront"/>
                <a:lightRig rig="threePt" dir="t"/>
              </a:scene3d>
              <a:sp3d contourW="25400">
                <a:bevelT w="0" h="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2pPr marL="0" lvl="1" indent="-142875" algn="ctr" defTabSz="1330325" eaLnBrk="0" latinLnBrk="0" hangingPunct="0">
                <a:buClr>
                  <a:sysClr val="windowText" lastClr="000000"/>
                </a:buClr>
                <a:tabLst>
                  <a:tab pos="5648325" algn="l"/>
                </a:tabLst>
                <a:defRPr sz="12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defRPr>
              </a:lvl2pPr>
            </a:lstStyle>
            <a:p>
              <a:pPr lvl="1" defTabSz="914308" eaLnBrk="1" latinLnBrk="1" hangingPunct="1">
                <a:lnSpc>
                  <a:spcPct val="90000"/>
                </a:lnSpc>
                <a:buClr>
                  <a:srgbClr val="E7E6E6"/>
                </a:buClr>
                <a:buSzPct val="140000"/>
                <a:defRPr/>
              </a:pPr>
              <a:r>
                <a:rPr lang="ko-KR" altLang="en-US" dirty="0">
                  <a:gradFill>
                    <a:gsLst>
                      <a:gs pos="0">
                        <a:prstClr val="white"/>
                      </a:gs>
                      <a:gs pos="76000">
                        <a:prstClr val="white"/>
                      </a:gs>
                    </a:gsLst>
                    <a:lin ang="5400000" scaled="1"/>
                  </a:gradFill>
                  <a:effectLst>
                    <a:glow rad="63500">
                      <a:prstClr val="black">
                        <a:alpha val="5000"/>
                      </a:prstClr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예시</a:t>
              </a:r>
              <a:endParaRPr lang="en-US" altLang="ko-KR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0EB06B-7B6F-C444-870B-8046FF28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61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19" y="116632"/>
            <a:ext cx="432783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교육과정 소개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6224" y="1052736"/>
            <a:ext cx="8626255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1-1. </a:t>
            </a:r>
            <a:r>
              <a:rPr lang="ko-KR" altLang="en-US" sz="2400" b="1" dirty="0">
                <a:solidFill>
                  <a:schemeClr val="tx1"/>
                </a:solidFill>
              </a:rPr>
              <a:t>강사 소개 </a:t>
            </a:r>
            <a:endParaRPr lang="ko-KR" altLang="en-US" sz="2400" dirty="0">
              <a:solidFill>
                <a:schemeClr val="tx1"/>
              </a:solidFill>
            </a:endParaRP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1-2. </a:t>
            </a:r>
            <a:r>
              <a:rPr lang="ko-KR" altLang="en-US" sz="2400" b="1" dirty="0">
                <a:solidFill>
                  <a:schemeClr val="tx1"/>
                </a:solidFill>
              </a:rPr>
              <a:t>교육 내용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AAB34-EFB2-9799-F4AA-78E5D038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569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그림 357">
            <a:extLst>
              <a:ext uri="{FF2B5EF4-FFF2-40B4-BE49-F238E27FC236}">
                <a16:creationId xmlns:a16="http://schemas.microsoft.com/office/drawing/2014/main" id="{21680A47-E399-2CB0-EEFA-A7AEF19A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 flipH="1">
            <a:off x="5435528" y="3860480"/>
            <a:ext cx="2390956" cy="7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23D0F7-83A4-4F5F-7A01-60181583F1D0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2-2.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 개요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8FD50F-A8DF-100B-B060-91EA154081C7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E0C9485-5FB9-77D8-3375-92E53FB6B1AA}"/>
              </a:ext>
            </a:extLst>
          </p:cNvPr>
          <p:cNvSpPr/>
          <p:nvPr/>
        </p:nvSpPr>
        <p:spPr>
          <a:xfrm>
            <a:off x="4059358" y="3527961"/>
            <a:ext cx="1042837" cy="941557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81000"/>
                </a:schemeClr>
              </a:gs>
              <a:gs pos="50000">
                <a:schemeClr val="bg1">
                  <a:alpha val="26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B2C74-42AB-DE93-8FA0-36FCC4B9A022}"/>
              </a:ext>
            </a:extLst>
          </p:cNvPr>
          <p:cNvSpPr/>
          <p:nvPr/>
        </p:nvSpPr>
        <p:spPr>
          <a:xfrm flipV="1">
            <a:off x="4420166" y="3922335"/>
            <a:ext cx="393942" cy="3939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78EF96D-17AD-21FF-2A59-92A35897A7BA}"/>
              </a:ext>
            </a:extLst>
          </p:cNvPr>
          <p:cNvGrpSpPr/>
          <p:nvPr/>
        </p:nvGrpSpPr>
        <p:grpSpPr>
          <a:xfrm>
            <a:off x="4791444" y="3424321"/>
            <a:ext cx="1436740" cy="1400003"/>
            <a:chOff x="3223944" y="2913967"/>
            <a:chExt cx="2497907" cy="1400003"/>
          </a:xfrm>
        </p:grpSpPr>
        <p:sp>
          <p:nvSpPr>
            <p:cNvPr id="5" name="도넛 74">
              <a:extLst>
                <a:ext uri="{FF2B5EF4-FFF2-40B4-BE49-F238E27FC236}">
                  <a16:creationId xmlns:a16="http://schemas.microsoft.com/office/drawing/2014/main" id="{A0C69974-243D-0E73-9150-B7717E98952B}"/>
                </a:ext>
              </a:extLst>
            </p:cNvPr>
            <p:cNvSpPr/>
            <p:nvPr/>
          </p:nvSpPr>
          <p:spPr>
            <a:xfrm>
              <a:off x="3223944" y="2913967"/>
              <a:ext cx="2497907" cy="1400003"/>
            </a:xfrm>
            <a:prstGeom prst="donut">
              <a:avLst>
                <a:gd name="adj" fmla="val 2797"/>
              </a:avLst>
            </a:prstGeom>
            <a:solidFill>
              <a:srgbClr val="1C8EB2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도넛 75">
              <a:extLst>
                <a:ext uri="{FF2B5EF4-FFF2-40B4-BE49-F238E27FC236}">
                  <a16:creationId xmlns:a16="http://schemas.microsoft.com/office/drawing/2014/main" id="{84863473-8BFC-5602-5513-E0A8EC16D741}"/>
                </a:ext>
              </a:extLst>
            </p:cNvPr>
            <p:cNvSpPr/>
            <p:nvPr/>
          </p:nvSpPr>
          <p:spPr>
            <a:xfrm>
              <a:off x="3404881" y="3064978"/>
              <a:ext cx="2136032" cy="1097980"/>
            </a:xfrm>
            <a:prstGeom prst="donut">
              <a:avLst>
                <a:gd name="adj" fmla="val 8645"/>
              </a:avLst>
            </a:prstGeom>
            <a:solidFill>
              <a:srgbClr val="397A7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8E143-1D33-ADBE-8C0C-A823EF40F162}"/>
                </a:ext>
              </a:extLst>
            </p:cNvPr>
            <p:cNvSpPr txBox="1"/>
            <p:nvPr/>
          </p:nvSpPr>
          <p:spPr>
            <a:xfrm>
              <a:off x="3655337" y="3321588"/>
              <a:ext cx="1635120" cy="584761"/>
            </a:xfrm>
            <a:prstGeom prst="rect">
              <a:avLst/>
            </a:prstGeom>
            <a:noFill/>
          </p:spPr>
          <p:txBody>
            <a:bodyPr wrap="square" lIns="0" tIns="45713" rIns="0" bIns="45713" rtlCol="0" anchor="ctr" anchorCtr="0">
              <a:spAutoFit/>
            </a:bodyPr>
            <a:lstStyle/>
            <a:p>
              <a:pPr algn="ctr"/>
              <a:r>
                <a:rPr lang="ko-KR" altLang="en-US" sz="160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통합보안관제 </a:t>
              </a:r>
              <a:endParaRPr lang="en-US" altLang="ko-KR" sz="16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600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모니터링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5EADA9-0D30-D7EC-FF24-B37E7E5BAD3B}"/>
              </a:ext>
            </a:extLst>
          </p:cNvPr>
          <p:cNvGrpSpPr/>
          <p:nvPr/>
        </p:nvGrpSpPr>
        <p:grpSpPr>
          <a:xfrm>
            <a:off x="2401712" y="1988840"/>
            <a:ext cx="1444812" cy="1044037"/>
            <a:chOff x="347242" y="2914327"/>
            <a:chExt cx="1444813" cy="1044038"/>
          </a:xfrm>
        </p:grpSpPr>
        <p:sp>
          <p:nvSpPr>
            <p:cNvPr id="11" name="모서리가 둥근 직사각형 91">
              <a:extLst>
                <a:ext uri="{FF2B5EF4-FFF2-40B4-BE49-F238E27FC236}">
                  <a16:creationId xmlns:a16="http://schemas.microsoft.com/office/drawing/2014/main" id="{2B27A22A-3CDB-DDD4-DB86-2D7E9F61C548}"/>
                </a:ext>
              </a:extLst>
            </p:cNvPr>
            <p:cNvSpPr/>
            <p:nvPr/>
          </p:nvSpPr>
          <p:spPr bwMode="auto">
            <a:xfrm>
              <a:off x="357803" y="3274154"/>
              <a:ext cx="1423988" cy="684211"/>
            </a:xfrm>
            <a:prstGeom prst="roundRect">
              <a:avLst>
                <a:gd name="adj" fmla="val 2874"/>
              </a:avLst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" name="Rectangle 28">
              <a:extLst>
                <a:ext uri="{FF2B5EF4-FFF2-40B4-BE49-F238E27FC236}">
                  <a16:creationId xmlns:a16="http://schemas.microsoft.com/office/drawing/2014/main" id="{57C56AF6-9A75-7B4F-1919-4A8C19582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56" y="3303863"/>
              <a:ext cx="1152525" cy="620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8000" tIns="10800" rIns="18000" bIns="10800" anchor="ctr"/>
            <a:lstStyle/>
            <a:p>
              <a:pPr algn="ct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이기종 </a:t>
              </a:r>
            </a:p>
            <a:p>
              <a:pPr algn="ct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보안이벤트 수집</a:t>
              </a:r>
            </a:p>
          </p:txBody>
        </p:sp>
        <p:grpSp>
          <p:nvGrpSpPr>
            <p:cNvPr id="13" name="그룹 150">
              <a:extLst>
                <a:ext uri="{FF2B5EF4-FFF2-40B4-BE49-F238E27FC236}">
                  <a16:creationId xmlns:a16="http://schemas.microsoft.com/office/drawing/2014/main" id="{B228573D-94E3-C243-E44A-E7FC6BB44A30}"/>
                </a:ext>
              </a:extLst>
            </p:cNvPr>
            <p:cNvGrpSpPr/>
            <p:nvPr/>
          </p:nvGrpSpPr>
          <p:grpSpPr>
            <a:xfrm>
              <a:off x="347242" y="2914327"/>
              <a:ext cx="1444813" cy="377316"/>
              <a:chOff x="806656" y="4246912"/>
              <a:chExt cx="1539674" cy="46800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CFEB9F4-12E0-95B4-6861-8CFA34DA1168}"/>
                  </a:ext>
                </a:extLst>
              </p:cNvPr>
              <p:cNvGrpSpPr/>
              <p:nvPr/>
            </p:nvGrpSpPr>
            <p:grpSpPr>
              <a:xfrm>
                <a:off x="806656" y="4246912"/>
                <a:ext cx="1539674" cy="468000"/>
                <a:chOff x="794821" y="4120737"/>
                <a:chExt cx="1536750" cy="468000"/>
              </a:xfrm>
            </p:grpSpPr>
            <p:sp>
              <p:nvSpPr>
                <p:cNvPr id="17" name="모서리가 둥근 직사각형 97">
                  <a:extLst>
                    <a:ext uri="{FF2B5EF4-FFF2-40B4-BE49-F238E27FC236}">
                      <a16:creationId xmlns:a16="http://schemas.microsoft.com/office/drawing/2014/main" id="{10ABA29C-1349-54F4-CDFF-A9B3192252EC}"/>
                    </a:ext>
                  </a:extLst>
                </p:cNvPr>
                <p:cNvSpPr/>
                <p:nvPr/>
              </p:nvSpPr>
              <p:spPr>
                <a:xfrm>
                  <a:off x="794821" y="4120737"/>
                  <a:ext cx="1536750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449197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18" name="그룹 375">
                  <a:extLst>
                    <a:ext uri="{FF2B5EF4-FFF2-40B4-BE49-F238E27FC236}">
                      <a16:creationId xmlns:a16="http://schemas.microsoft.com/office/drawing/2014/main" id="{F5ECA695-21BA-89CE-97FE-7F0440CDF049}"/>
                    </a:ext>
                  </a:extLst>
                </p:cNvPr>
                <p:cNvGrpSpPr/>
                <p:nvPr/>
              </p:nvGrpSpPr>
              <p:grpSpPr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9" name="자유형 99">
                    <a:extLst>
                      <a:ext uri="{FF2B5EF4-FFF2-40B4-BE49-F238E27FC236}">
                        <a16:creationId xmlns:a16="http://schemas.microsoft.com/office/drawing/2014/main" id="{EFD38196-D7D8-2623-083F-77A0A06FBDFF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20" name="모서리가 둥근 직사각형 100">
                    <a:extLst>
                      <a:ext uri="{FF2B5EF4-FFF2-40B4-BE49-F238E27FC236}">
                        <a16:creationId xmlns:a16="http://schemas.microsoft.com/office/drawing/2014/main" id="{6E29120E-FF41-2105-1955-A0DEA0871E1B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solidFill>
                    <a:srgbClr val="9FD1D5"/>
                  </a:soli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95A76A-8D3A-0F33-AC40-1956421EB5B0}"/>
                  </a:ext>
                </a:extLst>
              </p:cNvPr>
              <p:cNvSpPr txBox="1"/>
              <p:nvPr/>
            </p:nvSpPr>
            <p:spPr>
              <a:xfrm>
                <a:off x="806657" y="4289110"/>
                <a:ext cx="1522564" cy="393279"/>
              </a:xfrm>
              <a:prstGeom prst="rect">
                <a:avLst/>
              </a:prstGeom>
              <a:solidFill>
                <a:srgbClr val="449197"/>
              </a:solidFill>
            </p:spPr>
            <p:txBody>
              <a:bodyPr wrap="square" lIns="0" rIns="0" rtlCol="0" anchor="ctr" anchorCtr="0">
                <a:spAutoFit/>
              </a:bodyPr>
              <a:lstStyle/>
              <a:p>
                <a:pPr algn="ctr">
                  <a:lnSpc>
                    <a:spcPts val="1900"/>
                  </a:lnSpc>
                </a:pPr>
                <a:r>
                  <a:rPr lang="ko-KR" altLang="en-US" sz="1200" b="1" kern="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수집 및 관리</a:t>
                </a:r>
              </a:p>
            </p:txBody>
          </p:sp>
          <p:pic>
            <p:nvPicPr>
              <p:cNvPr id="16" name="그림 15" descr="Untitled-2.png">
                <a:extLst>
                  <a:ext uri="{FF2B5EF4-FFF2-40B4-BE49-F238E27FC236}">
                    <a16:creationId xmlns:a16="http://schemas.microsoft.com/office/drawing/2014/main" id="{49F4CA11-610A-72C9-3173-FD0273A26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2142" y="4260486"/>
                <a:ext cx="1077189" cy="36000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756BA8-DAB5-4E45-9211-CECD74482AE7}"/>
              </a:ext>
            </a:extLst>
          </p:cNvPr>
          <p:cNvGrpSpPr/>
          <p:nvPr/>
        </p:nvGrpSpPr>
        <p:grpSpPr>
          <a:xfrm>
            <a:off x="4071099" y="1988850"/>
            <a:ext cx="1426546" cy="1044029"/>
            <a:chOff x="1915886" y="2914336"/>
            <a:chExt cx="1426546" cy="1044029"/>
          </a:xfrm>
        </p:grpSpPr>
        <p:sp>
          <p:nvSpPr>
            <p:cNvPr id="22" name="모서리가 둥근 직사각형 102">
              <a:extLst>
                <a:ext uri="{FF2B5EF4-FFF2-40B4-BE49-F238E27FC236}">
                  <a16:creationId xmlns:a16="http://schemas.microsoft.com/office/drawing/2014/main" id="{8F60E12E-1CEE-6A9F-73D7-126AAC84A48B}"/>
                </a:ext>
              </a:extLst>
            </p:cNvPr>
            <p:cNvSpPr/>
            <p:nvPr/>
          </p:nvSpPr>
          <p:spPr bwMode="auto">
            <a:xfrm>
              <a:off x="1915886" y="3274153"/>
              <a:ext cx="1423988" cy="684212"/>
            </a:xfrm>
            <a:prstGeom prst="roundRect">
              <a:avLst>
                <a:gd name="adj" fmla="val 2874"/>
              </a:avLst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15EAB21D-BC04-A8A1-40D6-3F49E14C8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582" y="3311624"/>
              <a:ext cx="1152525" cy="620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8000" tIns="10800" rIns="18000" bIns="10800" anchor="ctr"/>
            <a:lstStyle/>
            <a:p>
              <a:pPr algn="ct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보안이벤트 분석</a:t>
              </a:r>
            </a:p>
            <a:p>
              <a:pPr algn="ct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사고 이관</a:t>
              </a:r>
              <a:r>
                <a:rPr lang="en-US" altLang="ko-KR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처리</a:t>
              </a:r>
            </a:p>
          </p:txBody>
        </p:sp>
        <p:grpSp>
          <p:nvGrpSpPr>
            <p:cNvPr id="24" name="그룹 151">
              <a:extLst>
                <a:ext uri="{FF2B5EF4-FFF2-40B4-BE49-F238E27FC236}">
                  <a16:creationId xmlns:a16="http://schemas.microsoft.com/office/drawing/2014/main" id="{FF2A62C6-956C-1D12-A48C-D4D634F1410A}"/>
                </a:ext>
              </a:extLst>
            </p:cNvPr>
            <p:cNvGrpSpPr/>
            <p:nvPr/>
          </p:nvGrpSpPr>
          <p:grpSpPr>
            <a:xfrm>
              <a:off x="1916832" y="2914336"/>
              <a:ext cx="1425600" cy="377317"/>
              <a:chOff x="827131" y="4246912"/>
              <a:chExt cx="1519199" cy="468000"/>
            </a:xfrm>
          </p:grpSpPr>
          <p:grpSp>
            <p:nvGrpSpPr>
              <p:cNvPr id="25" name="그룹 152">
                <a:extLst>
                  <a:ext uri="{FF2B5EF4-FFF2-40B4-BE49-F238E27FC236}">
                    <a16:creationId xmlns:a16="http://schemas.microsoft.com/office/drawing/2014/main" id="{15CE8975-6E9A-024C-8C5F-5A8B0DF0E260}"/>
                  </a:ext>
                </a:extLst>
              </p:cNvPr>
              <p:cNvGrpSpPr/>
              <p:nvPr/>
            </p:nvGrpSpPr>
            <p:grpSpPr>
              <a:xfrm>
                <a:off x="827131" y="4246912"/>
                <a:ext cx="1519199" cy="468000"/>
                <a:chOff x="815257" y="4120737"/>
                <a:chExt cx="1516314" cy="468000"/>
              </a:xfrm>
            </p:grpSpPr>
            <p:sp>
              <p:nvSpPr>
                <p:cNvPr id="28" name="모서리가 둥근 직사각형 108">
                  <a:extLst>
                    <a:ext uri="{FF2B5EF4-FFF2-40B4-BE49-F238E27FC236}">
                      <a16:creationId xmlns:a16="http://schemas.microsoft.com/office/drawing/2014/main" id="{B6DAD1C2-5D43-1A95-0BB2-67CD87D32C89}"/>
                    </a:ext>
                  </a:extLst>
                </p:cNvPr>
                <p:cNvSpPr/>
                <p:nvPr/>
              </p:nvSpPr>
              <p:spPr>
                <a:xfrm>
                  <a:off x="815257" y="4120737"/>
                  <a:ext cx="1516314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449197"/>
                </a:solidFill>
                <a:ln w="57150">
                  <a:noFill/>
                </a:ln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6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29" name="그룹 375">
                  <a:extLst>
                    <a:ext uri="{FF2B5EF4-FFF2-40B4-BE49-F238E27FC236}">
                      <a16:creationId xmlns:a16="http://schemas.microsoft.com/office/drawing/2014/main" id="{C2AC9FC6-5852-3B13-3973-284C5B0CE871}"/>
                    </a:ext>
                  </a:extLst>
                </p:cNvPr>
                <p:cNvGrpSpPr/>
                <p:nvPr/>
              </p:nvGrpSpPr>
              <p:grpSpPr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30" name="자유형 110">
                    <a:extLst>
                      <a:ext uri="{FF2B5EF4-FFF2-40B4-BE49-F238E27FC236}">
                        <a16:creationId xmlns:a16="http://schemas.microsoft.com/office/drawing/2014/main" id="{AFF078A5-9680-BE90-AAC6-CA6CC71FF8C8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31" name="모서리가 둥근 직사각형 111">
                    <a:extLst>
                      <a:ext uri="{FF2B5EF4-FFF2-40B4-BE49-F238E27FC236}">
                        <a16:creationId xmlns:a16="http://schemas.microsoft.com/office/drawing/2014/main" id="{B2741A4B-79DE-5C0E-3181-ECF4132CAD65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7D0EDA-36FB-43CD-3C86-F206C4159526}"/>
                  </a:ext>
                </a:extLst>
              </p:cNvPr>
              <p:cNvSpPr txBox="1"/>
              <p:nvPr/>
            </p:nvSpPr>
            <p:spPr>
              <a:xfrm>
                <a:off x="833904" y="4276426"/>
                <a:ext cx="1481784" cy="423852"/>
              </a:xfrm>
              <a:prstGeom prst="rect">
                <a:avLst/>
              </a:prstGeom>
              <a:solidFill>
                <a:srgbClr val="449197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900"/>
                  </a:lnSpc>
                </a:pPr>
                <a:r>
                  <a:rPr lang="ko-KR" altLang="en-US" sz="1200" b="1" kern="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사고 분석</a:t>
                </a:r>
              </a:p>
            </p:txBody>
          </p:sp>
          <p:pic>
            <p:nvPicPr>
              <p:cNvPr id="27" name="그림 26" descr="Untitled-2.png">
                <a:extLst>
                  <a:ext uri="{FF2B5EF4-FFF2-40B4-BE49-F238E27FC236}">
                    <a16:creationId xmlns:a16="http://schemas.microsoft.com/office/drawing/2014/main" id="{47DF2CBC-5060-E6A9-700E-0501A3A0C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2142" y="4260486"/>
                <a:ext cx="1077189" cy="36000"/>
              </a:xfrm>
              <a:prstGeom prst="rect">
                <a:avLst/>
              </a:prstGeom>
            </p:spPr>
          </p:pic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CD7A9F2-80FB-484E-5AC5-1C52985FA31F}"/>
              </a:ext>
            </a:extLst>
          </p:cNvPr>
          <p:cNvGrpSpPr/>
          <p:nvPr/>
        </p:nvGrpSpPr>
        <p:grpSpPr>
          <a:xfrm>
            <a:off x="5722220" y="1988850"/>
            <a:ext cx="1425600" cy="1044033"/>
            <a:chOff x="3490375" y="2914336"/>
            <a:chExt cx="1425600" cy="1044033"/>
          </a:xfrm>
        </p:grpSpPr>
        <p:sp>
          <p:nvSpPr>
            <p:cNvPr id="33" name="모서리가 둥근 직사각형 113">
              <a:extLst>
                <a:ext uri="{FF2B5EF4-FFF2-40B4-BE49-F238E27FC236}">
                  <a16:creationId xmlns:a16="http://schemas.microsoft.com/office/drawing/2014/main" id="{4774EB3A-46F8-3152-D64E-2A506B24FE29}"/>
                </a:ext>
              </a:extLst>
            </p:cNvPr>
            <p:cNvSpPr/>
            <p:nvPr/>
          </p:nvSpPr>
          <p:spPr bwMode="auto">
            <a:xfrm>
              <a:off x="3496731" y="3274158"/>
              <a:ext cx="1403662" cy="684211"/>
            </a:xfrm>
            <a:prstGeom prst="roundRect">
              <a:avLst>
                <a:gd name="adj" fmla="val 2874"/>
              </a:avLst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989171B-6B1B-EBDC-2294-9A200C692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734" y="3300995"/>
              <a:ext cx="1152525" cy="6207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8000" tIns="10800" rIns="18000" bIns="10800" anchor="ctr"/>
            <a:lstStyle/>
            <a:p>
              <a:pPr algn="ct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연계 기관별 </a:t>
              </a:r>
            </a:p>
            <a:p>
              <a:pPr algn="ct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위험도 분석</a:t>
              </a:r>
            </a:p>
          </p:txBody>
        </p:sp>
        <p:grpSp>
          <p:nvGrpSpPr>
            <p:cNvPr id="35" name="그룹 151">
              <a:extLst>
                <a:ext uri="{FF2B5EF4-FFF2-40B4-BE49-F238E27FC236}">
                  <a16:creationId xmlns:a16="http://schemas.microsoft.com/office/drawing/2014/main" id="{C3162F89-59D9-BA11-1D6B-2E8116176E17}"/>
                </a:ext>
              </a:extLst>
            </p:cNvPr>
            <p:cNvGrpSpPr/>
            <p:nvPr/>
          </p:nvGrpSpPr>
          <p:grpSpPr>
            <a:xfrm>
              <a:off x="3490375" y="2914336"/>
              <a:ext cx="1425600" cy="377317"/>
              <a:chOff x="827132" y="4246912"/>
              <a:chExt cx="1519198" cy="468000"/>
            </a:xfrm>
          </p:grpSpPr>
          <p:grpSp>
            <p:nvGrpSpPr>
              <p:cNvPr id="36" name="그룹 152">
                <a:extLst>
                  <a:ext uri="{FF2B5EF4-FFF2-40B4-BE49-F238E27FC236}">
                    <a16:creationId xmlns:a16="http://schemas.microsoft.com/office/drawing/2014/main" id="{F3F694B8-FD57-BAD1-EBB7-473D3CA9A972}"/>
                  </a:ext>
                </a:extLst>
              </p:cNvPr>
              <p:cNvGrpSpPr/>
              <p:nvPr/>
            </p:nvGrpSpPr>
            <p:grpSpPr>
              <a:xfrm>
                <a:off x="827132" y="4246912"/>
                <a:ext cx="1519198" cy="468000"/>
                <a:chOff x="815258" y="4120737"/>
                <a:chExt cx="1516313" cy="468000"/>
              </a:xfrm>
            </p:grpSpPr>
            <p:sp>
              <p:nvSpPr>
                <p:cNvPr id="39" name="모서리가 둥근 직사각형 119">
                  <a:extLst>
                    <a:ext uri="{FF2B5EF4-FFF2-40B4-BE49-F238E27FC236}">
                      <a16:creationId xmlns:a16="http://schemas.microsoft.com/office/drawing/2014/main" id="{C8FF0025-7500-78F9-EED2-19ACF3C38799}"/>
                    </a:ext>
                  </a:extLst>
                </p:cNvPr>
                <p:cNvSpPr/>
                <p:nvPr/>
              </p:nvSpPr>
              <p:spPr>
                <a:xfrm>
                  <a:off x="815258" y="4120737"/>
                  <a:ext cx="1516313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4491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40" name="그룹 375">
                  <a:extLst>
                    <a:ext uri="{FF2B5EF4-FFF2-40B4-BE49-F238E27FC236}">
                      <a16:creationId xmlns:a16="http://schemas.microsoft.com/office/drawing/2014/main" id="{9D5E1C04-1948-9618-DC21-6E937ACFDCF8}"/>
                    </a:ext>
                  </a:extLst>
                </p:cNvPr>
                <p:cNvGrpSpPr/>
                <p:nvPr/>
              </p:nvGrpSpPr>
              <p:grpSpPr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41" name="자유형 121">
                    <a:extLst>
                      <a:ext uri="{FF2B5EF4-FFF2-40B4-BE49-F238E27FC236}">
                        <a16:creationId xmlns:a16="http://schemas.microsoft.com/office/drawing/2014/main" id="{2D640440-AD5F-EFBE-21FE-0899342F6EF8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42" name="모서리가 둥근 직사각형 122">
                    <a:extLst>
                      <a:ext uri="{FF2B5EF4-FFF2-40B4-BE49-F238E27FC236}">
                        <a16:creationId xmlns:a16="http://schemas.microsoft.com/office/drawing/2014/main" id="{7F568806-735D-91D8-587F-D198B34FC203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EFED6-C4F0-348C-0D54-4D868A290246}"/>
                  </a:ext>
                </a:extLst>
              </p:cNvPr>
              <p:cNvSpPr txBox="1"/>
              <p:nvPr/>
            </p:nvSpPr>
            <p:spPr>
              <a:xfrm>
                <a:off x="833905" y="4276436"/>
                <a:ext cx="1481784" cy="393278"/>
              </a:xfrm>
              <a:prstGeom prst="rect">
                <a:avLst/>
              </a:prstGeom>
              <a:solidFill>
                <a:srgbClr val="449197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900"/>
                  </a:lnSpc>
                </a:pPr>
                <a:r>
                  <a:rPr lang="ko-KR" altLang="en-US" sz="1200" b="1" kern="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위험도 분석</a:t>
                </a:r>
              </a:p>
            </p:txBody>
          </p:sp>
          <p:pic>
            <p:nvPicPr>
              <p:cNvPr id="38" name="그림 37" descr="Untitled-2.png">
                <a:extLst>
                  <a:ext uri="{FF2B5EF4-FFF2-40B4-BE49-F238E27FC236}">
                    <a16:creationId xmlns:a16="http://schemas.microsoft.com/office/drawing/2014/main" id="{37C8A3B1-E678-9D1B-0756-00334E6B4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2142" y="4260486"/>
                <a:ext cx="1077189" cy="3600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B27CD72-93E3-3905-4684-E1FF549F91C4}"/>
              </a:ext>
            </a:extLst>
          </p:cNvPr>
          <p:cNvGrpSpPr/>
          <p:nvPr/>
        </p:nvGrpSpPr>
        <p:grpSpPr>
          <a:xfrm>
            <a:off x="7372395" y="1988850"/>
            <a:ext cx="1438029" cy="1044029"/>
            <a:chOff x="5053021" y="2914336"/>
            <a:chExt cx="1438029" cy="1044029"/>
          </a:xfrm>
        </p:grpSpPr>
        <p:sp>
          <p:nvSpPr>
            <p:cNvPr id="44" name="모서리가 둥근 직사각형 124">
              <a:extLst>
                <a:ext uri="{FF2B5EF4-FFF2-40B4-BE49-F238E27FC236}">
                  <a16:creationId xmlns:a16="http://schemas.microsoft.com/office/drawing/2014/main" id="{8434A15A-002A-057D-B9AB-C3DB94FDF24F}"/>
                </a:ext>
              </a:extLst>
            </p:cNvPr>
            <p:cNvSpPr/>
            <p:nvPr/>
          </p:nvSpPr>
          <p:spPr bwMode="auto">
            <a:xfrm>
              <a:off x="5053021" y="3274153"/>
              <a:ext cx="1423987" cy="684212"/>
            </a:xfrm>
            <a:prstGeom prst="roundRect">
              <a:avLst>
                <a:gd name="adj" fmla="val 2874"/>
              </a:avLst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CC80FCCD-FAF3-3395-78B1-3498AB734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488" y="3300991"/>
              <a:ext cx="1152525" cy="620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8000" tIns="10800" rIns="18000" bIns="10800" anchor="ctr"/>
            <a:lstStyle/>
            <a:p>
              <a:pPr algn="ctr" latinLnBrk="0">
                <a:defRPr/>
              </a:pPr>
              <a:r>
                <a:rPr lang="en-US" altLang="ko-KR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Top/Trend</a:t>
              </a:r>
            </a:p>
            <a:p>
              <a:pPr algn="ct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</a:t>
              </a:r>
            </a:p>
          </p:txBody>
        </p:sp>
        <p:grpSp>
          <p:nvGrpSpPr>
            <p:cNvPr id="46" name="그룹 151">
              <a:extLst>
                <a:ext uri="{FF2B5EF4-FFF2-40B4-BE49-F238E27FC236}">
                  <a16:creationId xmlns:a16="http://schemas.microsoft.com/office/drawing/2014/main" id="{74FF8039-7B8E-36DB-E935-4A1A0C398DDE}"/>
                </a:ext>
              </a:extLst>
            </p:cNvPr>
            <p:cNvGrpSpPr/>
            <p:nvPr/>
          </p:nvGrpSpPr>
          <p:grpSpPr>
            <a:xfrm>
              <a:off x="5053284" y="2914336"/>
              <a:ext cx="1437766" cy="377317"/>
              <a:chOff x="827130" y="4246912"/>
              <a:chExt cx="1532163" cy="468000"/>
            </a:xfrm>
          </p:grpSpPr>
          <p:grpSp>
            <p:nvGrpSpPr>
              <p:cNvPr id="47" name="그룹 152">
                <a:extLst>
                  <a:ext uri="{FF2B5EF4-FFF2-40B4-BE49-F238E27FC236}">
                    <a16:creationId xmlns:a16="http://schemas.microsoft.com/office/drawing/2014/main" id="{4094BF37-11C4-CF8B-C2C1-9A509905B5F0}"/>
                  </a:ext>
                </a:extLst>
              </p:cNvPr>
              <p:cNvGrpSpPr/>
              <p:nvPr/>
            </p:nvGrpSpPr>
            <p:grpSpPr>
              <a:xfrm>
                <a:off x="827130" y="4246912"/>
                <a:ext cx="1532163" cy="468000"/>
                <a:chOff x="815256" y="4120737"/>
                <a:chExt cx="1529253" cy="468000"/>
              </a:xfrm>
            </p:grpSpPr>
            <p:sp>
              <p:nvSpPr>
                <p:cNvPr id="50" name="모서리가 둥근 직사각형 130">
                  <a:extLst>
                    <a:ext uri="{FF2B5EF4-FFF2-40B4-BE49-F238E27FC236}">
                      <a16:creationId xmlns:a16="http://schemas.microsoft.com/office/drawing/2014/main" id="{6AA666A7-F5B4-EBE8-030D-F0D25C2E6C1D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29253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4491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51" name="그룹 375">
                  <a:extLst>
                    <a:ext uri="{FF2B5EF4-FFF2-40B4-BE49-F238E27FC236}">
                      <a16:creationId xmlns:a16="http://schemas.microsoft.com/office/drawing/2014/main" id="{687C44B8-A5D9-0798-4EBA-05F199401A64}"/>
                    </a:ext>
                  </a:extLst>
                </p:cNvPr>
                <p:cNvGrpSpPr/>
                <p:nvPr/>
              </p:nvGrpSpPr>
              <p:grpSpPr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52" name="자유형 132">
                    <a:extLst>
                      <a:ext uri="{FF2B5EF4-FFF2-40B4-BE49-F238E27FC236}">
                        <a16:creationId xmlns:a16="http://schemas.microsoft.com/office/drawing/2014/main" id="{C2EBEA68-1D39-F3EB-89FD-BB00970E7538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53" name="모서리가 둥근 직사각형 133">
                    <a:extLst>
                      <a:ext uri="{FF2B5EF4-FFF2-40B4-BE49-F238E27FC236}">
                        <a16:creationId xmlns:a16="http://schemas.microsoft.com/office/drawing/2014/main" id="{ABB417AA-D146-8B6E-CBDA-E0F69A34B96B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E863A24-F24A-71EA-E0D2-82F64935D917}"/>
                  </a:ext>
                </a:extLst>
              </p:cNvPr>
              <p:cNvSpPr txBox="1"/>
              <p:nvPr/>
            </p:nvSpPr>
            <p:spPr>
              <a:xfrm>
                <a:off x="833905" y="4276427"/>
                <a:ext cx="1481786" cy="423851"/>
              </a:xfrm>
              <a:prstGeom prst="rect">
                <a:avLst/>
              </a:prstGeom>
              <a:solidFill>
                <a:srgbClr val="449197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900"/>
                  </a:lnSpc>
                </a:pPr>
                <a:r>
                  <a:rPr lang="ko-KR" altLang="en-US" sz="1200" b="1" kern="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공격 성향 분석</a:t>
                </a:r>
              </a:p>
            </p:txBody>
          </p:sp>
          <p:pic>
            <p:nvPicPr>
              <p:cNvPr id="49" name="그림 48" descr="Untitled-2.png">
                <a:extLst>
                  <a:ext uri="{FF2B5EF4-FFF2-40B4-BE49-F238E27FC236}">
                    <a16:creationId xmlns:a16="http://schemas.microsoft.com/office/drawing/2014/main" id="{224E8604-27A3-B45D-51F8-2243C0A61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2142" y="4260486"/>
                <a:ext cx="1077189" cy="36000"/>
              </a:xfrm>
              <a:prstGeom prst="rect">
                <a:avLst/>
              </a:prstGeom>
            </p:spPr>
          </p:pic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E8779C7-042C-EBCA-1A73-7966BE00DE35}"/>
              </a:ext>
            </a:extLst>
          </p:cNvPr>
          <p:cNvGrpSpPr/>
          <p:nvPr/>
        </p:nvGrpSpPr>
        <p:grpSpPr>
          <a:xfrm>
            <a:off x="2401712" y="5377179"/>
            <a:ext cx="1963600" cy="850085"/>
            <a:chOff x="391698" y="6249144"/>
            <a:chExt cx="1448335" cy="850085"/>
          </a:xfrm>
        </p:grpSpPr>
        <p:sp>
          <p:nvSpPr>
            <p:cNvPr id="55" name="모서리가 둥근 직사각형 135">
              <a:extLst>
                <a:ext uri="{FF2B5EF4-FFF2-40B4-BE49-F238E27FC236}">
                  <a16:creationId xmlns:a16="http://schemas.microsoft.com/office/drawing/2014/main" id="{CB2C6B6B-DE61-120C-34C9-C7E34F8AC4E3}"/>
                </a:ext>
              </a:extLst>
            </p:cNvPr>
            <p:cNvSpPr/>
            <p:nvPr/>
          </p:nvSpPr>
          <p:spPr bwMode="auto">
            <a:xfrm>
              <a:off x="391698" y="6621324"/>
              <a:ext cx="1423988" cy="477905"/>
            </a:xfrm>
            <a:prstGeom prst="roundRect">
              <a:avLst>
                <a:gd name="adj" fmla="val 2874"/>
              </a:avLst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F739F486-3F55-C764-026B-B751602B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06" y="6681192"/>
              <a:ext cx="1401227" cy="3773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8000" tIns="10800" rIns="18000" bIns="10800" anchor="ctr"/>
            <a:lstStyle/>
            <a:p>
              <a:pPr algn="ct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유해트래픽 </a:t>
              </a:r>
              <a:endParaRPr lang="en-US" altLang="ko-KR" sz="12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</a:t>
              </a:r>
              <a:r>
                <a:rPr lang="en-US" altLang="ko-KR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정보</a:t>
              </a:r>
            </a:p>
          </p:txBody>
        </p:sp>
        <p:grpSp>
          <p:nvGrpSpPr>
            <p:cNvPr id="57" name="그룹 150">
              <a:extLst>
                <a:ext uri="{FF2B5EF4-FFF2-40B4-BE49-F238E27FC236}">
                  <a16:creationId xmlns:a16="http://schemas.microsoft.com/office/drawing/2014/main" id="{BB2611A3-557C-2412-7F0B-00EA1C329008}"/>
                </a:ext>
              </a:extLst>
            </p:cNvPr>
            <p:cNvGrpSpPr/>
            <p:nvPr/>
          </p:nvGrpSpPr>
          <p:grpSpPr>
            <a:xfrm>
              <a:off x="398359" y="6249144"/>
              <a:ext cx="1425600" cy="377317"/>
              <a:chOff x="827130" y="4246912"/>
              <a:chExt cx="1519200" cy="468000"/>
            </a:xfrm>
          </p:grpSpPr>
          <p:grpSp>
            <p:nvGrpSpPr>
              <p:cNvPr id="58" name="그룹 143">
                <a:extLst>
                  <a:ext uri="{FF2B5EF4-FFF2-40B4-BE49-F238E27FC236}">
                    <a16:creationId xmlns:a16="http://schemas.microsoft.com/office/drawing/2014/main" id="{5B7F3820-3594-61F0-4E64-17CC381DF20D}"/>
                  </a:ext>
                </a:extLst>
              </p:cNvPr>
              <p:cNvGrpSpPr/>
              <p:nvPr/>
            </p:nvGrpSpPr>
            <p:grpSpPr>
              <a:xfrm>
                <a:off x="827130" y="4246912"/>
                <a:ext cx="1519200" cy="468000"/>
                <a:chOff x="815256" y="4120737"/>
                <a:chExt cx="1516315" cy="468000"/>
              </a:xfrm>
            </p:grpSpPr>
            <p:sp>
              <p:nvSpPr>
                <p:cNvPr id="61" name="모서리가 둥근 직사각형 141">
                  <a:extLst>
                    <a:ext uri="{FF2B5EF4-FFF2-40B4-BE49-F238E27FC236}">
                      <a16:creationId xmlns:a16="http://schemas.microsoft.com/office/drawing/2014/main" id="{27BCCA91-E38E-45C4-1F85-79B1F16EA291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16315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449197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62" name="그룹 375">
                  <a:extLst>
                    <a:ext uri="{FF2B5EF4-FFF2-40B4-BE49-F238E27FC236}">
                      <a16:creationId xmlns:a16="http://schemas.microsoft.com/office/drawing/2014/main" id="{AE6F53DF-0C14-D4DC-31BE-22946EB80AAC}"/>
                    </a:ext>
                  </a:extLst>
                </p:cNvPr>
                <p:cNvGrpSpPr/>
                <p:nvPr/>
              </p:nvGrpSpPr>
              <p:grpSpPr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63" name="자유형 143">
                    <a:extLst>
                      <a:ext uri="{FF2B5EF4-FFF2-40B4-BE49-F238E27FC236}">
                        <a16:creationId xmlns:a16="http://schemas.microsoft.com/office/drawing/2014/main" id="{DADB6C00-7CED-F1C2-C967-2A781AC915AB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64" name="모서리가 둥근 직사각형 144">
                    <a:extLst>
                      <a:ext uri="{FF2B5EF4-FFF2-40B4-BE49-F238E27FC236}">
                        <a16:creationId xmlns:a16="http://schemas.microsoft.com/office/drawing/2014/main" id="{7E542E0A-B086-C029-FA48-BD937E341FE8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DED99A-8374-4F14-F4C3-4E301B363CC2}"/>
                  </a:ext>
                </a:extLst>
              </p:cNvPr>
              <p:cNvSpPr txBox="1"/>
              <p:nvPr/>
            </p:nvSpPr>
            <p:spPr>
              <a:xfrm>
                <a:off x="833905" y="4288473"/>
                <a:ext cx="1481783" cy="393278"/>
              </a:xfrm>
              <a:prstGeom prst="rect">
                <a:avLst/>
              </a:prstGeom>
              <a:solidFill>
                <a:srgbClr val="449197"/>
              </a:solidFill>
            </p:spPr>
            <p:txBody>
              <a:bodyPr wrap="square" lIns="0" rIns="0" rtlCol="0" anchor="ctr" anchorCtr="0">
                <a:spAutoFit/>
              </a:bodyPr>
              <a:lstStyle/>
              <a:p>
                <a:pPr algn="ctr">
                  <a:lnSpc>
                    <a:spcPts val="1900"/>
                  </a:lnSpc>
                </a:pPr>
                <a:r>
                  <a:rPr lang="ko-KR" altLang="en-US" sz="1200" b="1" kern="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위협관리시스템</a:t>
                </a:r>
              </a:p>
            </p:txBody>
          </p:sp>
          <p:pic>
            <p:nvPicPr>
              <p:cNvPr id="60" name="그림 59" descr="Untitled-2.png">
                <a:extLst>
                  <a:ext uri="{FF2B5EF4-FFF2-40B4-BE49-F238E27FC236}">
                    <a16:creationId xmlns:a16="http://schemas.microsoft.com/office/drawing/2014/main" id="{302BCD27-F38B-ADE1-8565-5F9425382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2142" y="4260486"/>
                <a:ext cx="1077189" cy="36000"/>
              </a:xfrm>
              <a:prstGeom prst="rect">
                <a:avLst/>
              </a:prstGeom>
            </p:spPr>
          </p:pic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3AE6FED-71FD-06BA-6AF6-1C6A824A2210}"/>
              </a:ext>
            </a:extLst>
          </p:cNvPr>
          <p:cNvGrpSpPr/>
          <p:nvPr/>
        </p:nvGrpSpPr>
        <p:grpSpPr>
          <a:xfrm>
            <a:off x="4629113" y="5377183"/>
            <a:ext cx="1947130" cy="850081"/>
            <a:chOff x="3511693" y="6249148"/>
            <a:chExt cx="1436187" cy="850081"/>
          </a:xfrm>
        </p:grpSpPr>
        <p:sp>
          <p:nvSpPr>
            <p:cNvPr id="66" name="모서리가 둥근 직사각형 210">
              <a:extLst>
                <a:ext uri="{FF2B5EF4-FFF2-40B4-BE49-F238E27FC236}">
                  <a16:creationId xmlns:a16="http://schemas.microsoft.com/office/drawing/2014/main" id="{FA783FE2-4A1C-5F78-2F25-A6B8C01C0F08}"/>
                </a:ext>
              </a:extLst>
            </p:cNvPr>
            <p:cNvSpPr/>
            <p:nvPr/>
          </p:nvSpPr>
          <p:spPr bwMode="auto">
            <a:xfrm>
              <a:off x="3514318" y="6621324"/>
              <a:ext cx="1423987" cy="477905"/>
            </a:xfrm>
            <a:prstGeom prst="roundRect">
              <a:avLst>
                <a:gd name="adj" fmla="val 2874"/>
              </a:avLst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7" name="Rectangle 28">
              <a:extLst>
                <a:ext uri="{FF2B5EF4-FFF2-40B4-BE49-F238E27FC236}">
                  <a16:creationId xmlns:a16="http://schemas.microsoft.com/office/drawing/2014/main" id="{DD78650B-FE3B-3B8E-97F2-9770B9A71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693" y="6652292"/>
              <a:ext cx="1398459" cy="406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8000" tIns="10800" rIns="18000" bIns="10800" anchor="ctr"/>
            <a:lstStyle/>
            <a:p>
              <a:pPr marL="88886" indent="-88886" algn="ctr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홈페이지 개인정보</a:t>
              </a:r>
              <a:endParaRPr lang="en-US" altLang="ko-KR" sz="12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노출점검 시스템</a:t>
              </a:r>
              <a:endParaRPr lang="en-US" altLang="ko-KR" sz="12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68" name="그룹 151">
              <a:extLst>
                <a:ext uri="{FF2B5EF4-FFF2-40B4-BE49-F238E27FC236}">
                  <a16:creationId xmlns:a16="http://schemas.microsoft.com/office/drawing/2014/main" id="{7921E72B-F116-4AC1-BE5C-AB6D904972D0}"/>
                </a:ext>
              </a:extLst>
            </p:cNvPr>
            <p:cNvGrpSpPr/>
            <p:nvPr/>
          </p:nvGrpSpPr>
          <p:grpSpPr>
            <a:xfrm>
              <a:off x="3511693" y="6249148"/>
              <a:ext cx="1436187" cy="377318"/>
              <a:chOff x="827132" y="4246912"/>
              <a:chExt cx="1519198" cy="468000"/>
            </a:xfrm>
          </p:grpSpPr>
          <p:grpSp>
            <p:nvGrpSpPr>
              <p:cNvPr id="69" name="그룹 152">
                <a:extLst>
                  <a:ext uri="{FF2B5EF4-FFF2-40B4-BE49-F238E27FC236}">
                    <a16:creationId xmlns:a16="http://schemas.microsoft.com/office/drawing/2014/main" id="{1057867B-A8CA-CC7C-07F1-123ACAC90909}"/>
                  </a:ext>
                </a:extLst>
              </p:cNvPr>
              <p:cNvGrpSpPr/>
              <p:nvPr/>
            </p:nvGrpSpPr>
            <p:grpSpPr>
              <a:xfrm>
                <a:off x="827132" y="4246912"/>
                <a:ext cx="1519198" cy="468000"/>
                <a:chOff x="815258" y="4120737"/>
                <a:chExt cx="1516313" cy="468000"/>
              </a:xfrm>
            </p:grpSpPr>
            <p:sp>
              <p:nvSpPr>
                <p:cNvPr id="72" name="모서리가 둥근 직사각형 216">
                  <a:extLst>
                    <a:ext uri="{FF2B5EF4-FFF2-40B4-BE49-F238E27FC236}">
                      <a16:creationId xmlns:a16="http://schemas.microsoft.com/office/drawing/2014/main" id="{4644F727-DC7A-80DD-4D41-D77E603F63F7}"/>
                    </a:ext>
                  </a:extLst>
                </p:cNvPr>
                <p:cNvSpPr/>
                <p:nvPr/>
              </p:nvSpPr>
              <p:spPr>
                <a:xfrm>
                  <a:off x="815258" y="4120737"/>
                  <a:ext cx="1516313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4491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73" name="그룹 375">
                  <a:extLst>
                    <a:ext uri="{FF2B5EF4-FFF2-40B4-BE49-F238E27FC236}">
                      <a16:creationId xmlns:a16="http://schemas.microsoft.com/office/drawing/2014/main" id="{FF55D73D-8C2E-2449-C66F-DD4CC93E3E75}"/>
                    </a:ext>
                  </a:extLst>
                </p:cNvPr>
                <p:cNvGrpSpPr/>
                <p:nvPr/>
              </p:nvGrpSpPr>
              <p:grpSpPr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74" name="자유형 218">
                    <a:extLst>
                      <a:ext uri="{FF2B5EF4-FFF2-40B4-BE49-F238E27FC236}">
                        <a16:creationId xmlns:a16="http://schemas.microsoft.com/office/drawing/2014/main" id="{879D42B8-99A0-53A1-516A-2394A4F6E9EA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75" name="모서리가 둥근 직사각형 219">
                    <a:extLst>
                      <a:ext uri="{FF2B5EF4-FFF2-40B4-BE49-F238E27FC236}">
                        <a16:creationId xmlns:a16="http://schemas.microsoft.com/office/drawing/2014/main" id="{A4A4804E-FB20-C6E1-8475-E1D7F5EE65AA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345BDC2-7A97-F523-87AD-21F4A27ED0A2}"/>
                  </a:ext>
                </a:extLst>
              </p:cNvPr>
              <p:cNvSpPr txBox="1"/>
              <p:nvPr/>
            </p:nvSpPr>
            <p:spPr>
              <a:xfrm>
                <a:off x="833905" y="4289764"/>
                <a:ext cx="1481784" cy="393277"/>
              </a:xfrm>
              <a:prstGeom prst="rect">
                <a:avLst/>
              </a:prstGeom>
              <a:solidFill>
                <a:srgbClr val="449197"/>
              </a:solidFill>
            </p:spPr>
            <p:txBody>
              <a:bodyPr wrap="square" lIns="0" rIns="0" rtlCol="0" anchor="ctr" anchorCtr="0">
                <a:spAutoFit/>
              </a:bodyPr>
              <a:lstStyle/>
              <a:p>
                <a:pPr algn="ctr">
                  <a:lnSpc>
                    <a:spcPts val="1900"/>
                  </a:lnSpc>
                </a:pPr>
                <a:r>
                  <a:rPr lang="ko-KR" altLang="en-US" sz="1200" b="1" kern="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홈페이지 개인정보</a:t>
                </a:r>
                <a:endParaRPr lang="ko-KR" altLang="en-US" b="1" kern="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71" name="그림 70" descr="Untitled-2.png">
                <a:extLst>
                  <a:ext uri="{FF2B5EF4-FFF2-40B4-BE49-F238E27FC236}">
                    <a16:creationId xmlns:a16="http://schemas.microsoft.com/office/drawing/2014/main" id="{4C1760E3-62C9-B9BF-1128-B9D0585A8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2142" y="4260486"/>
                <a:ext cx="1077189" cy="36000"/>
              </a:xfrm>
              <a:prstGeom prst="rect">
                <a:avLst/>
              </a:prstGeom>
            </p:spPr>
          </p:pic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14269DE-D5D7-22E6-7846-FECC2B98F0D5}"/>
              </a:ext>
            </a:extLst>
          </p:cNvPr>
          <p:cNvGrpSpPr/>
          <p:nvPr/>
        </p:nvGrpSpPr>
        <p:grpSpPr>
          <a:xfrm>
            <a:off x="6840045" y="5377170"/>
            <a:ext cx="1972049" cy="848285"/>
            <a:chOff x="5056223" y="6249135"/>
            <a:chExt cx="1454567" cy="848285"/>
          </a:xfrm>
        </p:grpSpPr>
        <p:sp>
          <p:nvSpPr>
            <p:cNvPr id="77" name="모서리가 둥근 직사각형 221">
              <a:extLst>
                <a:ext uri="{FF2B5EF4-FFF2-40B4-BE49-F238E27FC236}">
                  <a16:creationId xmlns:a16="http://schemas.microsoft.com/office/drawing/2014/main" id="{F274303B-13A0-9875-4912-50128053E5FD}"/>
                </a:ext>
              </a:extLst>
            </p:cNvPr>
            <p:cNvSpPr/>
            <p:nvPr/>
          </p:nvSpPr>
          <p:spPr bwMode="auto">
            <a:xfrm>
              <a:off x="5076419" y="6621319"/>
              <a:ext cx="1423987" cy="476101"/>
            </a:xfrm>
            <a:prstGeom prst="roundRect">
              <a:avLst>
                <a:gd name="adj" fmla="val 2874"/>
              </a:avLst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6E3F99D-FEB5-E954-D1F1-B40AB3A8C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15" y="6662924"/>
              <a:ext cx="1419244" cy="39558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8000" tIns="10800" rIns="18000" bIns="10800" anchor="ctr"/>
            <a:lstStyle/>
            <a:p>
              <a:pPr algn="ct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상관분석 정보</a:t>
              </a:r>
            </a:p>
          </p:txBody>
        </p:sp>
        <p:grpSp>
          <p:nvGrpSpPr>
            <p:cNvPr id="79" name="그룹 151">
              <a:extLst>
                <a:ext uri="{FF2B5EF4-FFF2-40B4-BE49-F238E27FC236}">
                  <a16:creationId xmlns:a16="http://schemas.microsoft.com/office/drawing/2014/main" id="{7E77E37B-7403-4B04-14A3-A637CCAECDF4}"/>
                </a:ext>
              </a:extLst>
            </p:cNvPr>
            <p:cNvGrpSpPr/>
            <p:nvPr/>
          </p:nvGrpSpPr>
          <p:grpSpPr>
            <a:xfrm>
              <a:off x="5056223" y="6249135"/>
              <a:ext cx="1454567" cy="377316"/>
              <a:chOff x="796262" y="4246912"/>
              <a:chExt cx="1550068" cy="468000"/>
            </a:xfrm>
          </p:grpSpPr>
          <p:grpSp>
            <p:nvGrpSpPr>
              <p:cNvPr id="80" name="그룹 152">
                <a:extLst>
                  <a:ext uri="{FF2B5EF4-FFF2-40B4-BE49-F238E27FC236}">
                    <a16:creationId xmlns:a16="http://schemas.microsoft.com/office/drawing/2014/main" id="{667AF43D-0D55-14F7-BD19-CAB803CD19D1}"/>
                  </a:ext>
                </a:extLst>
              </p:cNvPr>
              <p:cNvGrpSpPr/>
              <p:nvPr/>
            </p:nvGrpSpPr>
            <p:grpSpPr>
              <a:xfrm>
                <a:off x="817784" y="4246912"/>
                <a:ext cx="1528546" cy="468000"/>
                <a:chOff x="805928" y="4120737"/>
                <a:chExt cx="1525643" cy="468000"/>
              </a:xfrm>
            </p:grpSpPr>
            <p:sp>
              <p:nvSpPr>
                <p:cNvPr id="83" name="모서리가 둥근 직사각형 227">
                  <a:extLst>
                    <a:ext uri="{FF2B5EF4-FFF2-40B4-BE49-F238E27FC236}">
                      <a16:creationId xmlns:a16="http://schemas.microsoft.com/office/drawing/2014/main" id="{03D16E71-B8A3-D957-01EB-3C8E17A26B1F}"/>
                    </a:ext>
                  </a:extLst>
                </p:cNvPr>
                <p:cNvSpPr/>
                <p:nvPr/>
              </p:nvSpPr>
              <p:spPr>
                <a:xfrm>
                  <a:off x="815257" y="4120737"/>
                  <a:ext cx="1516314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4491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84" name="그룹 375">
                  <a:extLst>
                    <a:ext uri="{FF2B5EF4-FFF2-40B4-BE49-F238E27FC236}">
                      <a16:creationId xmlns:a16="http://schemas.microsoft.com/office/drawing/2014/main" id="{CD235913-361B-FBF6-F3F7-0FA00612268C}"/>
                    </a:ext>
                  </a:extLst>
                </p:cNvPr>
                <p:cNvGrpSpPr/>
                <p:nvPr/>
              </p:nvGrpSpPr>
              <p:grpSpPr>
                <a:xfrm>
                  <a:off x="805928" y="4142086"/>
                  <a:ext cx="1516392" cy="432313"/>
                  <a:chOff x="608472" y="1755723"/>
                  <a:chExt cx="1267296" cy="432313"/>
                </a:xfrm>
              </p:grpSpPr>
              <p:sp>
                <p:nvSpPr>
                  <p:cNvPr id="85" name="자유형 229">
                    <a:extLst>
                      <a:ext uri="{FF2B5EF4-FFF2-40B4-BE49-F238E27FC236}">
                        <a16:creationId xmlns:a16="http://schemas.microsoft.com/office/drawing/2014/main" id="{0E23E344-9270-FF40-1E3B-D8BD26384503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86" name="모서리가 둥근 직사각형 230">
                    <a:extLst>
                      <a:ext uri="{FF2B5EF4-FFF2-40B4-BE49-F238E27FC236}">
                        <a16:creationId xmlns:a16="http://schemas.microsoft.com/office/drawing/2014/main" id="{9A6C0D04-8CE3-3C1E-FA4A-79AD37F39F33}"/>
                      </a:ext>
                    </a:extLst>
                  </p:cNvPr>
                  <p:cNvSpPr/>
                  <p:nvPr/>
                </p:nvSpPr>
                <p:spPr>
                  <a:xfrm>
                    <a:off x="608472" y="1756036"/>
                    <a:ext cx="1258353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0727A0B-AD1A-B2D5-233F-4523A8C8CA3A}"/>
                  </a:ext>
                </a:extLst>
              </p:cNvPr>
              <p:cNvSpPr txBox="1"/>
              <p:nvPr/>
            </p:nvSpPr>
            <p:spPr>
              <a:xfrm>
                <a:off x="796262" y="4261006"/>
                <a:ext cx="1530640" cy="382782"/>
              </a:xfrm>
              <a:prstGeom prst="rect">
                <a:avLst/>
              </a:prstGeom>
              <a:solidFill>
                <a:srgbClr val="449197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900"/>
                  </a:lnSpc>
                </a:pPr>
                <a:r>
                  <a:rPr lang="ko-KR" altLang="en-US" sz="1200" b="1" kern="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이기종 보안장비</a:t>
                </a:r>
              </a:p>
            </p:txBody>
          </p:sp>
          <p:pic>
            <p:nvPicPr>
              <p:cNvPr id="82" name="그림 81" descr="Untitled-2.png">
                <a:extLst>
                  <a:ext uri="{FF2B5EF4-FFF2-40B4-BE49-F238E27FC236}">
                    <a16:creationId xmlns:a16="http://schemas.microsoft.com/office/drawing/2014/main" id="{693B75B6-7480-9E1F-2C53-BAA930E9F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2142" y="4260486"/>
                <a:ext cx="1077189" cy="36000"/>
              </a:xfrm>
              <a:prstGeom prst="rect">
                <a:avLst/>
              </a:prstGeom>
            </p:spPr>
          </p:pic>
        </p:grpSp>
      </p:grpSp>
      <p:pic>
        <p:nvPicPr>
          <p:cNvPr id="87" name="그림 357">
            <a:extLst>
              <a:ext uri="{FF2B5EF4-FFF2-40B4-BE49-F238E27FC236}">
                <a16:creationId xmlns:a16="http://schemas.microsoft.com/office/drawing/2014/main" id="{F126B71F-DF52-482F-7159-3A4CDCE6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347296" y="3859359"/>
            <a:ext cx="2390956" cy="7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TextBox 199">
            <a:extLst>
              <a:ext uri="{FF2B5EF4-FFF2-40B4-BE49-F238E27FC236}">
                <a16:creationId xmlns:a16="http://schemas.microsoft.com/office/drawing/2014/main" id="{9BDA64B7-3F02-B58F-3658-9773EF989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245" y="4045576"/>
            <a:ext cx="1122035" cy="464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5" tIns="45713" rIns="91425" bIns="45713">
            <a:spAutoFit/>
          </a:bodyPr>
          <a:lstStyle/>
          <a:p>
            <a:pPr algn="ctr">
              <a:defRPr/>
            </a:pPr>
            <a:r>
              <a:rPr lang="ko-KR" altLang="en-US" sz="1200" b="1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침해사고 등록</a:t>
            </a:r>
            <a:r>
              <a:rPr lang="en-US" altLang="ko-KR" sz="1200" b="1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</a:p>
          <a:p>
            <a:pPr algn="ctr">
              <a:defRPr/>
            </a:pPr>
            <a:r>
              <a:rPr lang="ko-KR" altLang="en-US" sz="1200" b="1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처리결과 조회</a:t>
            </a:r>
          </a:p>
        </p:txBody>
      </p:sp>
      <p:sp>
        <p:nvSpPr>
          <p:cNvPr id="90" name="TextBox 198">
            <a:extLst>
              <a:ext uri="{FF2B5EF4-FFF2-40B4-BE49-F238E27FC236}">
                <a16:creationId xmlns:a16="http://schemas.microsoft.com/office/drawing/2014/main" id="{1C4B4DD3-70E1-00DA-18A6-EF21F91A3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946" y="4016621"/>
            <a:ext cx="778531" cy="464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5" tIns="45713" rIns="91425" bIns="45713">
            <a:spAutoFit/>
          </a:bodyPr>
          <a:lstStyle/>
          <a:p>
            <a:pPr algn="ctr">
              <a:defRPr/>
            </a:pPr>
            <a:r>
              <a:rPr lang="ko-KR" altLang="en-US" sz="1200" b="1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 위반</a:t>
            </a:r>
            <a:endParaRPr lang="en-US" altLang="ko-KR" sz="1200" b="1" kern="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76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defRPr/>
            </a:pPr>
            <a:r>
              <a:rPr lang="ko-KR" altLang="en-US" sz="1200" b="1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</a:t>
            </a:r>
            <a:r>
              <a:rPr lang="en-US" altLang="ko-KR" sz="1200" b="1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200" b="1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경보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A0E362-5BAB-5F87-9E8B-6FFC414DF361}"/>
              </a:ext>
            </a:extLst>
          </p:cNvPr>
          <p:cNvSpPr/>
          <p:nvPr/>
        </p:nvSpPr>
        <p:spPr bwMode="auto">
          <a:xfrm rot="5400000">
            <a:off x="-1696666" y="3949989"/>
            <a:ext cx="4223650" cy="327279"/>
          </a:xfrm>
          <a:prstGeom prst="rect">
            <a:avLst/>
          </a:prstGeom>
          <a:solidFill>
            <a:srgbClr val="44919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25" tIns="45713" rIns="91425" bIns="45713"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보안관제 대상기관</a:t>
            </a:r>
            <a:endParaRPr lang="en-US" altLang="ko-KR" sz="1400" b="1" dirty="0">
              <a:solidFill>
                <a:srgbClr val="FFFF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6C6C619-D8B1-4D92-61A7-BFFD9F882B37}"/>
              </a:ext>
            </a:extLst>
          </p:cNvPr>
          <p:cNvGrpSpPr/>
          <p:nvPr/>
        </p:nvGrpSpPr>
        <p:grpSpPr>
          <a:xfrm>
            <a:off x="2399701" y="3601628"/>
            <a:ext cx="1812259" cy="1206801"/>
            <a:chOff x="898580" y="4906919"/>
            <a:chExt cx="1521464" cy="1206801"/>
          </a:xfrm>
        </p:grpSpPr>
        <p:sp>
          <p:nvSpPr>
            <p:cNvPr id="93" name="모서리가 둥근 직사각형 246">
              <a:extLst>
                <a:ext uri="{FF2B5EF4-FFF2-40B4-BE49-F238E27FC236}">
                  <a16:creationId xmlns:a16="http://schemas.microsoft.com/office/drawing/2014/main" id="{C9984181-FAF7-0DEA-D28E-F5C148089D77}"/>
                </a:ext>
              </a:extLst>
            </p:cNvPr>
            <p:cNvSpPr/>
            <p:nvPr/>
          </p:nvSpPr>
          <p:spPr bwMode="auto">
            <a:xfrm>
              <a:off x="900514" y="5266735"/>
              <a:ext cx="1502067" cy="846985"/>
            </a:xfrm>
            <a:prstGeom prst="roundRect">
              <a:avLst>
                <a:gd name="adj" fmla="val 2874"/>
              </a:avLst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4" name="Rectangle 28">
              <a:extLst>
                <a:ext uri="{FF2B5EF4-FFF2-40B4-BE49-F238E27FC236}">
                  <a16:creationId xmlns:a16="http://schemas.microsoft.com/office/drawing/2014/main" id="{52BEA045-ABE9-EFEB-B3D6-451BD07E8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188" y="5293574"/>
              <a:ext cx="1152525" cy="8201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8000" tIns="10800" rIns="18000" bIns="10800" anchor="ctr"/>
            <a:lstStyle/>
            <a:p>
              <a:pPr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사고접수</a:t>
              </a:r>
              <a:r>
                <a:rPr lang="en-US" altLang="ko-KR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통보</a:t>
              </a:r>
              <a:endParaRPr lang="en-US" altLang="ko-KR" sz="12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침해사고 처리내역 확인</a:t>
              </a:r>
              <a:endParaRPr lang="en-US" altLang="ko-KR" sz="12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보안정보공유</a:t>
              </a:r>
              <a:endParaRPr lang="en-US" altLang="ko-KR" sz="12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latinLnBrk="0">
                <a:defRPr/>
              </a:pPr>
              <a:r>
                <a:rPr lang="ko-KR" altLang="en-US" sz="1200" kern="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예경보발령</a:t>
              </a:r>
              <a:endParaRPr lang="en-US" altLang="ko-KR" sz="12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95" name="그룹 151">
              <a:extLst>
                <a:ext uri="{FF2B5EF4-FFF2-40B4-BE49-F238E27FC236}">
                  <a16:creationId xmlns:a16="http://schemas.microsoft.com/office/drawing/2014/main" id="{F1589C0B-01DE-1CF0-797D-D1458FACC81D}"/>
                </a:ext>
              </a:extLst>
            </p:cNvPr>
            <p:cNvGrpSpPr/>
            <p:nvPr/>
          </p:nvGrpSpPr>
          <p:grpSpPr>
            <a:xfrm>
              <a:off x="898580" y="4906919"/>
              <a:ext cx="1521464" cy="377317"/>
              <a:chOff x="827130" y="4246912"/>
              <a:chExt cx="1532163" cy="468000"/>
            </a:xfrm>
          </p:grpSpPr>
          <p:grpSp>
            <p:nvGrpSpPr>
              <p:cNvPr id="96" name="그룹 152">
                <a:extLst>
                  <a:ext uri="{FF2B5EF4-FFF2-40B4-BE49-F238E27FC236}">
                    <a16:creationId xmlns:a16="http://schemas.microsoft.com/office/drawing/2014/main" id="{EE04C833-B675-8A31-679B-F116055CB785}"/>
                  </a:ext>
                </a:extLst>
              </p:cNvPr>
              <p:cNvGrpSpPr/>
              <p:nvPr/>
            </p:nvGrpSpPr>
            <p:grpSpPr>
              <a:xfrm>
                <a:off x="827130" y="4246912"/>
                <a:ext cx="1532163" cy="468000"/>
                <a:chOff x="815256" y="4120737"/>
                <a:chExt cx="1529253" cy="468000"/>
              </a:xfrm>
            </p:grpSpPr>
            <p:sp>
              <p:nvSpPr>
                <p:cNvPr id="99" name="모서리가 둥근 직사각형 252">
                  <a:extLst>
                    <a:ext uri="{FF2B5EF4-FFF2-40B4-BE49-F238E27FC236}">
                      <a16:creationId xmlns:a16="http://schemas.microsoft.com/office/drawing/2014/main" id="{119F3FCE-2F16-BC2E-2B6E-B009E23DD1CB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29253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4491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100" name="그룹 375">
                  <a:extLst>
                    <a:ext uri="{FF2B5EF4-FFF2-40B4-BE49-F238E27FC236}">
                      <a16:creationId xmlns:a16="http://schemas.microsoft.com/office/drawing/2014/main" id="{31BE2496-0CA6-ABFA-527B-ABF7A007EEDD}"/>
                    </a:ext>
                  </a:extLst>
                </p:cNvPr>
                <p:cNvGrpSpPr/>
                <p:nvPr/>
              </p:nvGrpSpPr>
              <p:grpSpPr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01" name="자유형 254">
                    <a:extLst>
                      <a:ext uri="{FF2B5EF4-FFF2-40B4-BE49-F238E27FC236}">
                        <a16:creationId xmlns:a16="http://schemas.microsoft.com/office/drawing/2014/main" id="{DAA0FEA8-A430-DDF6-6D30-CEBA7B2B2A7E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02" name="모서리가 둥근 직사각형 255">
                    <a:extLst>
                      <a:ext uri="{FF2B5EF4-FFF2-40B4-BE49-F238E27FC236}">
                        <a16:creationId xmlns:a16="http://schemas.microsoft.com/office/drawing/2014/main" id="{CE900946-E955-70B6-61DF-1E7C65BE62AD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58151D6-A0E0-CEE0-F24C-F20466F4031A}"/>
                  </a:ext>
                </a:extLst>
              </p:cNvPr>
              <p:cNvSpPr txBox="1"/>
              <p:nvPr/>
            </p:nvSpPr>
            <p:spPr>
              <a:xfrm>
                <a:off x="833904" y="4276427"/>
                <a:ext cx="1481784" cy="423852"/>
              </a:xfrm>
              <a:prstGeom prst="rect">
                <a:avLst/>
              </a:prstGeom>
              <a:solidFill>
                <a:srgbClr val="449197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900"/>
                  </a:lnSpc>
                </a:pPr>
                <a:r>
                  <a:rPr lang="ko-KR" altLang="en-US" sz="1200" b="1" kern="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정보공유포털</a:t>
                </a:r>
              </a:p>
            </p:txBody>
          </p:sp>
          <p:pic>
            <p:nvPicPr>
              <p:cNvPr id="98" name="그림 97" descr="Untitled-2.png">
                <a:extLst>
                  <a:ext uri="{FF2B5EF4-FFF2-40B4-BE49-F238E27FC236}">
                    <a16:creationId xmlns:a16="http://schemas.microsoft.com/office/drawing/2014/main" id="{F21C098A-5A30-697F-5AE7-7BECF0FF5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2142" y="4260486"/>
                <a:ext cx="1077189" cy="36000"/>
              </a:xfrm>
              <a:prstGeom prst="rect">
                <a:avLst/>
              </a:prstGeom>
            </p:spPr>
          </p:pic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39CB44A-BF7F-F7BA-2A9E-1DB9FD21EEB9}"/>
              </a:ext>
            </a:extLst>
          </p:cNvPr>
          <p:cNvGrpSpPr/>
          <p:nvPr/>
        </p:nvGrpSpPr>
        <p:grpSpPr>
          <a:xfrm>
            <a:off x="7000176" y="3601624"/>
            <a:ext cx="1812259" cy="1206801"/>
            <a:chOff x="898580" y="4906919"/>
            <a:chExt cx="1521464" cy="1206801"/>
          </a:xfrm>
        </p:grpSpPr>
        <p:sp>
          <p:nvSpPr>
            <p:cNvPr id="104" name="모서리가 둥근 직사각형 258">
              <a:extLst>
                <a:ext uri="{FF2B5EF4-FFF2-40B4-BE49-F238E27FC236}">
                  <a16:creationId xmlns:a16="http://schemas.microsoft.com/office/drawing/2014/main" id="{D8E4995B-8A07-02B7-D04C-097D2F039A05}"/>
                </a:ext>
              </a:extLst>
            </p:cNvPr>
            <p:cNvSpPr/>
            <p:nvPr/>
          </p:nvSpPr>
          <p:spPr bwMode="auto">
            <a:xfrm>
              <a:off x="908950" y="5266735"/>
              <a:ext cx="1502067" cy="846985"/>
            </a:xfrm>
            <a:prstGeom prst="roundRect">
              <a:avLst>
                <a:gd name="adj" fmla="val 2874"/>
              </a:avLst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5" name="Rectangle 28">
              <a:extLst>
                <a:ext uri="{FF2B5EF4-FFF2-40B4-BE49-F238E27FC236}">
                  <a16:creationId xmlns:a16="http://schemas.microsoft.com/office/drawing/2014/main" id="{73D8B341-EB04-E068-516E-8D28E41BF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288" y="5293574"/>
              <a:ext cx="1152525" cy="8201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8000" tIns="10800" rIns="18000" bIns="10800" anchor="ctr"/>
            <a:lstStyle/>
            <a:p>
              <a:pPr algn="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침해사고 전파</a:t>
              </a:r>
              <a:endParaRPr lang="en-US" altLang="ko-KR" sz="12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 latinLnBrk="0">
                <a:defRPr/>
              </a:pPr>
              <a:r>
                <a:rPr lang="en-US" altLang="ko-KR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Black List </a:t>
              </a: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</a:t>
              </a:r>
              <a:endParaRPr lang="en-US" altLang="ko-KR" sz="12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보안권고문 배포</a:t>
              </a:r>
              <a:endParaRPr lang="en-US" altLang="ko-KR" sz="12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 latinLnBrk="0"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침해사고 전파 현황관리</a:t>
              </a:r>
              <a:endParaRPr lang="en-US" altLang="ko-KR" sz="12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76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06" name="그룹 151">
              <a:extLst>
                <a:ext uri="{FF2B5EF4-FFF2-40B4-BE49-F238E27FC236}">
                  <a16:creationId xmlns:a16="http://schemas.microsoft.com/office/drawing/2014/main" id="{D0F18391-8977-A5A3-BD8D-FB2981CFBA81}"/>
                </a:ext>
              </a:extLst>
            </p:cNvPr>
            <p:cNvGrpSpPr/>
            <p:nvPr/>
          </p:nvGrpSpPr>
          <p:grpSpPr>
            <a:xfrm>
              <a:off x="898580" y="4906919"/>
              <a:ext cx="1521464" cy="377317"/>
              <a:chOff x="827130" y="4246912"/>
              <a:chExt cx="1532163" cy="468000"/>
            </a:xfrm>
          </p:grpSpPr>
          <p:grpSp>
            <p:nvGrpSpPr>
              <p:cNvPr id="107" name="그룹 152">
                <a:extLst>
                  <a:ext uri="{FF2B5EF4-FFF2-40B4-BE49-F238E27FC236}">
                    <a16:creationId xmlns:a16="http://schemas.microsoft.com/office/drawing/2014/main" id="{954D1257-E44C-B052-54DF-DD26DD2E5648}"/>
                  </a:ext>
                </a:extLst>
              </p:cNvPr>
              <p:cNvGrpSpPr/>
              <p:nvPr/>
            </p:nvGrpSpPr>
            <p:grpSpPr>
              <a:xfrm>
                <a:off x="827130" y="4246912"/>
                <a:ext cx="1532163" cy="468000"/>
                <a:chOff x="815256" y="4120737"/>
                <a:chExt cx="1529253" cy="468000"/>
              </a:xfrm>
            </p:grpSpPr>
            <p:sp>
              <p:nvSpPr>
                <p:cNvPr id="110" name="모서리가 둥근 직사각형 264">
                  <a:extLst>
                    <a:ext uri="{FF2B5EF4-FFF2-40B4-BE49-F238E27FC236}">
                      <a16:creationId xmlns:a16="http://schemas.microsoft.com/office/drawing/2014/main" id="{8BDD4628-9396-8C51-E8E3-D2042E7C7950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29253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4491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4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111" name="그룹 375">
                  <a:extLst>
                    <a:ext uri="{FF2B5EF4-FFF2-40B4-BE49-F238E27FC236}">
                      <a16:creationId xmlns:a16="http://schemas.microsoft.com/office/drawing/2014/main" id="{6A7C4348-3292-C071-6C8E-A210AE033AEF}"/>
                    </a:ext>
                  </a:extLst>
                </p:cNvPr>
                <p:cNvGrpSpPr/>
                <p:nvPr/>
              </p:nvGrpSpPr>
              <p:grpSpPr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12" name="자유형 266">
                    <a:extLst>
                      <a:ext uri="{FF2B5EF4-FFF2-40B4-BE49-F238E27FC236}">
                        <a16:creationId xmlns:a16="http://schemas.microsoft.com/office/drawing/2014/main" id="{1990D4BE-35E9-CA60-76F4-573E7838F2FB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13" name="모서리가 둥근 직사각형 267">
                    <a:extLst>
                      <a:ext uri="{FF2B5EF4-FFF2-40B4-BE49-F238E27FC236}">
                        <a16:creationId xmlns:a16="http://schemas.microsoft.com/office/drawing/2014/main" id="{3265E91D-8DA7-264B-858C-C467251B230E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01FBD6D-EF65-ADE2-959F-D97736CD487E}"/>
                  </a:ext>
                </a:extLst>
              </p:cNvPr>
              <p:cNvSpPr txBox="1"/>
              <p:nvPr/>
            </p:nvSpPr>
            <p:spPr>
              <a:xfrm>
                <a:off x="833904" y="4276427"/>
                <a:ext cx="1481784" cy="393278"/>
              </a:xfrm>
              <a:prstGeom prst="rect">
                <a:avLst/>
              </a:prstGeom>
              <a:solidFill>
                <a:srgbClr val="449197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900"/>
                  </a:lnSpc>
                </a:pPr>
                <a:r>
                  <a:rPr lang="ko-KR" altLang="en-US" sz="1200" b="1" kern="0" dirty="0" err="1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내부포털</a:t>
                </a:r>
                <a:endParaRPr lang="ko-KR" altLang="en-US" sz="1200" b="1" kern="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109" name="그림 108" descr="Untitled-2.png">
                <a:extLst>
                  <a:ext uri="{FF2B5EF4-FFF2-40B4-BE49-F238E27FC236}">
                    <a16:creationId xmlns:a16="http://schemas.microsoft.com/office/drawing/2014/main" id="{441A7FA3-19FF-C794-E161-F41D67383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2142" y="4260486"/>
                <a:ext cx="1077189" cy="36000"/>
              </a:xfrm>
              <a:prstGeom prst="rect">
                <a:avLst/>
              </a:prstGeom>
            </p:spPr>
          </p:pic>
        </p:grpSp>
      </p:grpSp>
      <p:sp>
        <p:nvSpPr>
          <p:cNvPr id="117" name="직사각형 405">
            <a:extLst>
              <a:ext uri="{FF2B5EF4-FFF2-40B4-BE49-F238E27FC236}">
                <a16:creationId xmlns:a16="http://schemas.microsoft.com/office/drawing/2014/main" id="{0CF76B1A-2345-D2F3-F787-A58770AD4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639" y="3154352"/>
            <a:ext cx="691721" cy="3385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5C"/>
            </a:prstShdw>
          </a:effectLst>
        </p:spPr>
        <p:txBody>
          <a:bodyPr wrap="square" lIns="0" tIns="45713" rIns="0" bIns="45713">
            <a:spAutoFit/>
            <a:scene3d>
              <a:camera prst="orthographicFront"/>
              <a:lightRig rig="threePt" dir="t"/>
            </a:scene3d>
            <a:sp3d contourW="38100">
              <a:bevelT w="0" h="38100"/>
              <a:contourClr>
                <a:schemeClr val="bg1"/>
              </a:contourClr>
            </a:sp3d>
          </a:bodyPr>
          <a:lstStyle/>
          <a:p>
            <a:pPr algn="ctr" latinLnBrk="0">
              <a:defRPr/>
            </a:pP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소속</a:t>
            </a: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산하기관</a:t>
            </a:r>
            <a:endParaRPr lang="en-US" altLang="ko-KR" sz="800" b="1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지사</a:t>
            </a: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800" b="1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8" name="직사각형 397">
            <a:extLst>
              <a:ext uri="{FF2B5EF4-FFF2-40B4-BE49-F238E27FC236}">
                <a16:creationId xmlns:a16="http://schemas.microsoft.com/office/drawing/2014/main" id="{4A3787E1-79B4-1173-FFC8-B2269EFE8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093" y="2424358"/>
            <a:ext cx="833251" cy="2154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5C"/>
            </a:prstShdw>
          </a:effectLst>
        </p:spPr>
        <p:txBody>
          <a:bodyPr lIns="0" tIns="45713" rIns="0" bIns="45713">
            <a:spAutoFit/>
            <a:scene3d>
              <a:camera prst="orthographicFront"/>
              <a:lightRig rig="threePt" dir="t"/>
            </a:scene3d>
            <a:sp3d contourW="38100">
              <a:bevelT w="0" h="38100"/>
              <a:contourClr>
                <a:schemeClr val="bg1"/>
              </a:contourClr>
            </a:sp3d>
          </a:bodyPr>
          <a:lstStyle/>
          <a:p>
            <a:pPr algn="ctr" latinLnBrk="0">
              <a:defRPr/>
            </a:pP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본부</a:t>
            </a: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본사</a:t>
            </a: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800" b="1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23" name="Picture 10" descr="C:\Documents and Settings\SK C&amp;C\바탕 화면\종류별 아이콘 9 - 건축물4\structure_276.png">
            <a:extLst>
              <a:ext uri="{FF2B5EF4-FFF2-40B4-BE49-F238E27FC236}">
                <a16:creationId xmlns:a16="http://schemas.microsoft.com/office/drawing/2014/main" id="{8ED14455-F5C7-0DC8-9E97-E744D492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4" y="3057080"/>
            <a:ext cx="638113" cy="53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" name="모서리가 둥근 직사각형 243">
            <a:extLst>
              <a:ext uri="{FF2B5EF4-FFF2-40B4-BE49-F238E27FC236}">
                <a16:creationId xmlns:a16="http://schemas.microsoft.com/office/drawing/2014/main" id="{9FA08DF1-70D5-FA61-1B78-7FBC8E59DBBC}"/>
              </a:ext>
            </a:extLst>
          </p:cNvPr>
          <p:cNvSpPr/>
          <p:nvPr/>
        </p:nvSpPr>
        <p:spPr>
          <a:xfrm>
            <a:off x="603184" y="2001805"/>
            <a:ext cx="1274786" cy="4223650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ko-KR" altLang="en-US" dirty="0"/>
          </a:p>
        </p:txBody>
      </p:sp>
      <p:pic>
        <p:nvPicPr>
          <p:cNvPr id="128" name="그림 127" descr="dㅏ8.png">
            <a:extLst>
              <a:ext uri="{FF2B5EF4-FFF2-40B4-BE49-F238E27FC236}">
                <a16:creationId xmlns:a16="http://schemas.microsoft.com/office/drawing/2014/main" id="{37DCB815-D204-184D-FA93-F73A130C02E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935" y="2224272"/>
            <a:ext cx="618952" cy="567927"/>
          </a:xfrm>
          <a:prstGeom prst="rect">
            <a:avLst/>
          </a:prstGeom>
        </p:spPr>
      </p:pic>
      <p:pic>
        <p:nvPicPr>
          <p:cNvPr id="143" name="Picture 10" descr="C:\Documents and Settings\SK C&amp;C\바탕 화면\종류별 아이콘 9 - 건축물4\structure_276.png">
            <a:extLst>
              <a:ext uri="{FF2B5EF4-FFF2-40B4-BE49-F238E27FC236}">
                <a16:creationId xmlns:a16="http://schemas.microsoft.com/office/drawing/2014/main" id="{A0A27BAE-86C4-9FCB-B2C0-665238F9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03958"/>
            <a:ext cx="638113" cy="53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10" descr="C:\Documents and Settings\SK C&amp;C\바탕 화면\종류별 아이콘 9 - 건축물4\structure_276.png">
            <a:extLst>
              <a:ext uri="{FF2B5EF4-FFF2-40B4-BE49-F238E27FC236}">
                <a16:creationId xmlns:a16="http://schemas.microsoft.com/office/drawing/2014/main" id="{0786C5F3-D5F0-2879-B7ED-FB043253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3" y="4606786"/>
            <a:ext cx="638113" cy="53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10" descr="C:\Documents and Settings\SK C&amp;C\바탕 화면\종류별 아이콘 9 - 건축물4\structure_276.png">
            <a:extLst>
              <a:ext uri="{FF2B5EF4-FFF2-40B4-BE49-F238E27FC236}">
                <a16:creationId xmlns:a16="http://schemas.microsoft.com/office/drawing/2014/main" id="{D34EA54E-7AD1-D3C4-B5F2-327E83B7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1" y="5381539"/>
            <a:ext cx="638113" cy="53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직사각형 405">
            <a:extLst>
              <a:ext uri="{FF2B5EF4-FFF2-40B4-BE49-F238E27FC236}">
                <a16:creationId xmlns:a16="http://schemas.microsoft.com/office/drawing/2014/main" id="{CAB58D02-34C5-22DC-0A05-2A601472D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639" y="3901230"/>
            <a:ext cx="691721" cy="3385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5C"/>
            </a:prstShdw>
          </a:effectLst>
        </p:spPr>
        <p:txBody>
          <a:bodyPr wrap="square" lIns="0" tIns="45713" rIns="0" bIns="45713">
            <a:spAutoFit/>
            <a:scene3d>
              <a:camera prst="orthographicFront"/>
              <a:lightRig rig="threePt" dir="t"/>
            </a:scene3d>
            <a:sp3d contourW="38100">
              <a:bevelT w="0" h="38100"/>
              <a:contourClr>
                <a:schemeClr val="bg1"/>
              </a:contourClr>
            </a:sp3d>
          </a:bodyPr>
          <a:lstStyle/>
          <a:p>
            <a:pPr algn="ctr" latinLnBrk="0">
              <a:defRPr/>
            </a:pP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소속</a:t>
            </a: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산하기관</a:t>
            </a:r>
            <a:endParaRPr lang="en-US" altLang="ko-KR" sz="800" b="1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지사</a:t>
            </a: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800" b="1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5" name="직사각형 405">
            <a:extLst>
              <a:ext uri="{FF2B5EF4-FFF2-40B4-BE49-F238E27FC236}">
                <a16:creationId xmlns:a16="http://schemas.microsoft.com/office/drawing/2014/main" id="{F3924BAA-9A82-2ABB-563A-06A8B2ABD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639" y="4704058"/>
            <a:ext cx="691721" cy="3385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5C"/>
            </a:prstShdw>
          </a:effectLst>
        </p:spPr>
        <p:txBody>
          <a:bodyPr wrap="square" lIns="0" tIns="45713" rIns="0" bIns="45713">
            <a:spAutoFit/>
            <a:scene3d>
              <a:camera prst="orthographicFront"/>
              <a:lightRig rig="threePt" dir="t"/>
            </a:scene3d>
            <a:sp3d contourW="38100">
              <a:bevelT w="0" h="38100"/>
              <a:contourClr>
                <a:schemeClr val="bg1"/>
              </a:contourClr>
            </a:sp3d>
          </a:bodyPr>
          <a:lstStyle/>
          <a:p>
            <a:pPr algn="ctr" latinLnBrk="0">
              <a:defRPr/>
            </a:pP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소속</a:t>
            </a: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산하기관</a:t>
            </a:r>
            <a:endParaRPr lang="en-US" altLang="ko-KR" sz="800" b="1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지사</a:t>
            </a: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800" b="1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6" name="직사각형 405">
            <a:extLst>
              <a:ext uri="{FF2B5EF4-FFF2-40B4-BE49-F238E27FC236}">
                <a16:creationId xmlns:a16="http://schemas.microsoft.com/office/drawing/2014/main" id="{625C1C24-E2FD-119C-B59B-C6F359220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639" y="5478811"/>
            <a:ext cx="691721" cy="3385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5C"/>
            </a:prstShdw>
          </a:effectLst>
        </p:spPr>
        <p:txBody>
          <a:bodyPr wrap="square" lIns="0" tIns="45713" rIns="0" bIns="45713">
            <a:spAutoFit/>
            <a:scene3d>
              <a:camera prst="orthographicFront"/>
              <a:lightRig rig="threePt" dir="t"/>
            </a:scene3d>
            <a:sp3d contourW="38100">
              <a:bevelT w="0" h="38100"/>
              <a:contourClr>
                <a:schemeClr val="bg1"/>
              </a:contourClr>
            </a:sp3d>
          </a:bodyPr>
          <a:lstStyle/>
          <a:p>
            <a:pPr algn="ctr" latinLnBrk="0">
              <a:defRPr/>
            </a:pP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소속</a:t>
            </a: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산하기관</a:t>
            </a:r>
            <a:endParaRPr lang="en-US" altLang="ko-KR" sz="800" b="1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지사</a:t>
            </a:r>
            <a:r>
              <a:rPr lang="en-US" altLang="ko-KR" sz="800" b="1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800" b="1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B03404-CDCF-3FB2-BCF6-E28585FA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621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7EC027-6AF2-EB52-3186-E501006095BB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B5CE34-63C4-C57A-90BF-14D798F2546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2-3.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구성요소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C9E15E-C5AB-CF20-4B85-F833D190AFF5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보안관제는 크게 보안관제 정보를 수집하기 위한 보안관제 시스템과 보안관제 조직으로 구성 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52B80-A436-B3BB-BAF3-B9BFB3E6EA72}"/>
              </a:ext>
            </a:extLst>
          </p:cNvPr>
          <p:cNvSpPr/>
          <p:nvPr/>
        </p:nvSpPr>
        <p:spPr>
          <a:xfrm>
            <a:off x="256176" y="2348880"/>
            <a:ext cx="20835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구분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2F591F-5529-8FEA-5494-E305DA1EB010}"/>
              </a:ext>
            </a:extLst>
          </p:cNvPr>
          <p:cNvSpPr/>
          <p:nvPr/>
        </p:nvSpPr>
        <p:spPr>
          <a:xfrm>
            <a:off x="2483767" y="2348880"/>
            <a:ext cx="6402337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시스템명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9A600F-A2FE-AEE5-C70E-9EFF919CB724}"/>
              </a:ext>
            </a:extLst>
          </p:cNvPr>
          <p:cNvSpPr/>
          <p:nvPr/>
        </p:nvSpPr>
        <p:spPr>
          <a:xfrm>
            <a:off x="266224" y="2822492"/>
            <a:ext cx="2083576" cy="1419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네트워크 영역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FB7556-C8BF-5D0E-BD3A-7AF022AC39B0}"/>
              </a:ext>
            </a:extLst>
          </p:cNvPr>
          <p:cNvSpPr/>
          <p:nvPr/>
        </p:nvSpPr>
        <p:spPr>
          <a:xfrm>
            <a:off x="2490140" y="2822493"/>
            <a:ext cx="6402337" cy="1419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침입탐지시스템</a:t>
            </a:r>
            <a:r>
              <a:rPr lang="en-US" altLang="ko-KR" sz="1400" dirty="0">
                <a:solidFill>
                  <a:schemeClr val="tx1"/>
                </a:solidFill>
              </a:rPr>
              <a:t>(IDS)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침입차단시스템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방화벽 </a:t>
            </a:r>
            <a:r>
              <a:rPr lang="en-US" altLang="ko-KR" sz="1400" dirty="0">
                <a:solidFill>
                  <a:schemeClr val="tx1"/>
                </a:solidFill>
              </a:rPr>
              <a:t>/ IPS)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DDOS </a:t>
            </a:r>
            <a:r>
              <a:rPr lang="ko-KR" altLang="en-US" sz="1400" dirty="0">
                <a:solidFill>
                  <a:schemeClr val="tx1"/>
                </a:solidFill>
              </a:rPr>
              <a:t>대응 솔루션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TMS(Threat Management System)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UTM(Unified Threat Management)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NAC(Network Access Control)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47D18-C1F4-DE41-12E1-A33217793274}"/>
              </a:ext>
            </a:extLst>
          </p:cNvPr>
          <p:cNvSpPr/>
          <p:nvPr/>
        </p:nvSpPr>
        <p:spPr>
          <a:xfrm>
            <a:off x="266224" y="4283234"/>
            <a:ext cx="2083576" cy="80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서버 영역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05DCF-6BD9-1F4C-E54D-F67D1A5CF10A}"/>
              </a:ext>
            </a:extLst>
          </p:cNvPr>
          <p:cNvSpPr/>
          <p:nvPr/>
        </p:nvSpPr>
        <p:spPr>
          <a:xfrm>
            <a:off x="2490140" y="4283235"/>
            <a:ext cx="6402337" cy="80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웹방화벽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(WAF) 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보안운영체제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0" i="0" u="none" strike="noStrike" baseline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SecureOS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백신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(Anti-Virus) 	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BECE78-6722-A291-F0A5-C3CC3C959FFB}"/>
              </a:ext>
            </a:extLst>
          </p:cNvPr>
          <p:cNvSpPr/>
          <p:nvPr/>
        </p:nvSpPr>
        <p:spPr>
          <a:xfrm>
            <a:off x="269525" y="5127311"/>
            <a:ext cx="2083576" cy="965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통합 및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442FA-7C01-BE79-6DA9-BDF9BDC3F8F1}"/>
              </a:ext>
            </a:extLst>
          </p:cNvPr>
          <p:cNvSpPr/>
          <p:nvPr/>
        </p:nvSpPr>
        <p:spPr>
          <a:xfrm>
            <a:off x="2493441" y="5127312"/>
            <a:ext cx="6402337" cy="965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ESM(Enterprise Security Management) 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RMS(Risk Management System) 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SIEM(Security Information and Event Management) 	</a:t>
            </a:r>
          </a:p>
          <a:p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3C805-4B85-904F-EDA7-52FEC95D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9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9FEA84-5714-ECB4-0877-42BA078BEB77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4C9AB1-C0DA-54A8-C78B-0E22AC24E984}"/>
              </a:ext>
            </a:extLst>
          </p:cNvPr>
          <p:cNvSpPr/>
          <p:nvPr/>
        </p:nvSpPr>
        <p:spPr>
          <a:xfrm>
            <a:off x="266223" y="1761202"/>
            <a:ext cx="86262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전송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</a:t>
            </a:r>
          </a:p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에이전트는 각종 보안 장비 및 서버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네트워크에 설치되어 해당 시스템에 적합한 설정에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 로그 정보를 실시간으로 관제센터에 전송 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이렇게 전송된 정보를 통해 관제센터에서는 로그를 손쉽게 분석할 수 있음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64A0F3-DF27-5EFB-FEE9-D663E641C125}"/>
              </a:ext>
            </a:extLst>
          </p:cNvPr>
          <p:cNvSpPr/>
          <p:nvPr/>
        </p:nvSpPr>
        <p:spPr>
          <a:xfrm>
            <a:off x="261568" y="3060248"/>
            <a:ext cx="86262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저장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정보수집서버</a:t>
            </a:r>
          </a:p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정보수집서버는 각각의 에이전트에서 보낸 다량의 정보를 수집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처리하여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저장하는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역할을 수행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이때 에이전트에 대한 확인 작업을 통해 모니터링 과정 및 분석과정에 요구되는 각종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리포팅 소스를 제공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7DC344-1744-D1F0-056D-853324E8D8AF}"/>
              </a:ext>
            </a:extLst>
          </p:cNvPr>
          <p:cNvSpPr/>
          <p:nvPr/>
        </p:nvSpPr>
        <p:spPr>
          <a:xfrm>
            <a:off x="261568" y="4542219"/>
            <a:ext cx="86262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분석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통합관제용 시스템</a:t>
            </a:r>
          </a:p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통합관제용 시스템은 각종 이벤트 로그분석 수행과 다양한 정보를 종합적으로 분석하는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것은 물론 상황에 따라 분석하여 관제담당자들을 지원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2FA3AB-ABAA-A0C4-D534-43B6D545BA06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2-3.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구성요소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보안관제시스템 측면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0C37AC-7EE6-C686-C358-89663A3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364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F2109E-F026-D61A-2097-6EA2D03FE6C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3CA735-64DA-B76C-4B59-985D09108C00}"/>
              </a:ext>
            </a:extLst>
          </p:cNvPr>
          <p:cNvSpPr/>
          <p:nvPr/>
        </p:nvSpPr>
        <p:spPr>
          <a:xfrm>
            <a:off x="256176" y="2348880"/>
            <a:ext cx="20835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구분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D47908-029E-E4BE-4DA1-3AE2602FD291}"/>
              </a:ext>
            </a:extLst>
          </p:cNvPr>
          <p:cNvSpPr/>
          <p:nvPr/>
        </p:nvSpPr>
        <p:spPr>
          <a:xfrm>
            <a:off x="2483767" y="2348880"/>
            <a:ext cx="6402337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업무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6BBC95-9213-3176-F61D-52F53B464998}"/>
              </a:ext>
            </a:extLst>
          </p:cNvPr>
          <p:cNvSpPr/>
          <p:nvPr/>
        </p:nvSpPr>
        <p:spPr>
          <a:xfrm>
            <a:off x="266224" y="2822492"/>
            <a:ext cx="2083576" cy="820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관제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41AFB5-5D8C-0DE2-B9C4-4C1C1FF8EEC9}"/>
              </a:ext>
            </a:extLst>
          </p:cNvPr>
          <p:cNvSpPr/>
          <p:nvPr/>
        </p:nvSpPr>
        <p:spPr>
          <a:xfrm>
            <a:off x="2490140" y="2822493"/>
            <a:ext cx="6402337" cy="820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365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보안관제시스템에서 발생한 이벤트 모니터링 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 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대응 </a:t>
            </a:r>
            <a:endParaRPr lang="en-US" altLang="ko-KR" sz="14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조치 수행 	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757B0B-0FB3-383F-994D-256F6EA4F5B3}"/>
              </a:ext>
            </a:extLst>
          </p:cNvPr>
          <p:cNvSpPr/>
          <p:nvPr/>
        </p:nvSpPr>
        <p:spPr>
          <a:xfrm>
            <a:off x="266224" y="3939478"/>
            <a:ext cx="2083576" cy="820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침해대응</a:t>
            </a:r>
            <a:r>
              <a:rPr lang="en-US" altLang="ko-KR" sz="1400" b="1" dirty="0">
                <a:solidFill>
                  <a:schemeClr val="tx1"/>
                </a:solidFill>
              </a:rPr>
              <a:t>(CERT)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30285F-868A-14D5-6DC1-57AEC233D5F0}"/>
              </a:ext>
            </a:extLst>
          </p:cNvPr>
          <p:cNvSpPr/>
          <p:nvPr/>
        </p:nvSpPr>
        <p:spPr>
          <a:xfrm>
            <a:off x="2490140" y="3939478"/>
            <a:ext cx="6402337" cy="820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모니터링으로 확인된 이상 트래픽이나 이벤트에 대해 침해여부에 대한 상세 </a:t>
            </a:r>
            <a:endParaRPr lang="en-US" altLang="ko-KR" sz="14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 대응 조치 수행 	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19E2A1-1C6A-A95A-200B-4CFD63EB8D6A}"/>
              </a:ext>
            </a:extLst>
          </p:cNvPr>
          <p:cNvSpPr/>
          <p:nvPr/>
        </p:nvSpPr>
        <p:spPr>
          <a:xfrm>
            <a:off x="269525" y="5056461"/>
            <a:ext cx="2083576" cy="820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정보공유분석센터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912D63-15CB-C539-5B2B-23DC745C2B18}"/>
              </a:ext>
            </a:extLst>
          </p:cNvPr>
          <p:cNvSpPr/>
          <p:nvPr/>
        </p:nvSpPr>
        <p:spPr>
          <a:xfrm>
            <a:off x="2493441" y="5056462"/>
            <a:ext cx="6402337" cy="820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유사업무 분야별 해킹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바이러스 등 사이버 공격과 침해사고에 대해 효과적 </a:t>
            </a:r>
            <a:endParaRPr lang="en-US" altLang="ko-KR" sz="14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공동 대응하기 위한 조직</a:t>
            </a:r>
            <a:endParaRPr lang="en-US" altLang="ko-KR" sz="14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D542-2CCA-469E-6D03-2E411614E9B4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보안관제는 크게 보안관제 정보를 수집하기 위한 보안관제 시스템과 보안관제 조직으로 구성 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7FF2BF-BE88-BCF6-DC48-60088770F7BB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2-3.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구성요소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2A3C1A-2048-47C3-3E02-E6127CF6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124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26E989-4C21-6BD3-965C-F8815CF34372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 절차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28DD66-5360-D57C-B86E-A50DFA892AC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69E2A6-46AE-8236-935D-8220EEA38876}"/>
              </a:ext>
            </a:extLst>
          </p:cNvPr>
          <p:cNvSpPr/>
          <p:nvPr/>
        </p:nvSpPr>
        <p:spPr>
          <a:xfrm>
            <a:off x="266223" y="1628800"/>
            <a:ext cx="86262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 업무 프로세스는 비정상 이벤트 및 트래픽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가용성을 모니터링하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 </a:t>
            </a:r>
            <a:r>
              <a:rPr lang="ko-KR" altLang="en-US" sz="1600" b="1" i="0" u="none" strike="noStrike" spc="-3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정오탐</a:t>
            </a:r>
            <a:r>
              <a:rPr lang="ko-KR" altLang="en-US" sz="1600" b="1" i="0" u="none" strike="noStrike" spc="-3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판별 후 보고 및 이력관리를 통해 지속적으로 탐지정책을 </a:t>
            </a:r>
            <a:r>
              <a:rPr lang="ko-KR" altLang="en-US" sz="1600" b="1" i="0" u="none" strike="noStrike" spc="-3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고도화시켜</a:t>
            </a:r>
            <a:r>
              <a:rPr lang="ko-KR" altLang="en-US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효율적인 실시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 대응을 수행함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1F6E9DA-D560-06F5-B11D-A0B30BFAF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89056"/>
            <a:ext cx="8640959" cy="369227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5541AD-9E15-9EDE-03B1-F68A3F8A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53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9AC7E7-65EF-B8B8-3C82-51D40998BEAF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A4FFE4-B314-5EFB-941A-7E69EB8C1F73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Group 156">
            <a:extLst>
              <a:ext uri="{FF2B5EF4-FFF2-40B4-BE49-F238E27FC236}">
                <a16:creationId xmlns:a16="http://schemas.microsoft.com/office/drawing/2014/main" id="{41DCFFF2-BF40-6847-B4B4-2287FE5D3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41133"/>
              </p:ext>
            </p:extLst>
          </p:nvPr>
        </p:nvGraphicFramePr>
        <p:xfrm>
          <a:off x="497049" y="1723880"/>
          <a:ext cx="8395430" cy="4513434"/>
        </p:xfrm>
        <a:graphic>
          <a:graphicData uri="http://schemas.openxmlformats.org/drawingml/2006/table">
            <a:tbl>
              <a:tblPr/>
              <a:tblGrid>
                <a:gridCol w="190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223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 이벤트 탐지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비정상정인 이벤트가 발생하는지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223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트래픽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탐지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비정상적인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트래픽이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발생하는지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23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상관분석 모니터링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비정상인 이벤트 및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트래픽을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토대로 상관분석 모니터링을 실시한다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23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홈페이지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홈페이지에 이상징후 여부를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223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시스템가용성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가용성에 대한 모니터링을 실시한다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2929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오탐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이벤트를 확인하여 정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오탐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분석을 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오탐으로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확인된 이벤트에 대한 경보를 최적화하고 정책변경을 수행한다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223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관련내용 메일 발송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정탐인 이벤트로 확인되는 경우 관련내용 메일 발송한다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이벤트탐지대응결과보고서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223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 보고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담당자에게 보고한다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7223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탐지된 이벤트가 조치가 완료될 때까지 고객에게 보고하며 이력관리 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9E6B5A-CD60-41EB-0CA0-3CBDBCBF0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356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그룹 1136">
            <a:extLst>
              <a:ext uri="{FF2B5EF4-FFF2-40B4-BE49-F238E27FC236}">
                <a16:creationId xmlns:a16="http://schemas.microsoft.com/office/drawing/2014/main" id="{E7A576CB-FE6D-5623-AF60-32D04B5F30A2}"/>
              </a:ext>
            </a:extLst>
          </p:cNvPr>
          <p:cNvGrpSpPr/>
          <p:nvPr/>
        </p:nvGrpSpPr>
        <p:grpSpPr>
          <a:xfrm>
            <a:off x="266223" y="2016897"/>
            <a:ext cx="8606160" cy="4292423"/>
            <a:chOff x="266223" y="2016897"/>
            <a:chExt cx="8606160" cy="429242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5E466E3-343F-E46F-F73F-BB552C4E4A95}"/>
                </a:ext>
              </a:extLst>
            </p:cNvPr>
            <p:cNvSpPr/>
            <p:nvPr/>
          </p:nvSpPr>
          <p:spPr>
            <a:xfrm>
              <a:off x="266224" y="2016898"/>
              <a:ext cx="8584924" cy="4290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9" name="표 8">
              <a:extLst>
                <a:ext uri="{FF2B5EF4-FFF2-40B4-BE49-F238E27FC236}">
                  <a16:creationId xmlns:a16="http://schemas.microsoft.com/office/drawing/2014/main" id="{879E6DAF-F6B2-4EAD-3E63-CC93E868D0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49492522"/>
                </p:ext>
              </p:extLst>
            </p:nvPr>
          </p:nvGraphicFramePr>
          <p:xfrm>
            <a:off x="266223" y="2016897"/>
            <a:ext cx="8606160" cy="4292423"/>
          </p:xfrm>
          <a:graphic>
            <a:graphicData uri="http://schemas.openxmlformats.org/drawingml/2006/table">
              <a:tbl>
                <a:tblPr>
                  <a:effectLst/>
                </a:tblPr>
                <a:tblGrid>
                  <a:gridCol w="5627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42330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6532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6532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56532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924119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5133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ko-KR" altLang="en-US" sz="1200" kern="0" spc="-50" dirty="0">
                            <a:gradFill>
                              <a:gsLst>
                                <a:gs pos="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  <a:gs pos="7600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KoPub돋움체 Light" panose="02020603020101020101" pitchFamily="18" charset="-127"/>
                            <a:ea typeface="KoPub돋움체 Light" panose="02020603020101020101" pitchFamily="18" charset="-127"/>
                            <a:cs typeface="+mn-cs"/>
                          </a:rPr>
                          <a:t>단계</a:t>
                        </a: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9FD1D5"/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ko-KR" altLang="en-US" sz="1200" kern="0" spc="-50" dirty="0">
                            <a:gradFill>
                              <a:gsLst>
                                <a:gs pos="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  <a:gs pos="7600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KoPub돋움체 Light" panose="02020603020101020101" pitchFamily="18" charset="-127"/>
                            <a:ea typeface="KoPub돋움체 Light" panose="02020603020101020101" pitchFamily="18" charset="-127"/>
                            <a:cs typeface="+mn-cs"/>
                          </a:rPr>
                          <a:t>현업</a:t>
                        </a:r>
                        <a:br>
                          <a:rPr lang="en-US" altLang="ko-KR" sz="1200" kern="0" spc="-50" dirty="0">
                            <a:gradFill>
                              <a:gsLst>
                                <a:gs pos="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  <a:gs pos="7600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KoPub돋움체 Light" panose="02020603020101020101" pitchFamily="18" charset="-127"/>
                            <a:ea typeface="KoPub돋움체 Light" panose="02020603020101020101" pitchFamily="18" charset="-127"/>
                            <a:cs typeface="+mn-cs"/>
                          </a:rPr>
                        </a:br>
                        <a:r>
                          <a:rPr lang="ko-KR" altLang="en-US" sz="1200" kern="0" spc="-50" dirty="0">
                            <a:gradFill>
                              <a:gsLst>
                                <a:gs pos="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  <a:gs pos="7600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KoPub돋움체 Light" panose="02020603020101020101" pitchFamily="18" charset="-127"/>
                            <a:ea typeface="KoPub돋움체 Light" panose="02020603020101020101" pitchFamily="18" charset="-127"/>
                            <a:cs typeface="+mn-cs"/>
                          </a:rPr>
                          <a:t>부서</a:t>
                        </a: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9FD1D5"/>
                      </a:solidFill>
                    </a:tcPr>
                  </a:tc>
                  <a:tc gridSpan="3"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ko-KR" altLang="en-US" sz="1200" kern="0" spc="-50" dirty="0">
                            <a:gradFill>
                              <a:gsLst>
                                <a:gs pos="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  <a:gs pos="7600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KoPub돋움체 Light" panose="02020603020101020101" pitchFamily="18" charset="-127"/>
                            <a:ea typeface="KoPub돋움체 Light" panose="02020603020101020101" pitchFamily="18" charset="-127"/>
                            <a:cs typeface="+mn-cs"/>
                          </a:rPr>
                          <a:t>사이버보안센터</a:t>
                        </a: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9FD1D5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ko-KR" altLang="en-US" sz="1200" kern="0" spc="-50" dirty="0">
                            <a:gradFill>
                              <a:gsLst>
                                <a:gs pos="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  <a:gs pos="7600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KoPub돋움체 Light" panose="02020603020101020101" pitchFamily="18" charset="-127"/>
                            <a:ea typeface="KoPub돋움체 Light" panose="02020603020101020101" pitchFamily="18" charset="-127"/>
                            <a:cs typeface="+mn-cs"/>
                          </a:rPr>
                          <a:t>고객사</a:t>
                        </a: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9FD1D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51333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ko-KR" altLang="en-US" sz="1200" kern="0" spc="-50" dirty="0">
                            <a:gradFill>
                              <a:gsLst>
                                <a:gs pos="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  <a:gs pos="7600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KoPub돋움체 Light" panose="02020603020101020101" pitchFamily="18" charset="-127"/>
                            <a:ea typeface="KoPub돋움체 Light" panose="02020603020101020101" pitchFamily="18" charset="-127"/>
                            <a:cs typeface="+mn-cs"/>
                          </a:rPr>
                          <a:t>보안관제</a:t>
                        </a: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ko-KR" altLang="en-US" sz="1200" kern="0" spc="-50" dirty="0">
                            <a:gradFill>
                              <a:gsLst>
                                <a:gs pos="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  <a:gs pos="7600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KoPub돋움체 Light" panose="02020603020101020101" pitchFamily="18" charset="-127"/>
                            <a:ea typeface="KoPub돋움체 Light" panose="02020603020101020101" pitchFamily="18" charset="-127"/>
                            <a:cs typeface="+mn-cs"/>
                          </a:rPr>
                          <a:t>침해대응</a:t>
                        </a: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ko-KR" altLang="en-US" sz="1200" kern="0" spc="-50" dirty="0">
                            <a:gradFill>
                              <a:gsLst>
                                <a:gs pos="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  <a:gs pos="7600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KoPub돋움체 Light" panose="02020603020101020101" pitchFamily="18" charset="-127"/>
                            <a:ea typeface="KoPub돋움체 Light" panose="02020603020101020101" pitchFamily="18" charset="-127"/>
                            <a:cs typeface="+mn-cs"/>
                          </a:rPr>
                          <a:t>보안진단</a:t>
                        </a: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vMerge="1"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marL="0" marR="0" marT="0" marB="0" anchor="ctr" anchorCtr="1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EAEA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3439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ko-KR" altLang="en-US" sz="1200" kern="0" spc="-50" dirty="0">
                            <a:gradFill>
                              <a:gsLst>
                                <a:gs pos="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  <a:gs pos="7600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KoPub돋움체 Light" panose="02020603020101020101" pitchFamily="18" charset="-127"/>
                            <a:ea typeface="KoPub돋움체 Light" panose="02020603020101020101" pitchFamily="18" charset="-127"/>
                            <a:cs typeface="+mn-cs"/>
                          </a:rPr>
                          <a:t>탐지</a:t>
                        </a: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ko-KR" altLang="en-US" sz="1000" b="0" kern="1200" dirty="0">
                          <a:solidFill>
                            <a:srgbClr val="0E446C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endParaRP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ko-KR" altLang="ko-KR" sz="1000" b="0" kern="1200" dirty="0">
                          <a:solidFill>
                            <a:srgbClr val="0E446C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endParaRP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ko-KR" altLang="ko-KR" sz="1000" b="0" kern="1200" dirty="0">
                          <a:solidFill>
                            <a:srgbClr val="0E446C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endParaRP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ko-KR" altLang="ko-KR" sz="1000" b="0" kern="1200" dirty="0">
                          <a:solidFill>
                            <a:srgbClr val="0E446C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endParaRP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ko-KR" altLang="ko-KR" sz="1000" b="0" kern="1200" dirty="0">
                          <a:solidFill>
                            <a:srgbClr val="0E446C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endParaRP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448272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ko-KR" altLang="en-US" sz="1200" kern="0" spc="-50" dirty="0">
                            <a:gradFill>
                              <a:gsLst>
                                <a:gs pos="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  <a:gs pos="76000">
                                  <a:schemeClr val="tx1">
                                    <a:lumMod val="85000"/>
                                    <a:lumOff val="15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KoPub돋움체 Light" panose="02020603020101020101" pitchFamily="18" charset="-127"/>
                            <a:ea typeface="KoPub돋움체 Light" panose="02020603020101020101" pitchFamily="18" charset="-127"/>
                            <a:cs typeface="+mn-cs"/>
                          </a:rPr>
                          <a:t>대응</a:t>
                        </a: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ko-KR" altLang="en-US" sz="1000" b="0" kern="1200" dirty="0">
                          <a:solidFill>
                            <a:srgbClr val="0E446C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endParaRP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ko-KR" altLang="ko-KR" sz="1000" b="0" kern="1200" dirty="0">
                          <a:solidFill>
                            <a:srgbClr val="0E446C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endParaRP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ko-KR" altLang="ko-KR" sz="1000" b="0" kern="1200" dirty="0">
                          <a:solidFill>
                            <a:srgbClr val="0E446C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endParaRP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ko-KR" altLang="ko-KR" sz="1000" b="0" kern="1200" dirty="0">
                          <a:solidFill>
                            <a:srgbClr val="0E446C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endParaRP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20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ko-KR" altLang="ko-KR" sz="1000" b="0" kern="1200" dirty="0">
                          <a:solidFill>
                            <a:srgbClr val="0E446C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endParaRPr>
                      </a:p>
                    </a:txBody>
                    <a:tcPr marL="36000" marR="36000" marT="36000" marB="36000" anchor="ctr" horzOverflow="overflow">
                      <a:lnL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04C88DE-CC1D-F76E-0CBF-A9165E7CEFB2}"/>
                </a:ext>
              </a:extLst>
            </p:cNvPr>
            <p:cNvGrpSpPr/>
            <p:nvPr/>
          </p:nvGrpSpPr>
          <p:grpSpPr>
            <a:xfrm>
              <a:off x="7164287" y="2672611"/>
              <a:ext cx="1384083" cy="1074565"/>
              <a:chOff x="12136409" y="8528297"/>
              <a:chExt cx="1384083" cy="1074565"/>
            </a:xfrm>
          </p:grpSpPr>
          <p:sp>
            <p:nvSpPr>
              <p:cNvPr id="11" name="TextBox 161">
                <a:extLst>
                  <a:ext uri="{FF2B5EF4-FFF2-40B4-BE49-F238E27FC236}">
                    <a16:creationId xmlns:a16="http://schemas.microsoft.com/office/drawing/2014/main" id="{C8FB2938-88FC-B922-85FA-8D88FF4D33B4}"/>
                  </a:ext>
                </a:extLst>
              </p:cNvPr>
              <p:cNvSpPr txBox="1"/>
              <p:nvPr/>
            </p:nvSpPr>
            <p:spPr bwMode="auto">
              <a:xfrm>
                <a:off x="12136409" y="8528297"/>
                <a:ext cx="1384083" cy="276999"/>
              </a:xfrm>
              <a:prstGeom prst="roundRect">
                <a:avLst>
                  <a:gd name="adj" fmla="val 7407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wrap="none" lIns="36000" rIns="36000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1330325" eaLnBrk="0" fontAlgn="auto" hangingPunct="0">
                  <a:lnSpc>
                    <a:spcPct val="90000"/>
                  </a:lnSpc>
                  <a:spcAft>
                    <a:spcPts val="0"/>
                  </a:spcAft>
                  <a:buClr>
                    <a:schemeClr val="bg2"/>
                  </a:buClr>
                  <a:buSzPct val="140000"/>
                  <a:defRPr/>
                </a:pPr>
                <a:r>
                  <a:rPr kumimoji="0" lang="ko-KR" altLang="en-US" sz="1200" kern="0" dirty="0">
                    <a:gradFill>
                      <a:gsLst>
                        <a:gs pos="94792">
                          <a:schemeClr val="tx1">
                            <a:lumMod val="85000"/>
                            <a:lumOff val="15000"/>
                          </a:schemeClr>
                        </a:gs>
                        <a:gs pos="52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0"/>
                    </a:gradFill>
                    <a:latin typeface="KoPub돋움체 Light" panose="02020603020101020101" pitchFamily="18" charset="-127"/>
                    <a:ea typeface="KoPub돋움체 Light" panose="02020603020101020101" pitchFamily="18" charset="-127"/>
                    <a:sym typeface="Monotype Sorts" pitchFamily="2" charset="2"/>
                  </a:rPr>
                  <a:t>검토</a:t>
                </a:r>
              </a:p>
            </p:txBody>
          </p:sp>
          <p:sp>
            <p:nvSpPr>
              <p:cNvPr id="12" name="TextBox 161">
                <a:extLst>
                  <a:ext uri="{FF2B5EF4-FFF2-40B4-BE49-F238E27FC236}">
                    <a16:creationId xmlns:a16="http://schemas.microsoft.com/office/drawing/2014/main" id="{F77B7850-E57E-00B4-6920-90404A583834}"/>
                  </a:ext>
                </a:extLst>
              </p:cNvPr>
              <p:cNvSpPr txBox="1"/>
              <p:nvPr/>
            </p:nvSpPr>
            <p:spPr bwMode="auto">
              <a:xfrm>
                <a:off x="12136409" y="9331272"/>
                <a:ext cx="1384083" cy="271590"/>
              </a:xfrm>
              <a:prstGeom prst="roundRect">
                <a:avLst>
                  <a:gd name="adj" fmla="val 4761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wrap="none" lIns="36000" rIns="36000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1330325" eaLnBrk="0" fontAlgn="auto" hangingPunct="0">
                  <a:lnSpc>
                    <a:spcPct val="90000"/>
                  </a:lnSpc>
                  <a:spcAft>
                    <a:spcPts val="0"/>
                  </a:spcAft>
                  <a:buClr>
                    <a:schemeClr val="bg2"/>
                  </a:buClr>
                  <a:buSzPct val="140000"/>
                  <a:defRPr/>
                </a:pPr>
                <a:r>
                  <a:rPr kumimoji="0" lang="ko-KR" altLang="en-US" sz="1200" kern="0" dirty="0">
                    <a:gradFill>
                      <a:gsLst>
                        <a:gs pos="94792">
                          <a:schemeClr val="tx1">
                            <a:lumMod val="85000"/>
                            <a:lumOff val="15000"/>
                          </a:schemeClr>
                        </a:gs>
                        <a:gs pos="52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0"/>
                    </a:gradFill>
                    <a:latin typeface="KoPub돋움체 Light" panose="02020603020101020101" pitchFamily="18" charset="-127"/>
                    <a:ea typeface="KoPub돋움체 Light" panose="02020603020101020101" pitchFamily="18" charset="-127"/>
                    <a:sym typeface="Monotype Sorts" pitchFamily="2" charset="2"/>
                  </a:rPr>
                  <a:t>최종승인</a:t>
                </a:r>
              </a:p>
            </p:txBody>
          </p:sp>
          <p:sp>
            <p:nvSpPr>
              <p:cNvPr id="13" name="TextBox 161">
                <a:extLst>
                  <a:ext uri="{FF2B5EF4-FFF2-40B4-BE49-F238E27FC236}">
                    <a16:creationId xmlns:a16="http://schemas.microsoft.com/office/drawing/2014/main" id="{A9452083-7D45-E4D7-D1BF-42369E4C7BB5}"/>
                  </a:ext>
                </a:extLst>
              </p:cNvPr>
              <p:cNvSpPr txBox="1"/>
              <p:nvPr/>
            </p:nvSpPr>
            <p:spPr bwMode="auto">
              <a:xfrm>
                <a:off x="12136409" y="8934292"/>
                <a:ext cx="1384082" cy="258290"/>
              </a:xfrm>
              <a:prstGeom prst="roundRect">
                <a:avLst>
                  <a:gd name="adj" fmla="val 7406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wrap="none" lIns="36000" rIns="36000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1330325" eaLnBrk="0" fontAlgn="auto" hangingPunct="0">
                  <a:lnSpc>
                    <a:spcPct val="90000"/>
                  </a:lnSpc>
                  <a:spcAft>
                    <a:spcPts val="0"/>
                  </a:spcAft>
                  <a:buClr>
                    <a:schemeClr val="bg2"/>
                  </a:buClr>
                  <a:buSzPct val="140000"/>
                  <a:defRPr/>
                </a:pPr>
                <a:r>
                  <a:rPr kumimoji="0" lang="ko-KR" altLang="en-US" sz="1200" kern="0" dirty="0">
                    <a:gradFill>
                      <a:gsLst>
                        <a:gs pos="94792">
                          <a:schemeClr val="tx1">
                            <a:lumMod val="85000"/>
                            <a:lumOff val="15000"/>
                          </a:schemeClr>
                        </a:gs>
                        <a:gs pos="52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0"/>
                    </a:gradFill>
                    <a:latin typeface="KoPub돋움체 Light" panose="02020603020101020101" pitchFamily="18" charset="-127"/>
                    <a:ea typeface="KoPub돋움체 Light" panose="02020603020101020101" pitchFamily="18" charset="-127"/>
                    <a:sym typeface="Monotype Sorts" pitchFamily="2" charset="2"/>
                  </a:rPr>
                  <a:t>승인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9C2A444-98B9-57E1-296B-8F2A46829658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>
              <a:xfrm flipH="1">
                <a:off x="12828450" y="8805296"/>
                <a:ext cx="1" cy="128996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44591FD-75D2-3968-973C-8F03FE5F91D0}"/>
                  </a:ext>
                </a:extLst>
              </p:cNvPr>
              <p:cNvCxnSpPr>
                <a:cxnSpLocks/>
                <a:stCxn id="13" idx="2"/>
                <a:endCxn id="12" idx="0"/>
              </p:cNvCxnSpPr>
              <p:nvPr/>
            </p:nvCxnSpPr>
            <p:spPr>
              <a:xfrm>
                <a:off x="12828450" y="9192582"/>
                <a:ext cx="1" cy="13869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61">
              <a:extLst>
                <a:ext uri="{FF2B5EF4-FFF2-40B4-BE49-F238E27FC236}">
                  <a16:creationId xmlns:a16="http://schemas.microsoft.com/office/drawing/2014/main" id="{0DB53303-06CD-1621-3B71-DD9735B8D2BE}"/>
                </a:ext>
              </a:extLst>
            </p:cNvPr>
            <p:cNvSpPr txBox="1"/>
            <p:nvPr/>
          </p:nvSpPr>
          <p:spPr bwMode="auto">
            <a:xfrm>
              <a:off x="1207720" y="2589350"/>
              <a:ext cx="723872" cy="288000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lvl="1" indent="-166189" algn="ctr" defTabSz="1330325" eaLnBrk="0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tabLst>
                  <a:tab pos="5186857" algn="l"/>
                </a:tabLst>
                <a:defRPr/>
              </a:pPr>
              <a:r>
                <a:rPr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신고</a:t>
              </a:r>
            </a:p>
          </p:txBody>
        </p:sp>
        <p:sp>
          <p:nvSpPr>
            <p:cNvPr id="17" name="TextBox 161">
              <a:extLst>
                <a:ext uri="{FF2B5EF4-FFF2-40B4-BE49-F238E27FC236}">
                  <a16:creationId xmlns:a16="http://schemas.microsoft.com/office/drawing/2014/main" id="{96E80E3F-C582-847A-F1B5-8D7A5AD549C4}"/>
                </a:ext>
              </a:extLst>
            </p:cNvPr>
            <p:cNvSpPr txBox="1"/>
            <p:nvPr/>
          </p:nvSpPr>
          <p:spPr bwMode="auto">
            <a:xfrm>
              <a:off x="2339752" y="2589350"/>
              <a:ext cx="1377336" cy="252000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모니터링</a:t>
              </a:r>
              <a:r>
                <a:rPr kumimoji="0" lang="en-US" altLang="ko-KR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/</a:t>
              </a: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탐지</a:t>
              </a:r>
            </a:p>
          </p:txBody>
        </p:sp>
        <p:sp>
          <p:nvSpPr>
            <p:cNvPr id="18" name="TextBox 161">
              <a:extLst>
                <a:ext uri="{FF2B5EF4-FFF2-40B4-BE49-F238E27FC236}">
                  <a16:creationId xmlns:a16="http://schemas.microsoft.com/office/drawing/2014/main" id="{9141AA14-01BD-36D6-1CAA-2805855D36AE}"/>
                </a:ext>
              </a:extLst>
            </p:cNvPr>
            <p:cNvSpPr txBox="1"/>
            <p:nvPr/>
          </p:nvSpPr>
          <p:spPr bwMode="auto">
            <a:xfrm>
              <a:off x="2380258" y="2936704"/>
              <a:ext cx="1296324" cy="36000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정탐여부</a:t>
              </a:r>
              <a:r>
                <a:rPr kumimoji="0" lang="en-US" altLang="ko-KR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endParaRPr kumimoji="0" lang="ko-KR" altLang="en-US" sz="1200" kern="0" dirty="0">
                <a:gradFill>
                  <a:gsLst>
                    <a:gs pos="94792">
                      <a:schemeClr val="tx1">
                        <a:lumMod val="85000"/>
                        <a:lumOff val="15000"/>
                      </a:schemeClr>
                    </a:gs>
                    <a:gs pos="52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endParaRPr>
            </a:p>
          </p:txBody>
        </p:sp>
        <p:sp>
          <p:nvSpPr>
            <p:cNvPr id="19" name="TextBox 161">
              <a:extLst>
                <a:ext uri="{FF2B5EF4-FFF2-40B4-BE49-F238E27FC236}">
                  <a16:creationId xmlns:a16="http://schemas.microsoft.com/office/drawing/2014/main" id="{51351FEE-B950-3315-8EB7-3FFFAEA7EBC9}"/>
                </a:ext>
              </a:extLst>
            </p:cNvPr>
            <p:cNvSpPr txBox="1"/>
            <p:nvPr/>
          </p:nvSpPr>
          <p:spPr bwMode="auto">
            <a:xfrm>
              <a:off x="2359220" y="3397224"/>
              <a:ext cx="1338400" cy="360000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예외처리</a:t>
              </a:r>
              <a:endParaRPr kumimoji="0" lang="en-US" altLang="ko-KR" sz="1200" kern="0" dirty="0">
                <a:gradFill>
                  <a:gsLst>
                    <a:gs pos="94792">
                      <a:schemeClr val="tx1">
                        <a:lumMod val="85000"/>
                        <a:lumOff val="15000"/>
                      </a:schemeClr>
                    </a:gs>
                    <a:gs pos="52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  <a:sym typeface="Monotype Sorts" pitchFamily="2" charset="2"/>
              </a:endParaRPr>
            </a:p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보고서작성</a:t>
              </a:r>
            </a:p>
          </p:txBody>
        </p:sp>
        <p:sp>
          <p:nvSpPr>
            <p:cNvPr id="20" name="TextBox 161">
              <a:extLst>
                <a:ext uri="{FF2B5EF4-FFF2-40B4-BE49-F238E27FC236}">
                  <a16:creationId xmlns:a16="http://schemas.microsoft.com/office/drawing/2014/main" id="{11D2FF4B-CC71-5FB3-8B43-529D7E3ECDBC}"/>
                </a:ext>
              </a:extLst>
            </p:cNvPr>
            <p:cNvSpPr txBox="1"/>
            <p:nvPr/>
          </p:nvSpPr>
          <p:spPr bwMode="auto">
            <a:xfrm>
              <a:off x="2373060" y="3933056"/>
              <a:ext cx="1310720" cy="221599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접수</a:t>
              </a:r>
            </a:p>
          </p:txBody>
        </p:sp>
        <p:sp>
          <p:nvSpPr>
            <p:cNvPr id="21" name="TextBox 161">
              <a:extLst>
                <a:ext uri="{FF2B5EF4-FFF2-40B4-BE49-F238E27FC236}">
                  <a16:creationId xmlns:a16="http://schemas.microsoft.com/office/drawing/2014/main" id="{91601FA4-AFEC-7F9D-521C-5EE4FB381215}"/>
                </a:ext>
              </a:extLst>
            </p:cNvPr>
            <p:cNvSpPr txBox="1"/>
            <p:nvPr/>
          </p:nvSpPr>
          <p:spPr bwMode="auto">
            <a:xfrm>
              <a:off x="2383204" y="4251232"/>
              <a:ext cx="1290432" cy="221599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ko-KR"/>
              </a:defPPr>
              <a:lvl1pPr algn="ctr" defTabSz="1330325" eaLnBrk="0" fontAlgn="auto" hangingPunct="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>
                  <a:schemeClr val="bg2"/>
                </a:buClr>
                <a:buSzPct val="140000"/>
                <a:defRPr kumimoji="0" sz="1200" kern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 sz="900">
                  <a:latin typeface="돋움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 sz="900">
                  <a:latin typeface="돋움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 sz="900">
                  <a:latin typeface="돋움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 sz="900">
                  <a:latin typeface="돋움" pitchFamily="50" charset="-127"/>
                  <a:ea typeface="굴림" pitchFamily="50" charset="-127"/>
                </a:defRPr>
              </a:lvl5pPr>
              <a:lvl6pPr>
                <a:defRPr kumimoji="1" sz="900">
                  <a:latin typeface="돋움" pitchFamily="50" charset="-127"/>
                  <a:ea typeface="굴림" pitchFamily="50" charset="-127"/>
                </a:defRPr>
              </a:lvl6pPr>
              <a:lvl7pPr>
                <a:defRPr kumimoji="1" sz="900">
                  <a:latin typeface="돋움" pitchFamily="50" charset="-127"/>
                  <a:ea typeface="굴림" pitchFamily="50" charset="-127"/>
                </a:defRPr>
              </a:lvl7pPr>
              <a:lvl8pPr>
                <a:defRPr kumimoji="1" sz="900">
                  <a:latin typeface="돋움" pitchFamily="50" charset="-127"/>
                  <a:ea typeface="굴림" pitchFamily="50" charset="-127"/>
                </a:defRPr>
              </a:lvl8pPr>
              <a:lvl9pPr>
                <a:defRPr kumimoji="1" sz="900">
                  <a:latin typeface="돋움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dirty="0">
                  <a:sym typeface="Monotype Sorts" pitchFamily="2" charset="2"/>
                </a:rPr>
                <a:t>초기분석</a:t>
              </a:r>
            </a:p>
          </p:txBody>
        </p:sp>
        <p:sp>
          <p:nvSpPr>
            <p:cNvPr id="22" name="TextBox 161">
              <a:extLst>
                <a:ext uri="{FF2B5EF4-FFF2-40B4-BE49-F238E27FC236}">
                  <a16:creationId xmlns:a16="http://schemas.microsoft.com/office/drawing/2014/main" id="{BE43D54F-AD47-8B71-28CD-0F166148AD8E}"/>
                </a:ext>
              </a:extLst>
            </p:cNvPr>
            <p:cNvSpPr txBox="1"/>
            <p:nvPr/>
          </p:nvSpPr>
          <p:spPr bwMode="auto">
            <a:xfrm>
              <a:off x="2379065" y="4571120"/>
              <a:ext cx="1298710" cy="360000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지원요청</a:t>
              </a:r>
            </a:p>
          </p:txBody>
        </p:sp>
        <p:sp>
          <p:nvSpPr>
            <p:cNvPr id="23" name="TextBox 161">
              <a:extLst>
                <a:ext uri="{FF2B5EF4-FFF2-40B4-BE49-F238E27FC236}">
                  <a16:creationId xmlns:a16="http://schemas.microsoft.com/office/drawing/2014/main" id="{E3C02E21-3E7D-8EA7-0E23-0BC2F52BC0D2}"/>
                </a:ext>
              </a:extLst>
            </p:cNvPr>
            <p:cNvSpPr txBox="1"/>
            <p:nvPr/>
          </p:nvSpPr>
          <p:spPr bwMode="auto">
            <a:xfrm>
              <a:off x="2374926" y="5033272"/>
              <a:ext cx="1306988" cy="276999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대응방안작성</a:t>
              </a:r>
            </a:p>
          </p:txBody>
        </p:sp>
        <p:sp>
          <p:nvSpPr>
            <p:cNvPr id="24" name="TextBox 161">
              <a:extLst>
                <a:ext uri="{FF2B5EF4-FFF2-40B4-BE49-F238E27FC236}">
                  <a16:creationId xmlns:a16="http://schemas.microsoft.com/office/drawing/2014/main" id="{196454F6-8FF5-664A-6CFB-DBA6C1A7EE64}"/>
                </a:ext>
              </a:extLst>
            </p:cNvPr>
            <p:cNvSpPr txBox="1"/>
            <p:nvPr/>
          </p:nvSpPr>
          <p:spPr bwMode="auto">
            <a:xfrm>
              <a:off x="2383206" y="5419553"/>
              <a:ext cx="1290428" cy="221599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승인요청</a:t>
              </a:r>
            </a:p>
          </p:txBody>
        </p:sp>
        <p:sp>
          <p:nvSpPr>
            <p:cNvPr id="25" name="TextBox 161">
              <a:extLst>
                <a:ext uri="{FF2B5EF4-FFF2-40B4-BE49-F238E27FC236}">
                  <a16:creationId xmlns:a16="http://schemas.microsoft.com/office/drawing/2014/main" id="{4E809C1E-EEBC-31BD-ADC5-E310CD86F536}"/>
                </a:ext>
              </a:extLst>
            </p:cNvPr>
            <p:cNvSpPr txBox="1"/>
            <p:nvPr/>
          </p:nvSpPr>
          <p:spPr bwMode="auto">
            <a:xfrm>
              <a:off x="2374927" y="5733255"/>
              <a:ext cx="1306986" cy="221599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상황전파</a:t>
              </a:r>
            </a:p>
          </p:txBody>
        </p:sp>
        <p:sp>
          <p:nvSpPr>
            <p:cNvPr id="26" name="TextBox 161">
              <a:extLst>
                <a:ext uri="{FF2B5EF4-FFF2-40B4-BE49-F238E27FC236}">
                  <a16:creationId xmlns:a16="http://schemas.microsoft.com/office/drawing/2014/main" id="{98C2AA7B-4C0C-63C9-BBD7-6D89F1E2C8C3}"/>
                </a:ext>
              </a:extLst>
            </p:cNvPr>
            <p:cNvSpPr txBox="1"/>
            <p:nvPr/>
          </p:nvSpPr>
          <p:spPr bwMode="auto">
            <a:xfrm>
              <a:off x="2409290" y="6053104"/>
              <a:ext cx="1264344" cy="203418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예외처리적용</a:t>
              </a:r>
            </a:p>
          </p:txBody>
        </p:sp>
        <p:sp>
          <p:nvSpPr>
            <p:cNvPr id="27" name="TextBox 161">
              <a:extLst>
                <a:ext uri="{FF2B5EF4-FFF2-40B4-BE49-F238E27FC236}">
                  <a16:creationId xmlns:a16="http://schemas.microsoft.com/office/drawing/2014/main" id="{4DBA3E53-B9F3-A4DE-E2A1-DA371E284FD6}"/>
                </a:ext>
              </a:extLst>
            </p:cNvPr>
            <p:cNvSpPr txBox="1"/>
            <p:nvPr/>
          </p:nvSpPr>
          <p:spPr bwMode="auto">
            <a:xfrm>
              <a:off x="1077870" y="3397184"/>
              <a:ext cx="1079812" cy="360000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예외처리확인</a:t>
              </a:r>
            </a:p>
          </p:txBody>
        </p:sp>
        <p:sp>
          <p:nvSpPr>
            <p:cNvPr id="28" name="모서리가 둥근 직사각형 101">
              <a:extLst>
                <a:ext uri="{FF2B5EF4-FFF2-40B4-BE49-F238E27FC236}">
                  <a16:creationId xmlns:a16="http://schemas.microsoft.com/office/drawing/2014/main" id="{8088AF41-8C09-3153-D126-49788316889C}"/>
                </a:ext>
              </a:extLst>
            </p:cNvPr>
            <p:cNvSpPr/>
            <p:nvPr/>
          </p:nvSpPr>
          <p:spPr>
            <a:xfrm>
              <a:off x="6975134" y="3961333"/>
              <a:ext cx="1762546" cy="288000"/>
            </a:xfrm>
            <a:prstGeom prst="roundRect">
              <a:avLst>
                <a:gd name="adj" fmla="val 50000"/>
              </a:avLst>
            </a:prstGeom>
            <a:solidFill>
              <a:srgbClr val="449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kern="0" dirty="0">
                  <a:gradFill>
                    <a:gsLst>
                      <a:gs pos="0">
                        <a:schemeClr val="bg1"/>
                      </a:gs>
                      <a:gs pos="76000">
                        <a:schemeClr val="bg1"/>
                      </a:gs>
                    </a:gsLst>
                    <a:lin ang="5400000" scaled="1"/>
                  </a:gradFill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침해사고 대응 절차</a:t>
              </a:r>
            </a:p>
          </p:txBody>
        </p:sp>
        <p:sp>
          <p:nvSpPr>
            <p:cNvPr id="29" name="TextBox 161">
              <a:extLst>
                <a:ext uri="{FF2B5EF4-FFF2-40B4-BE49-F238E27FC236}">
                  <a16:creationId xmlns:a16="http://schemas.microsoft.com/office/drawing/2014/main" id="{F70269F8-3C6D-0C73-4B32-DB7E64CD6F10}"/>
                </a:ext>
              </a:extLst>
            </p:cNvPr>
            <p:cNvSpPr txBox="1"/>
            <p:nvPr/>
          </p:nvSpPr>
          <p:spPr bwMode="auto">
            <a:xfrm>
              <a:off x="970279" y="5701449"/>
              <a:ext cx="1174038" cy="288000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상황대응</a:t>
              </a:r>
            </a:p>
          </p:txBody>
        </p:sp>
        <p:sp>
          <p:nvSpPr>
            <p:cNvPr id="30" name="TextBox 161">
              <a:extLst>
                <a:ext uri="{FF2B5EF4-FFF2-40B4-BE49-F238E27FC236}">
                  <a16:creationId xmlns:a16="http://schemas.microsoft.com/office/drawing/2014/main" id="{36773397-CD3D-82F4-8711-310F2F09A77D}"/>
                </a:ext>
              </a:extLst>
            </p:cNvPr>
            <p:cNvSpPr txBox="1"/>
            <p:nvPr/>
          </p:nvSpPr>
          <p:spPr bwMode="auto">
            <a:xfrm>
              <a:off x="3893705" y="4612976"/>
              <a:ext cx="1424318" cy="288000"/>
            </a:xfrm>
            <a:prstGeom prst="roundRect">
              <a:avLst>
                <a:gd name="adj" fmla="val 4320"/>
              </a:avLst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상세분석</a:t>
              </a:r>
            </a:p>
          </p:txBody>
        </p:sp>
        <p:cxnSp>
          <p:nvCxnSpPr>
            <p:cNvPr id="31" name="꺾인 연결선 104">
              <a:extLst>
                <a:ext uri="{FF2B5EF4-FFF2-40B4-BE49-F238E27FC236}">
                  <a16:creationId xmlns:a16="http://schemas.microsoft.com/office/drawing/2014/main" id="{10115CD1-8C84-FB7A-518C-C8C6027FE963}"/>
                </a:ext>
              </a:extLst>
            </p:cNvPr>
            <p:cNvCxnSpPr>
              <a:cxnSpLocks/>
              <a:stCxn id="16" idx="1"/>
              <a:endCxn id="20" idx="1"/>
            </p:cNvCxnSpPr>
            <p:nvPr/>
          </p:nvCxnSpPr>
          <p:spPr>
            <a:xfrm rot="10800000" flipH="1" flipV="1">
              <a:off x="1207720" y="2733350"/>
              <a:ext cx="1165340" cy="1310506"/>
            </a:xfrm>
            <a:prstGeom prst="bentConnector3">
              <a:avLst>
                <a:gd name="adj1" fmla="val -19617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105">
              <a:extLst>
                <a:ext uri="{FF2B5EF4-FFF2-40B4-BE49-F238E27FC236}">
                  <a16:creationId xmlns:a16="http://schemas.microsoft.com/office/drawing/2014/main" id="{F55CFA8E-83FA-9981-7640-A230A81ABB77}"/>
                </a:ext>
              </a:extLst>
            </p:cNvPr>
            <p:cNvCxnSpPr>
              <a:cxnSpLocks/>
              <a:stCxn id="18" idx="1"/>
              <a:endCxn id="27" idx="0"/>
            </p:cNvCxnSpPr>
            <p:nvPr/>
          </p:nvCxnSpPr>
          <p:spPr>
            <a:xfrm rot="10800000" flipV="1">
              <a:off x="1617776" y="3116704"/>
              <a:ext cx="762482" cy="280480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0544636-89DB-E232-7BC8-AB861A4E660C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3028420" y="2841350"/>
              <a:ext cx="0" cy="95354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107">
              <a:extLst>
                <a:ext uri="{FF2B5EF4-FFF2-40B4-BE49-F238E27FC236}">
                  <a16:creationId xmlns:a16="http://schemas.microsoft.com/office/drawing/2014/main" id="{EC0FE142-9004-BD99-E14B-43AD60DE4222}"/>
                </a:ext>
              </a:extLst>
            </p:cNvPr>
            <p:cNvCxnSpPr>
              <a:cxnSpLocks/>
              <a:stCxn id="18" idx="3"/>
              <a:endCxn id="21" idx="3"/>
            </p:cNvCxnSpPr>
            <p:nvPr/>
          </p:nvCxnSpPr>
          <p:spPr>
            <a:xfrm flipH="1">
              <a:off x="3673636" y="3116704"/>
              <a:ext cx="2946" cy="1245328"/>
            </a:xfrm>
            <a:prstGeom prst="bentConnector3">
              <a:avLst>
                <a:gd name="adj1" fmla="val -7759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9EE09F93-6042-97DF-9562-0541A2D3BC87}"/>
                </a:ext>
              </a:extLst>
            </p:cNvPr>
            <p:cNvCxnSpPr>
              <a:cxnSpLocks/>
              <a:stCxn id="19" idx="3"/>
              <a:endCxn id="11" idx="1"/>
            </p:cNvCxnSpPr>
            <p:nvPr/>
          </p:nvCxnSpPr>
          <p:spPr>
            <a:xfrm flipV="1">
              <a:off x="3697620" y="2811111"/>
              <a:ext cx="3466667" cy="76611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A494EE5-7ABB-2C93-81C4-70B4505ACA31}"/>
                </a:ext>
              </a:extLst>
            </p:cNvPr>
            <p:cNvCxnSpPr>
              <a:cxnSpLocks/>
              <a:stCxn id="27" idx="3"/>
              <a:endCxn id="19" idx="1"/>
            </p:cNvCxnSpPr>
            <p:nvPr/>
          </p:nvCxnSpPr>
          <p:spPr>
            <a:xfrm>
              <a:off x="2157682" y="3577184"/>
              <a:ext cx="201538" cy="40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D8AD285-4878-62AD-78C0-7A44E78F0391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3028420" y="4154655"/>
              <a:ext cx="0" cy="96577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E4ED7CC-2320-14F4-3957-45336B6B6E42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3028420" y="4472831"/>
              <a:ext cx="0" cy="98289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CA28A37-8DC3-7C48-F26A-1EA97CB1D98A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3028420" y="4931120"/>
              <a:ext cx="0" cy="102152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 113">
              <a:extLst>
                <a:ext uri="{FF2B5EF4-FFF2-40B4-BE49-F238E27FC236}">
                  <a16:creationId xmlns:a16="http://schemas.microsoft.com/office/drawing/2014/main" id="{6F210D05-8F15-2F0D-95E5-FA7E3FFEBCCF}"/>
                </a:ext>
              </a:extLst>
            </p:cNvPr>
            <p:cNvCxnSpPr>
              <a:cxnSpLocks/>
              <a:stCxn id="22" idx="3"/>
              <a:endCxn id="30" idx="1"/>
            </p:cNvCxnSpPr>
            <p:nvPr/>
          </p:nvCxnSpPr>
          <p:spPr>
            <a:xfrm>
              <a:off x="3677775" y="4751120"/>
              <a:ext cx="215930" cy="585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114">
              <a:extLst>
                <a:ext uri="{FF2B5EF4-FFF2-40B4-BE49-F238E27FC236}">
                  <a16:creationId xmlns:a16="http://schemas.microsoft.com/office/drawing/2014/main" id="{0A94F6BF-483A-12ED-A307-38BD341B3BC0}"/>
                </a:ext>
              </a:extLst>
            </p:cNvPr>
            <p:cNvCxnSpPr>
              <a:cxnSpLocks/>
              <a:stCxn id="24" idx="3"/>
              <a:endCxn id="1120" idx="1"/>
            </p:cNvCxnSpPr>
            <p:nvPr/>
          </p:nvCxnSpPr>
          <p:spPr>
            <a:xfrm flipV="1">
              <a:off x="3673634" y="4669617"/>
              <a:ext cx="3490654" cy="86073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791B069-1EDA-9ACA-2335-B502E1E887FA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3028420" y="5310271"/>
              <a:ext cx="0" cy="109282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43FC7E1-9657-6954-2F67-C759FE56C213}"/>
                </a:ext>
              </a:extLst>
            </p:cNvPr>
            <p:cNvCxnSpPr>
              <a:cxnSpLocks/>
              <a:stCxn id="25" idx="1"/>
              <a:endCxn id="29" idx="3"/>
            </p:cNvCxnSpPr>
            <p:nvPr/>
          </p:nvCxnSpPr>
          <p:spPr>
            <a:xfrm flipH="1">
              <a:off x="2144317" y="5844055"/>
              <a:ext cx="230610" cy="1394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꺾인 연결선 118">
              <a:extLst>
                <a:ext uri="{FF2B5EF4-FFF2-40B4-BE49-F238E27FC236}">
                  <a16:creationId xmlns:a16="http://schemas.microsoft.com/office/drawing/2014/main" id="{32450CC6-DFAF-AB45-C71C-448078700146}"/>
                </a:ext>
              </a:extLst>
            </p:cNvPr>
            <p:cNvCxnSpPr>
              <a:cxnSpLocks/>
              <a:stCxn id="1121" idx="1"/>
              <a:endCxn id="25" idx="3"/>
            </p:cNvCxnSpPr>
            <p:nvPr/>
          </p:nvCxnSpPr>
          <p:spPr>
            <a:xfrm rot="10800000">
              <a:off x="3681914" y="5844055"/>
              <a:ext cx="3482375" cy="155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2F4B5E1-448E-DD88-A2C8-ACE69E8DD9C6}"/>
                </a:ext>
              </a:extLst>
            </p:cNvPr>
            <p:cNvCxnSpPr>
              <a:cxnSpLocks/>
              <a:stCxn id="1120" idx="0"/>
              <a:endCxn id="28" idx="2"/>
            </p:cNvCxnSpPr>
            <p:nvPr/>
          </p:nvCxnSpPr>
          <p:spPr>
            <a:xfrm flipV="1">
              <a:off x="7856330" y="4249333"/>
              <a:ext cx="77" cy="281784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 126">
              <a:extLst>
                <a:ext uri="{FF2B5EF4-FFF2-40B4-BE49-F238E27FC236}">
                  <a16:creationId xmlns:a16="http://schemas.microsoft.com/office/drawing/2014/main" id="{34BC026B-F007-41D3-B7CA-789BA2375B07}"/>
                </a:ext>
              </a:extLst>
            </p:cNvPr>
            <p:cNvCxnSpPr>
              <a:cxnSpLocks/>
              <a:stCxn id="30" idx="2"/>
              <a:endCxn id="23" idx="3"/>
            </p:cNvCxnSpPr>
            <p:nvPr/>
          </p:nvCxnSpPr>
          <p:spPr>
            <a:xfrm rot="5400000">
              <a:off x="4008491" y="4574399"/>
              <a:ext cx="270796" cy="923950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 Box 162">
              <a:extLst>
                <a:ext uri="{FF2B5EF4-FFF2-40B4-BE49-F238E27FC236}">
                  <a16:creationId xmlns:a16="http://schemas.microsoft.com/office/drawing/2014/main" id="{E030127E-8029-37F9-0053-76627C2D5A76}"/>
                </a:ext>
              </a:extLst>
            </p:cNvPr>
            <p:cNvSpPr txBox="1"/>
            <p:nvPr/>
          </p:nvSpPr>
          <p:spPr bwMode="auto">
            <a:xfrm>
              <a:off x="1979712" y="2904848"/>
              <a:ext cx="287338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36000" rIns="3600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kern="0" spc="-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N</a:t>
              </a:r>
            </a:p>
          </p:txBody>
        </p:sp>
        <p:sp>
          <p:nvSpPr>
            <p:cNvPr id="55" name="Text Box 162">
              <a:extLst>
                <a:ext uri="{FF2B5EF4-FFF2-40B4-BE49-F238E27FC236}">
                  <a16:creationId xmlns:a16="http://schemas.microsoft.com/office/drawing/2014/main" id="{8C999679-E477-54DE-455E-E9E4DBD0B1C5}"/>
                </a:ext>
              </a:extLst>
            </p:cNvPr>
            <p:cNvSpPr txBox="1"/>
            <p:nvPr/>
          </p:nvSpPr>
          <p:spPr bwMode="auto">
            <a:xfrm>
              <a:off x="3585656" y="2904848"/>
              <a:ext cx="287338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36000" rIns="3600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kern="0" spc="-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Y</a:t>
              </a:r>
            </a:p>
          </p:txBody>
        </p:sp>
        <p:sp>
          <p:nvSpPr>
            <p:cNvPr id="56" name="Text Box 162">
              <a:extLst>
                <a:ext uri="{FF2B5EF4-FFF2-40B4-BE49-F238E27FC236}">
                  <a16:creationId xmlns:a16="http://schemas.microsoft.com/office/drawing/2014/main" id="{015ED0C4-9028-55BE-0568-84EF81D69F66}"/>
                </a:ext>
              </a:extLst>
            </p:cNvPr>
            <p:cNvSpPr txBox="1"/>
            <p:nvPr/>
          </p:nvSpPr>
          <p:spPr bwMode="auto">
            <a:xfrm>
              <a:off x="3564582" y="4539264"/>
              <a:ext cx="287338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36000" rIns="3600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kern="0" spc="-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Y</a:t>
              </a:r>
            </a:p>
          </p:txBody>
        </p:sp>
        <p:sp>
          <p:nvSpPr>
            <p:cNvPr id="57" name="Text Box 162">
              <a:extLst>
                <a:ext uri="{FF2B5EF4-FFF2-40B4-BE49-F238E27FC236}">
                  <a16:creationId xmlns:a16="http://schemas.microsoft.com/office/drawing/2014/main" id="{AC580223-E2ED-B8F7-A3BF-01D669CA0CF7}"/>
                </a:ext>
              </a:extLst>
            </p:cNvPr>
            <p:cNvSpPr txBox="1"/>
            <p:nvPr/>
          </p:nvSpPr>
          <p:spPr bwMode="auto">
            <a:xfrm>
              <a:off x="2628478" y="4827296"/>
              <a:ext cx="287338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36000" rIns="3600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kern="0" spc="-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76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N</a:t>
              </a: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9FFAD2D-F28E-8B1B-7983-C3A43BB86690}"/>
                </a:ext>
              </a:extLst>
            </p:cNvPr>
            <p:cNvGrpSpPr/>
            <p:nvPr/>
          </p:nvGrpSpPr>
          <p:grpSpPr>
            <a:xfrm>
              <a:off x="3872016" y="3552920"/>
              <a:ext cx="89273" cy="120515"/>
              <a:chOff x="2965758" y="4351171"/>
              <a:chExt cx="89273" cy="230057"/>
            </a:xfrm>
            <a:solidFill>
              <a:schemeClr val="bg1"/>
            </a:solidFill>
          </p:grpSpPr>
          <p:sp>
            <p:nvSpPr>
              <p:cNvPr id="59" name="Oval 171">
                <a:extLst>
                  <a:ext uri="{FF2B5EF4-FFF2-40B4-BE49-F238E27FC236}">
                    <a16:creationId xmlns:a16="http://schemas.microsoft.com/office/drawing/2014/main" id="{7BCD72F0-BE2F-8B21-B964-3BF974B3060B}"/>
                  </a:ext>
                </a:extLst>
              </p:cNvPr>
              <p:cNvSpPr/>
              <p:nvPr/>
            </p:nvSpPr>
            <p:spPr bwMode="auto">
              <a:xfrm rot="5400000">
                <a:off x="2920693" y="4446891"/>
                <a:ext cx="179403" cy="89272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1" i="0" strike="noStrike" kern="0" cap="none" spc="-6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0" name="Rectangle 172">
                <a:extLst>
                  <a:ext uri="{FF2B5EF4-FFF2-40B4-BE49-F238E27FC236}">
                    <a16:creationId xmlns:a16="http://schemas.microsoft.com/office/drawing/2014/main" id="{08AC8F4F-6947-548F-FADE-6754C46EFDCF}"/>
                  </a:ext>
                </a:extLst>
              </p:cNvPr>
              <p:cNvSpPr/>
              <p:nvPr/>
            </p:nvSpPr>
            <p:spPr bwMode="auto">
              <a:xfrm rot="5400000" flipH="1">
                <a:off x="2948131" y="4368798"/>
                <a:ext cx="124526" cy="89272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1" i="0" strike="noStrike" kern="0" cap="none" spc="-6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1024" name="TextBox 161">
              <a:extLst>
                <a:ext uri="{FF2B5EF4-FFF2-40B4-BE49-F238E27FC236}">
                  <a16:creationId xmlns:a16="http://schemas.microsoft.com/office/drawing/2014/main" id="{32168C4E-3187-60AE-AA50-39E2776903F1}"/>
                </a:ext>
              </a:extLst>
            </p:cNvPr>
            <p:cNvSpPr txBox="1"/>
            <p:nvPr/>
          </p:nvSpPr>
          <p:spPr bwMode="auto">
            <a:xfrm>
              <a:off x="5452819" y="4633040"/>
              <a:ext cx="1423437" cy="26799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분석지원</a:t>
              </a:r>
            </a:p>
          </p:txBody>
        </p:sp>
        <p:sp>
          <p:nvSpPr>
            <p:cNvPr id="1026" name="TextBox 161">
              <a:extLst>
                <a:ext uri="{FF2B5EF4-FFF2-40B4-BE49-F238E27FC236}">
                  <a16:creationId xmlns:a16="http://schemas.microsoft.com/office/drawing/2014/main" id="{FB7B3CC2-68F9-2EA9-3E47-0E2A28224719}"/>
                </a:ext>
              </a:extLst>
            </p:cNvPr>
            <p:cNvSpPr txBox="1"/>
            <p:nvPr/>
          </p:nvSpPr>
          <p:spPr bwMode="auto">
            <a:xfrm>
              <a:off x="5452819" y="5042502"/>
              <a:ext cx="1423437" cy="2804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wrap="none" lIns="36000" r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900" kern="1200">
                  <a:solidFill>
                    <a:schemeClr val="tx1"/>
                  </a:solidFill>
                  <a:latin typeface="돋움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330325" eaLnBrk="0" fontAlgn="auto" hangingPunct="0">
                <a:lnSpc>
                  <a:spcPct val="90000"/>
                </a:lnSpc>
                <a:spcAft>
                  <a:spcPts val="0"/>
                </a:spcAft>
                <a:buClr>
                  <a:schemeClr val="bg2"/>
                </a:buClr>
                <a:buSzPct val="140000"/>
                <a:defRPr/>
              </a:pPr>
              <a:r>
                <a:rPr kumimoji="0" lang="ko-KR" altLang="en-US" sz="1200" kern="0" dirty="0">
                  <a:gradFill>
                    <a:gsLst>
                      <a:gs pos="94792">
                        <a:schemeClr val="tx1">
                          <a:lumMod val="85000"/>
                          <a:lumOff val="15000"/>
                        </a:schemeClr>
                      </a:gs>
                      <a:gs pos="52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Monotype Sorts" pitchFamily="2" charset="2"/>
                </a:rPr>
                <a:t>대응지원</a:t>
              </a:r>
            </a:p>
          </p:txBody>
        </p:sp>
        <p:cxnSp>
          <p:nvCxnSpPr>
            <p:cNvPr id="1027" name="직선 화살표 연결선 1026">
              <a:extLst>
                <a:ext uri="{FF2B5EF4-FFF2-40B4-BE49-F238E27FC236}">
                  <a16:creationId xmlns:a16="http://schemas.microsoft.com/office/drawing/2014/main" id="{1A17A16C-327F-C8C5-8692-D4D81526CCB8}"/>
                </a:ext>
              </a:extLst>
            </p:cNvPr>
            <p:cNvCxnSpPr>
              <a:cxnSpLocks/>
              <a:stCxn id="1024" idx="1"/>
              <a:endCxn id="30" idx="3"/>
            </p:cNvCxnSpPr>
            <p:nvPr/>
          </p:nvCxnSpPr>
          <p:spPr>
            <a:xfrm flipH="1" flipV="1">
              <a:off x="5318023" y="4756976"/>
              <a:ext cx="134796" cy="10060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직선 연결선 1027">
              <a:extLst>
                <a:ext uri="{FF2B5EF4-FFF2-40B4-BE49-F238E27FC236}">
                  <a16:creationId xmlns:a16="http://schemas.microsoft.com/office/drawing/2014/main" id="{506D8858-4367-4873-C00F-F9D9693481A4}"/>
                </a:ext>
              </a:extLst>
            </p:cNvPr>
            <p:cNvCxnSpPr>
              <a:cxnSpLocks/>
              <a:stCxn id="1026" idx="1"/>
              <a:endCxn id="23" idx="3"/>
            </p:cNvCxnSpPr>
            <p:nvPr/>
          </p:nvCxnSpPr>
          <p:spPr>
            <a:xfrm flipH="1" flipV="1">
              <a:off x="3681914" y="5171772"/>
              <a:ext cx="1770905" cy="10967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꺾인 연결선 118">
              <a:extLst>
                <a:ext uri="{FF2B5EF4-FFF2-40B4-BE49-F238E27FC236}">
                  <a16:creationId xmlns:a16="http://schemas.microsoft.com/office/drawing/2014/main" id="{238E726D-16FA-0FDE-4F25-714339A86105}"/>
                </a:ext>
              </a:extLst>
            </p:cNvPr>
            <p:cNvCxnSpPr>
              <a:cxnSpLocks/>
              <a:stCxn id="12" idx="3"/>
              <a:endCxn id="26" idx="3"/>
            </p:cNvCxnSpPr>
            <p:nvPr/>
          </p:nvCxnSpPr>
          <p:spPr>
            <a:xfrm flipH="1">
              <a:off x="3673634" y="3611381"/>
              <a:ext cx="4874736" cy="2543432"/>
            </a:xfrm>
            <a:prstGeom prst="bentConnector3">
              <a:avLst>
                <a:gd name="adj1" fmla="val -4689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9" name="그룹 1118">
              <a:extLst>
                <a:ext uri="{FF2B5EF4-FFF2-40B4-BE49-F238E27FC236}">
                  <a16:creationId xmlns:a16="http://schemas.microsoft.com/office/drawing/2014/main" id="{1AF8A4E3-53F8-1A37-835A-46EC6303EED0}"/>
                </a:ext>
              </a:extLst>
            </p:cNvPr>
            <p:cNvGrpSpPr/>
            <p:nvPr/>
          </p:nvGrpSpPr>
          <p:grpSpPr>
            <a:xfrm>
              <a:off x="7164288" y="4531117"/>
              <a:ext cx="1384083" cy="1450289"/>
              <a:chOff x="12136409" y="8528297"/>
              <a:chExt cx="1384083" cy="1450289"/>
            </a:xfrm>
          </p:grpSpPr>
          <p:sp>
            <p:nvSpPr>
              <p:cNvPr id="1120" name="TextBox 161">
                <a:extLst>
                  <a:ext uri="{FF2B5EF4-FFF2-40B4-BE49-F238E27FC236}">
                    <a16:creationId xmlns:a16="http://schemas.microsoft.com/office/drawing/2014/main" id="{6185A103-9EC4-514B-3E0C-0BAB82D24342}"/>
                  </a:ext>
                </a:extLst>
              </p:cNvPr>
              <p:cNvSpPr txBox="1"/>
              <p:nvPr/>
            </p:nvSpPr>
            <p:spPr bwMode="auto">
              <a:xfrm>
                <a:off x="12136409" y="8528297"/>
                <a:ext cx="1384083" cy="276999"/>
              </a:xfrm>
              <a:prstGeom prst="roundRect">
                <a:avLst>
                  <a:gd name="adj" fmla="val 7407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wrap="none" lIns="36000" rIns="36000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1330325" eaLnBrk="0" fontAlgn="auto" hangingPunct="0">
                  <a:lnSpc>
                    <a:spcPct val="90000"/>
                  </a:lnSpc>
                  <a:spcAft>
                    <a:spcPts val="0"/>
                  </a:spcAft>
                  <a:buClr>
                    <a:schemeClr val="bg2"/>
                  </a:buClr>
                  <a:buSzPct val="140000"/>
                  <a:defRPr/>
                </a:pPr>
                <a:r>
                  <a:rPr kumimoji="0" lang="ko-KR" altLang="en-US" sz="1200" kern="0" dirty="0">
                    <a:gradFill>
                      <a:gsLst>
                        <a:gs pos="94792">
                          <a:schemeClr val="tx1">
                            <a:lumMod val="85000"/>
                            <a:lumOff val="15000"/>
                          </a:schemeClr>
                        </a:gs>
                        <a:gs pos="52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0"/>
                    </a:gradFill>
                    <a:latin typeface="KoPub돋움체 Light" panose="02020603020101020101" pitchFamily="18" charset="-127"/>
                    <a:ea typeface="KoPub돋움체 Light" panose="02020603020101020101" pitchFamily="18" charset="-127"/>
                    <a:sym typeface="Monotype Sorts" pitchFamily="2" charset="2"/>
                  </a:rPr>
                  <a:t>검토</a:t>
                </a:r>
              </a:p>
            </p:txBody>
          </p:sp>
          <p:sp>
            <p:nvSpPr>
              <p:cNvPr id="1121" name="TextBox 161">
                <a:extLst>
                  <a:ext uri="{FF2B5EF4-FFF2-40B4-BE49-F238E27FC236}">
                    <a16:creationId xmlns:a16="http://schemas.microsoft.com/office/drawing/2014/main" id="{F6C9452F-4E99-6F3D-28A2-28861B2A55D8}"/>
                  </a:ext>
                </a:extLst>
              </p:cNvPr>
              <p:cNvSpPr txBox="1"/>
              <p:nvPr/>
            </p:nvSpPr>
            <p:spPr bwMode="auto">
              <a:xfrm>
                <a:off x="12136409" y="9706996"/>
                <a:ext cx="1384083" cy="271590"/>
              </a:xfrm>
              <a:prstGeom prst="roundRect">
                <a:avLst>
                  <a:gd name="adj" fmla="val 4761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wrap="none" lIns="36000" rIns="36000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1330325" eaLnBrk="0" fontAlgn="auto" hangingPunct="0">
                  <a:lnSpc>
                    <a:spcPct val="90000"/>
                  </a:lnSpc>
                  <a:spcAft>
                    <a:spcPts val="0"/>
                  </a:spcAft>
                  <a:buClr>
                    <a:schemeClr val="bg2"/>
                  </a:buClr>
                  <a:buSzPct val="140000"/>
                  <a:defRPr/>
                </a:pPr>
                <a:r>
                  <a:rPr kumimoji="0" lang="ko-KR" altLang="en-US" sz="1200" kern="0" dirty="0">
                    <a:gradFill>
                      <a:gsLst>
                        <a:gs pos="94792">
                          <a:schemeClr val="tx1">
                            <a:lumMod val="85000"/>
                            <a:lumOff val="15000"/>
                          </a:schemeClr>
                        </a:gs>
                        <a:gs pos="52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0"/>
                    </a:gradFill>
                    <a:latin typeface="KoPub돋움체 Light" panose="02020603020101020101" pitchFamily="18" charset="-127"/>
                    <a:ea typeface="KoPub돋움체 Light" panose="02020603020101020101" pitchFamily="18" charset="-127"/>
                    <a:sym typeface="Monotype Sorts" pitchFamily="2" charset="2"/>
                  </a:rPr>
                  <a:t>최종승인</a:t>
                </a:r>
              </a:p>
            </p:txBody>
          </p:sp>
          <p:sp>
            <p:nvSpPr>
              <p:cNvPr id="1122" name="TextBox 161">
                <a:extLst>
                  <a:ext uri="{FF2B5EF4-FFF2-40B4-BE49-F238E27FC236}">
                    <a16:creationId xmlns:a16="http://schemas.microsoft.com/office/drawing/2014/main" id="{2C99F03A-8936-F431-EAD8-8D5D19D4E0D3}"/>
                  </a:ext>
                </a:extLst>
              </p:cNvPr>
              <p:cNvSpPr txBox="1"/>
              <p:nvPr/>
            </p:nvSpPr>
            <p:spPr bwMode="auto">
              <a:xfrm>
                <a:off x="12136409" y="9127001"/>
                <a:ext cx="1384082" cy="258290"/>
              </a:xfrm>
              <a:prstGeom prst="roundRect">
                <a:avLst>
                  <a:gd name="adj" fmla="val 7406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wrap="none" lIns="36000" rIns="36000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900" kern="1200">
                    <a:solidFill>
                      <a:schemeClr val="tx1"/>
                    </a:solidFill>
                    <a:latin typeface="돋움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1330325" eaLnBrk="0" fontAlgn="auto" hangingPunct="0">
                  <a:lnSpc>
                    <a:spcPct val="90000"/>
                  </a:lnSpc>
                  <a:spcAft>
                    <a:spcPts val="0"/>
                  </a:spcAft>
                  <a:buClr>
                    <a:schemeClr val="bg2"/>
                  </a:buClr>
                  <a:buSzPct val="140000"/>
                  <a:defRPr/>
                </a:pPr>
                <a:r>
                  <a:rPr kumimoji="0" lang="ko-KR" altLang="en-US" sz="1200" kern="0" dirty="0">
                    <a:gradFill>
                      <a:gsLst>
                        <a:gs pos="94792">
                          <a:schemeClr val="tx1">
                            <a:lumMod val="85000"/>
                            <a:lumOff val="15000"/>
                          </a:schemeClr>
                        </a:gs>
                        <a:gs pos="52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0"/>
                    </a:gradFill>
                    <a:latin typeface="KoPub돋움체 Light" panose="02020603020101020101" pitchFamily="18" charset="-127"/>
                    <a:ea typeface="KoPub돋움체 Light" panose="02020603020101020101" pitchFamily="18" charset="-127"/>
                    <a:sym typeface="Monotype Sorts" pitchFamily="2" charset="2"/>
                  </a:rPr>
                  <a:t>승인</a:t>
                </a:r>
              </a:p>
            </p:txBody>
          </p:sp>
          <p:cxnSp>
            <p:nvCxnSpPr>
              <p:cNvPr id="1123" name="직선 연결선 1122">
                <a:extLst>
                  <a:ext uri="{FF2B5EF4-FFF2-40B4-BE49-F238E27FC236}">
                    <a16:creationId xmlns:a16="http://schemas.microsoft.com/office/drawing/2014/main" id="{2B49CB0A-14CD-3E8A-BEB1-6CCFB8A54866}"/>
                  </a:ext>
                </a:extLst>
              </p:cNvPr>
              <p:cNvCxnSpPr>
                <a:cxnSpLocks/>
                <a:stCxn id="1120" idx="2"/>
                <a:endCxn id="1122" idx="0"/>
              </p:cNvCxnSpPr>
              <p:nvPr/>
            </p:nvCxnSpPr>
            <p:spPr>
              <a:xfrm flipH="1">
                <a:off x="12828450" y="8805296"/>
                <a:ext cx="1" cy="321705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4" name="직선 연결선 1123">
                <a:extLst>
                  <a:ext uri="{FF2B5EF4-FFF2-40B4-BE49-F238E27FC236}">
                    <a16:creationId xmlns:a16="http://schemas.microsoft.com/office/drawing/2014/main" id="{E71A637E-6D3A-C0F4-BF9B-9DDF9B864F5C}"/>
                  </a:ext>
                </a:extLst>
              </p:cNvPr>
              <p:cNvCxnSpPr>
                <a:cxnSpLocks/>
                <a:stCxn id="1122" idx="2"/>
                <a:endCxn id="1121" idx="0"/>
              </p:cNvCxnSpPr>
              <p:nvPr/>
            </p:nvCxnSpPr>
            <p:spPr>
              <a:xfrm>
                <a:off x="12828450" y="9385291"/>
                <a:ext cx="1" cy="321705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A92EFE-0495-C6B0-D72B-07BBE7BD624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F85FA3-B250-7D79-D17D-E1C197CAA326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실습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5FEDC5-FF86-9936-A839-809D9799236A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 업무 절차 도표를 참고하여 상세 이벤트 처리 절차도를 작성</a:t>
            </a:r>
            <a:endParaRPr lang="ko-KR" altLang="en-US" sz="16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522792-EB14-7C88-2D74-DD207B977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19" y="161908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50833F-BDE8-8D34-0CCA-EF0DC94A34F4}"/>
              </a:ext>
            </a:extLst>
          </p:cNvPr>
          <p:cNvSpPr/>
          <p:nvPr/>
        </p:nvSpPr>
        <p:spPr>
          <a:xfrm>
            <a:off x="859185" y="2589350"/>
            <a:ext cx="8013198" cy="3721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3D6B9-96DE-A980-E039-D835C152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8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D04083-B062-D96D-5BBE-6ABE77F720F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533132-D2B7-864F-E1EB-F862F935BE4F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비정상적 트래픽을 탐지 분석하여 내부정보유출 차단 및 침입시도 여부를 판단함</a:t>
            </a:r>
            <a:endParaRPr lang="ko-KR" altLang="en-US" sz="1600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4D30B34-9A37-E2CF-9D45-2389A6C8BA3B}"/>
              </a:ext>
            </a:extLst>
          </p:cNvPr>
          <p:cNvGrpSpPr/>
          <p:nvPr/>
        </p:nvGrpSpPr>
        <p:grpSpPr>
          <a:xfrm>
            <a:off x="251520" y="2221947"/>
            <a:ext cx="8640960" cy="1582784"/>
            <a:chOff x="251520" y="2437971"/>
            <a:chExt cx="8640960" cy="158278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043F8-030D-DA42-93B4-E6B34C25418A}"/>
                </a:ext>
              </a:extLst>
            </p:cNvPr>
            <p:cNvSpPr/>
            <p:nvPr/>
          </p:nvSpPr>
          <p:spPr>
            <a:xfrm>
              <a:off x="251520" y="2492896"/>
              <a:ext cx="80649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모니터링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A9C6A9DE-C55E-0E10-DE30-9B88CBAF1B66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1058010" y="2780928"/>
              <a:ext cx="35772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DC617D5-8F3B-3E94-D6A4-8BD3D9FBD348}"/>
                </a:ext>
              </a:extLst>
            </p:cNvPr>
            <p:cNvSpPr/>
            <p:nvPr/>
          </p:nvSpPr>
          <p:spPr>
            <a:xfrm>
              <a:off x="1415732" y="2492896"/>
              <a:ext cx="80649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티켓발생 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접수</a:t>
              </a:r>
              <a:endParaRPr lang="en-US" altLang="ko-KR" sz="1200" dirty="0"/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9111FCB2-88B2-5A31-825A-2AD4ACDF932C}"/>
                </a:ext>
              </a:extLst>
            </p:cNvPr>
            <p:cNvSpPr/>
            <p:nvPr/>
          </p:nvSpPr>
          <p:spPr>
            <a:xfrm>
              <a:off x="2579944" y="2437971"/>
              <a:ext cx="1310052" cy="68407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/>
                <a:t>정오탐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판별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77C4061-4FB2-50E4-D49F-D8A3F90BF181}"/>
                </a:ext>
              </a:extLst>
            </p:cNvPr>
            <p:cNvCxnSpPr>
              <a:cxnSpLocks/>
              <a:stCxn id="26" idx="3"/>
              <a:endCxn id="33" idx="1"/>
            </p:cNvCxnSpPr>
            <p:nvPr/>
          </p:nvCxnSpPr>
          <p:spPr>
            <a:xfrm flipV="1">
              <a:off x="2222222" y="2780009"/>
              <a:ext cx="357722" cy="91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A5C931D-055C-59C0-509E-263F8C075BED}"/>
                </a:ext>
              </a:extLst>
            </p:cNvPr>
            <p:cNvSpPr/>
            <p:nvPr/>
          </p:nvSpPr>
          <p:spPr>
            <a:xfrm>
              <a:off x="4247718" y="2495156"/>
              <a:ext cx="80649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공격지</a:t>
              </a:r>
              <a:r>
                <a:rPr lang="en-US" altLang="ko-KR" sz="1200" dirty="0"/>
                <a:t>IP </a:t>
              </a:r>
              <a:r>
                <a:rPr lang="ko-KR" altLang="en-US" sz="1200" dirty="0"/>
                <a:t>차단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075F2A-88F4-9BD6-A3C8-CA62CD7631FC}"/>
                </a:ext>
              </a:extLst>
            </p:cNvPr>
            <p:cNvSpPr/>
            <p:nvPr/>
          </p:nvSpPr>
          <p:spPr>
            <a:xfrm>
              <a:off x="5411930" y="2497820"/>
              <a:ext cx="80649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담당자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보고</a:t>
              </a:r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31A67748-FE98-CAF1-7C25-8B5C931E725C}"/>
                </a:ext>
              </a:extLst>
            </p:cNvPr>
            <p:cNvSpPr/>
            <p:nvPr/>
          </p:nvSpPr>
          <p:spPr>
            <a:xfrm>
              <a:off x="6576142" y="2437971"/>
              <a:ext cx="1152128" cy="68407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정책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변경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740968F-7BE5-A88C-9D6E-859E36127CBF}"/>
                </a:ext>
              </a:extLst>
            </p:cNvPr>
            <p:cNvCxnSpPr>
              <a:cxnSpLocks/>
              <a:stCxn id="33" idx="3"/>
              <a:endCxn id="37" idx="1"/>
            </p:cNvCxnSpPr>
            <p:nvPr/>
          </p:nvCxnSpPr>
          <p:spPr>
            <a:xfrm>
              <a:off x="3889996" y="2780009"/>
              <a:ext cx="357722" cy="317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8816A57B-81B8-1139-E729-15D8CB898AEF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5054208" y="2783188"/>
              <a:ext cx="357722" cy="26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979B7CB-1BF4-067B-C977-D1B4D8A599AE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 flipV="1">
              <a:off x="6218420" y="2780009"/>
              <a:ext cx="357722" cy="584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FB902B-E0F5-AF1C-A4E1-DA57D82764CF}"/>
                </a:ext>
              </a:extLst>
            </p:cNvPr>
            <p:cNvSpPr txBox="1"/>
            <p:nvPr/>
          </p:nvSpPr>
          <p:spPr>
            <a:xfrm>
              <a:off x="3780641" y="2513678"/>
              <a:ext cx="5189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정탐</a:t>
              </a:r>
              <a:endParaRPr lang="en-US" altLang="ko-KR" sz="1200" dirty="0"/>
            </a:p>
          </p:txBody>
        </p: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D3CE9BEF-D31D-3078-F88B-B3A74C14BE0A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 flipH="1" flipV="1">
              <a:off x="4652106" y="1358502"/>
              <a:ext cx="346409" cy="3180682"/>
            </a:xfrm>
            <a:prstGeom prst="bentConnector3">
              <a:avLst>
                <a:gd name="adj1" fmla="val -65991"/>
              </a:avLst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2843A76-2795-45A7-0321-4FFF8265953C}"/>
                </a:ext>
              </a:extLst>
            </p:cNvPr>
            <p:cNvSpPr/>
            <p:nvPr/>
          </p:nvSpPr>
          <p:spPr>
            <a:xfrm>
              <a:off x="8085990" y="2490625"/>
              <a:ext cx="80649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/>
                <a:t>이력관리</a:t>
              </a:r>
              <a:endParaRPr lang="ko-KR" alt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A07E5C7-A3A1-345B-000B-93BA8A0F246F}"/>
                </a:ext>
              </a:extLst>
            </p:cNvPr>
            <p:cNvSpPr txBox="1"/>
            <p:nvPr/>
          </p:nvSpPr>
          <p:spPr>
            <a:xfrm>
              <a:off x="2776958" y="3106539"/>
              <a:ext cx="5189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/>
                <a:t>오탐</a:t>
              </a:r>
              <a:endParaRPr lang="en-US" altLang="ko-KR" sz="1200" dirty="0"/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72DF65C2-863A-209B-0E18-D9022ED1A510}"/>
                </a:ext>
              </a:extLst>
            </p:cNvPr>
            <p:cNvCxnSpPr>
              <a:cxnSpLocks/>
              <a:stCxn id="42" idx="3"/>
              <a:endCxn id="64" idx="1"/>
            </p:cNvCxnSpPr>
            <p:nvPr/>
          </p:nvCxnSpPr>
          <p:spPr>
            <a:xfrm flipV="1">
              <a:off x="7728270" y="2778657"/>
              <a:ext cx="357720" cy="13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6A33B1B-91E4-0572-2824-E05FE85877D7}"/>
                </a:ext>
              </a:extLst>
            </p:cNvPr>
            <p:cNvCxnSpPr>
              <a:cxnSpLocks/>
              <a:stCxn id="42" idx="2"/>
              <a:endCxn id="25" idx="0"/>
            </p:cNvCxnSpPr>
            <p:nvPr/>
          </p:nvCxnSpPr>
          <p:spPr>
            <a:xfrm flipH="1">
              <a:off x="7149573" y="3122047"/>
              <a:ext cx="2633" cy="32264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042F882F-9320-C2D8-49B1-562420823F64}"/>
                </a:ext>
              </a:extLst>
            </p:cNvPr>
            <p:cNvGrpSpPr/>
            <p:nvPr/>
          </p:nvGrpSpPr>
          <p:grpSpPr>
            <a:xfrm>
              <a:off x="6116355" y="3444691"/>
              <a:ext cx="2066436" cy="576064"/>
              <a:chOff x="6012159" y="3444691"/>
              <a:chExt cx="2066436" cy="57606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4CBA23F-E198-06CA-092A-D5250C38F7C2}"/>
                  </a:ext>
                </a:extLst>
              </p:cNvPr>
              <p:cNvSpPr/>
              <p:nvPr/>
            </p:nvSpPr>
            <p:spPr>
              <a:xfrm>
                <a:off x="6012159" y="3444691"/>
                <a:ext cx="2066435" cy="57606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A15D497A-D35C-C792-9E4D-DC9ED890332E}"/>
                  </a:ext>
                </a:extLst>
              </p:cNvPr>
              <p:cNvGrpSpPr/>
              <p:nvPr/>
            </p:nvGrpSpPr>
            <p:grpSpPr>
              <a:xfrm>
                <a:off x="6123973" y="3590888"/>
                <a:ext cx="1007187" cy="328884"/>
                <a:chOff x="6123973" y="3590888"/>
                <a:chExt cx="1007187" cy="328884"/>
              </a:xfrm>
            </p:grpSpPr>
            <p:pic>
              <p:nvPicPr>
                <p:cNvPr id="85" name="Picture 4" descr="C:\Users\IFS-JO\Desktop\router-35156_640.png">
                  <a:extLst>
                    <a:ext uri="{FF2B5EF4-FFF2-40B4-BE49-F238E27FC236}">
                      <a16:creationId xmlns:a16="http://schemas.microsoft.com/office/drawing/2014/main" id="{CD001F88-D7EF-B0B9-AB18-FBD755B8BE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713" b="39646"/>
                <a:stretch/>
              </p:blipFill>
              <p:spPr bwMode="auto">
                <a:xfrm>
                  <a:off x="6123973" y="3590888"/>
                  <a:ext cx="583356" cy="3288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0198020-CB40-A462-EFED-7D078A910635}"/>
                    </a:ext>
                  </a:extLst>
                </p:cNvPr>
                <p:cNvSpPr txBox="1"/>
                <p:nvPr/>
              </p:nvSpPr>
              <p:spPr>
                <a:xfrm>
                  <a:off x="6612209" y="3616831"/>
                  <a:ext cx="51895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IPS</a:t>
                  </a: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2F97D824-F754-C003-9D9D-28CD964C7008}"/>
                  </a:ext>
                </a:extLst>
              </p:cNvPr>
              <p:cNvGrpSpPr/>
              <p:nvPr/>
            </p:nvGrpSpPr>
            <p:grpSpPr>
              <a:xfrm>
                <a:off x="7236296" y="3570106"/>
                <a:ext cx="842299" cy="325234"/>
                <a:chOff x="7236296" y="3570106"/>
                <a:chExt cx="842299" cy="325234"/>
              </a:xfrm>
            </p:grpSpPr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257BEB76-85BE-00BD-F0F0-B8935E9A877E}"/>
                    </a:ext>
                  </a:extLst>
                </p:cNvPr>
                <p:cNvPicPr/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6296" y="3570106"/>
                  <a:ext cx="346554" cy="325234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C67BC1D-68AA-A75D-EA19-C1C0EE346D05}"/>
                    </a:ext>
                  </a:extLst>
                </p:cNvPr>
                <p:cNvSpPr txBox="1"/>
                <p:nvPr/>
              </p:nvSpPr>
              <p:spPr>
                <a:xfrm>
                  <a:off x="7559644" y="3590888"/>
                  <a:ext cx="51895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/>
                    <a:t>WAF</a:t>
                  </a:r>
                  <a:endParaRPr lang="en-US" altLang="ko-KR" sz="1200" dirty="0"/>
                </a:p>
              </p:txBody>
            </p:sp>
          </p:grp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29E3FC-4846-3A62-AD00-C2FAACBBFE17}"/>
              </a:ext>
            </a:extLst>
          </p:cNvPr>
          <p:cNvSpPr/>
          <p:nvPr/>
        </p:nvSpPr>
        <p:spPr>
          <a:xfrm>
            <a:off x="270059" y="3864512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보안관제시스템 운영업무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8CDFEC-4542-6E39-CBED-4B94124D1B6D}"/>
              </a:ext>
            </a:extLst>
          </p:cNvPr>
          <p:cNvSpPr/>
          <p:nvPr/>
        </p:nvSpPr>
        <p:spPr>
          <a:xfrm>
            <a:off x="266224" y="4234042"/>
            <a:ext cx="987330" cy="6667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이상징후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탐지고도화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A52408-AE98-D62E-2925-019A8102F9FF}"/>
              </a:ext>
            </a:extLst>
          </p:cNvPr>
          <p:cNvSpPr/>
          <p:nvPr/>
        </p:nvSpPr>
        <p:spPr>
          <a:xfrm>
            <a:off x="1332991" y="4234043"/>
            <a:ext cx="2967952" cy="666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이상징후에 대한 판단 기준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최신 공격기법의 수집 </a:t>
            </a:r>
            <a:r>
              <a:rPr lang="en-US" altLang="ko-KR" sz="1200" dirty="0">
                <a:solidFill>
                  <a:schemeClr val="tx1"/>
                </a:solidFill>
              </a:rPr>
              <a:t>/ </a:t>
            </a:r>
            <a:r>
              <a:rPr lang="ko-KR" altLang="en-US" sz="1200" dirty="0">
                <a:solidFill>
                  <a:schemeClr val="tx1"/>
                </a:solidFill>
              </a:rPr>
              <a:t>분석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보안시스템별 특성 이해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387BA8-31EE-F2D4-FBE2-641A60A70597}"/>
              </a:ext>
            </a:extLst>
          </p:cNvPr>
          <p:cNvSpPr/>
          <p:nvPr/>
        </p:nvSpPr>
        <p:spPr>
          <a:xfrm>
            <a:off x="272302" y="4997919"/>
            <a:ext cx="987330" cy="66679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관제미처리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오류이벤트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E7CC34-289D-BBCA-FFA7-2B157F6701DE}"/>
              </a:ext>
            </a:extLst>
          </p:cNvPr>
          <p:cNvSpPr/>
          <p:nvPr/>
        </p:nvSpPr>
        <p:spPr>
          <a:xfrm>
            <a:off x="1331640" y="4997919"/>
            <a:ext cx="2967952" cy="666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관제인력 실수에 의한 </a:t>
            </a:r>
            <a:r>
              <a:rPr lang="ko-KR" altLang="en-US" sz="1200" dirty="0" err="1">
                <a:solidFill>
                  <a:schemeClr val="tx1"/>
                </a:solidFill>
              </a:rPr>
              <a:t>오탐</a:t>
            </a:r>
            <a:r>
              <a:rPr lang="ko-KR" altLang="en-US" sz="1200" dirty="0">
                <a:solidFill>
                  <a:schemeClr val="tx1"/>
                </a:solidFill>
              </a:rPr>
              <a:t> 및 </a:t>
            </a:r>
            <a:r>
              <a:rPr lang="ko-KR" altLang="en-US" sz="1200" dirty="0" err="1">
                <a:solidFill>
                  <a:schemeClr val="tx1"/>
                </a:solidFill>
              </a:rPr>
              <a:t>미대응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보안시스템 한계에 의한 </a:t>
            </a:r>
            <a:r>
              <a:rPr lang="ko-KR" altLang="en-US" sz="1200" dirty="0" err="1">
                <a:solidFill>
                  <a:schemeClr val="tx1"/>
                </a:solidFill>
              </a:rPr>
              <a:t>미탐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3006883-5C54-8391-CD37-16083410300B}"/>
              </a:ext>
            </a:extLst>
          </p:cNvPr>
          <p:cNvSpPr/>
          <p:nvPr/>
        </p:nvSpPr>
        <p:spPr>
          <a:xfrm>
            <a:off x="4427984" y="4368568"/>
            <a:ext cx="792088" cy="1152128"/>
          </a:xfrm>
          <a:prstGeom prst="rightArrow">
            <a:avLst>
              <a:gd name="adj1" fmla="val 50000"/>
              <a:gd name="adj2" fmla="val 263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고려사항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BF5A5-03A2-2E23-66B0-9972D87E5850}"/>
              </a:ext>
            </a:extLst>
          </p:cNvPr>
          <p:cNvSpPr/>
          <p:nvPr/>
        </p:nvSpPr>
        <p:spPr>
          <a:xfrm>
            <a:off x="5347111" y="4244796"/>
            <a:ext cx="3545367" cy="666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최신공격기법 자료공유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표준 사용자 정의 </a:t>
            </a:r>
            <a:r>
              <a:rPr lang="ko-KR" altLang="en-US" sz="1200" dirty="0" err="1">
                <a:solidFill>
                  <a:schemeClr val="tx1"/>
                </a:solidFill>
              </a:rPr>
              <a:t>룰셋</a:t>
            </a:r>
            <a:r>
              <a:rPr lang="ko-KR" altLang="en-US" sz="1200" dirty="0">
                <a:solidFill>
                  <a:schemeClr val="tx1"/>
                </a:solidFill>
              </a:rPr>
              <a:t> 공유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6CCD03A-90A8-0540-28DE-921A5E83C57F}"/>
              </a:ext>
            </a:extLst>
          </p:cNvPr>
          <p:cNvSpPr/>
          <p:nvPr/>
        </p:nvSpPr>
        <p:spPr>
          <a:xfrm>
            <a:off x="5347113" y="4997919"/>
            <a:ext cx="3545367" cy="666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맑은 고딕" panose="020B0503020000020004" pitchFamily="50" charset="-127"/>
                <a:cs typeface="+mn-cs"/>
              </a:rPr>
              <a:t>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교육강화 및 상관분석 고도화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관제 </a:t>
            </a:r>
            <a:r>
              <a:rPr lang="en-US" altLang="ko-KR" sz="1200" dirty="0">
                <a:solidFill>
                  <a:schemeClr val="tx1"/>
                </a:solidFill>
              </a:rPr>
              <a:t>PL</a:t>
            </a:r>
            <a:r>
              <a:rPr lang="ko-KR" altLang="en-US" sz="1200" dirty="0">
                <a:solidFill>
                  <a:schemeClr val="tx1"/>
                </a:solidFill>
              </a:rPr>
              <a:t>의 크로스체크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자체모의훈련 실시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평가 및 </a:t>
            </a:r>
            <a:r>
              <a:rPr lang="ko-KR" altLang="en-US" sz="1200" dirty="0" err="1">
                <a:solidFill>
                  <a:schemeClr val="tx1"/>
                </a:solidFill>
              </a:rPr>
              <a:t>벤더사</a:t>
            </a:r>
            <a:r>
              <a:rPr lang="ko-KR" altLang="en-US" sz="1200" dirty="0">
                <a:solidFill>
                  <a:schemeClr val="tx1"/>
                </a:solidFill>
              </a:rPr>
              <a:t> 협조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60C31DD-36E5-CF84-E3CC-CFA99D94062D}"/>
              </a:ext>
            </a:extLst>
          </p:cNvPr>
          <p:cNvSpPr/>
          <p:nvPr/>
        </p:nvSpPr>
        <p:spPr>
          <a:xfrm>
            <a:off x="266224" y="5881340"/>
            <a:ext cx="4033368" cy="42798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신종 해킹패턴에 대한 분석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8B57436-AF5C-3B57-E4D1-EF8A5249B4DC}"/>
              </a:ext>
            </a:extLst>
          </p:cNvPr>
          <p:cNvSpPr/>
          <p:nvPr/>
        </p:nvSpPr>
        <p:spPr>
          <a:xfrm>
            <a:off x="4859110" y="5863988"/>
            <a:ext cx="4033368" cy="42798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실시간 대응 활동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C62A52-F87B-942C-A429-AC3F3B8F7E6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8A34B8-0DFB-6854-956C-B0CA933430B5}"/>
              </a:ext>
            </a:extLst>
          </p:cNvPr>
          <p:cNvSpPr/>
          <p:nvPr/>
        </p:nvSpPr>
        <p:spPr>
          <a:xfrm>
            <a:off x="241118" y="1977626"/>
            <a:ext cx="8795377" cy="187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EAAAF6-18CC-AC8E-4B87-2AA84A3F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9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5FB00-3C17-10C7-587F-45726AE55B8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B0E682-FB3E-6903-54FA-E3E9B496782E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보안관제 서비스로 시스템 자산에 가용성 점검으로 연속성 및 안정성 확보함 </a:t>
            </a:r>
            <a:endParaRPr lang="ko-KR" altLang="en-US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C37C41-0BA9-7E23-D3A6-F6B53751AF33}"/>
              </a:ext>
            </a:extLst>
          </p:cNvPr>
          <p:cNvSpPr/>
          <p:nvPr/>
        </p:nvSpPr>
        <p:spPr>
          <a:xfrm>
            <a:off x="278941" y="2626985"/>
            <a:ext cx="8613537" cy="3743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3" name="모서리가 둥근 직사각형 52">
            <a:extLst>
              <a:ext uri="{FF2B5EF4-FFF2-40B4-BE49-F238E27FC236}">
                <a16:creationId xmlns:a16="http://schemas.microsoft.com/office/drawing/2014/main" id="{7D3DE798-4168-AD53-9F98-1DD64427CED8}"/>
              </a:ext>
            </a:extLst>
          </p:cNvPr>
          <p:cNvSpPr/>
          <p:nvPr/>
        </p:nvSpPr>
        <p:spPr>
          <a:xfrm>
            <a:off x="349277" y="2698348"/>
            <a:ext cx="1066624" cy="1139777"/>
          </a:xfrm>
          <a:prstGeom prst="roundRect">
            <a:avLst>
              <a:gd name="adj" fmla="val 5045"/>
            </a:avLst>
          </a:prstGeom>
          <a:solidFill>
            <a:srgbClr val="7CB1D2"/>
          </a:solidFill>
          <a:ln w="635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chemeClr val="bg1"/>
                </a:solidFill>
                <a:latin typeface="+mn-ea"/>
              </a:rPr>
              <a:t>관제시스템</a:t>
            </a:r>
            <a:endParaRPr kumimoji="1" lang="en-US" altLang="ko-KR" sz="1400" b="1" kern="0" dirty="0">
              <a:solidFill>
                <a:schemeClr val="bg1"/>
              </a:solidFill>
              <a:latin typeface="+mn-ea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chemeClr val="bg1"/>
                </a:solidFill>
                <a:latin typeface="+mn-ea"/>
              </a:rPr>
              <a:t>가용성 </a:t>
            </a:r>
            <a:endParaRPr kumimoji="1" lang="en-US" altLang="ko-KR" sz="1400" b="1" kern="0" dirty="0">
              <a:solidFill>
                <a:schemeClr val="bg1"/>
              </a:solidFill>
              <a:latin typeface="+mn-ea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chemeClr val="bg1"/>
                </a:solidFill>
                <a:latin typeface="+mn-ea"/>
              </a:rPr>
              <a:t>모니터링</a:t>
            </a:r>
            <a:endParaRPr kumimoji="1" lang="en-US" altLang="ko-KR" sz="14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모서리가 둥근 직사각형 53">
            <a:extLst>
              <a:ext uri="{FF2B5EF4-FFF2-40B4-BE49-F238E27FC236}">
                <a16:creationId xmlns:a16="http://schemas.microsoft.com/office/drawing/2014/main" id="{FCFDC057-2D3D-CAED-2DA4-B183400B9A09}"/>
              </a:ext>
            </a:extLst>
          </p:cNvPr>
          <p:cNvSpPr/>
          <p:nvPr/>
        </p:nvSpPr>
        <p:spPr>
          <a:xfrm>
            <a:off x="1486237" y="2698348"/>
            <a:ext cx="7290401" cy="1139778"/>
          </a:xfrm>
          <a:prstGeom prst="roundRect">
            <a:avLst>
              <a:gd name="adj" fmla="val 74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id="{6E1EC6D4-7E42-59E9-E555-770C5B36F9EB}"/>
              </a:ext>
            </a:extLst>
          </p:cNvPr>
          <p:cNvSpPr/>
          <p:nvPr/>
        </p:nvSpPr>
        <p:spPr bwMode="auto">
          <a:xfrm>
            <a:off x="5900187" y="2761426"/>
            <a:ext cx="2308877" cy="1025922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0" lvl="1" defTabSz="895356" fontAlgn="ctr" latinLnBrk="0">
              <a:spcBef>
                <a:spcPts val="100"/>
              </a:spcBef>
              <a:spcAft>
                <a:spcPts val="1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en-US" altLang="ko-KR" sz="1000" kern="0" dirty="0">
                <a:latin typeface="+mn-ea"/>
              </a:rPr>
              <a:t>· </a:t>
            </a:r>
            <a:r>
              <a:rPr lang="ko-KR" altLang="en-US" sz="1000" kern="0" dirty="0">
                <a:latin typeface="+mn-ea"/>
              </a:rPr>
              <a:t>모니터링 대상 선정</a:t>
            </a:r>
            <a:r>
              <a:rPr lang="en-US" altLang="ko-KR" sz="1000" kern="0" dirty="0">
                <a:latin typeface="+mn-ea"/>
              </a:rPr>
              <a:t>(</a:t>
            </a:r>
            <a:r>
              <a:rPr lang="ko-KR" altLang="en-US" sz="1000" kern="0" dirty="0">
                <a:latin typeface="+mn-ea"/>
              </a:rPr>
              <a:t>관제 시스템</a:t>
            </a:r>
            <a:r>
              <a:rPr lang="en-US" altLang="ko-KR" sz="1000" kern="0" dirty="0">
                <a:latin typeface="+mn-ea"/>
              </a:rPr>
              <a:t>)</a:t>
            </a:r>
          </a:p>
          <a:p>
            <a:pPr marL="0" lvl="1" defTabSz="895356" fontAlgn="ctr" latinLnBrk="0">
              <a:spcBef>
                <a:spcPts val="100"/>
              </a:spcBef>
              <a:spcAft>
                <a:spcPts val="1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en-US" altLang="ko-KR" sz="1000" kern="0" dirty="0">
                <a:latin typeface="+mn-ea"/>
              </a:rPr>
              <a:t>  - TMS, IPS, ESM,WMS</a:t>
            </a:r>
          </a:p>
          <a:p>
            <a:pPr marL="0" lvl="1" defTabSz="895356" fontAlgn="ctr" latinLnBrk="0">
              <a:spcBef>
                <a:spcPts val="100"/>
              </a:spcBef>
              <a:spcAft>
                <a:spcPts val="1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en-US" altLang="ko-KR" sz="1000" kern="0" dirty="0">
                <a:latin typeface="+mn-ea"/>
              </a:rPr>
              <a:t>· </a:t>
            </a:r>
            <a:r>
              <a:rPr lang="ko-KR" altLang="en-US" sz="1000" kern="0" dirty="0">
                <a:latin typeface="+mn-ea"/>
              </a:rPr>
              <a:t>시스템 모니터링 항목 </a:t>
            </a:r>
            <a:br>
              <a:rPr lang="en-US" altLang="ko-KR" sz="1000" kern="0" dirty="0">
                <a:latin typeface="+mn-ea"/>
              </a:rPr>
            </a:br>
            <a:r>
              <a:rPr lang="en-US" altLang="ko-KR" sz="1000" kern="0" dirty="0">
                <a:latin typeface="+mn-ea"/>
              </a:rPr>
              <a:t>  - CPU, Disk, MEM, Network</a:t>
            </a:r>
          </a:p>
          <a:p>
            <a:pPr marL="0" lvl="1" defTabSz="895356" fontAlgn="ctr" latinLnBrk="0">
              <a:spcBef>
                <a:spcPts val="100"/>
              </a:spcBef>
              <a:spcAft>
                <a:spcPts val="1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en-US" altLang="ko-KR" sz="1000" kern="0" dirty="0">
                <a:latin typeface="+mn-ea"/>
              </a:rPr>
              <a:t>· </a:t>
            </a:r>
            <a:r>
              <a:rPr lang="ko-KR" altLang="en-US" sz="1000" kern="0" dirty="0">
                <a:latin typeface="+mn-ea"/>
              </a:rPr>
              <a:t>헬스체크 모니터링 대상</a:t>
            </a:r>
            <a:r>
              <a:rPr lang="en-US" altLang="ko-KR" sz="1000" kern="0" dirty="0">
                <a:latin typeface="+mn-ea"/>
              </a:rPr>
              <a:t>(</a:t>
            </a:r>
            <a:r>
              <a:rPr lang="ko-KR" altLang="en-US" sz="1000" kern="0" dirty="0">
                <a:latin typeface="+mn-ea"/>
              </a:rPr>
              <a:t>홈페이지</a:t>
            </a:r>
            <a:r>
              <a:rPr lang="en-US" altLang="ko-KR" sz="1000" kern="0" dirty="0">
                <a:latin typeface="+mn-ea"/>
              </a:rPr>
              <a:t>)</a:t>
            </a:r>
          </a:p>
          <a:p>
            <a:pPr marL="0" lvl="1" defTabSz="895356" fontAlgn="ctr" latinLnBrk="0">
              <a:spcBef>
                <a:spcPts val="100"/>
              </a:spcBef>
              <a:spcAft>
                <a:spcPts val="100"/>
              </a:spcAft>
              <a:buClr>
                <a:prstClr val="black">
                  <a:lumMod val="85000"/>
                  <a:lumOff val="15000"/>
                </a:prstClr>
              </a:buClr>
              <a:defRPr/>
            </a:pPr>
            <a:r>
              <a:rPr lang="en-US" altLang="ko-KR" sz="1000" b="1" kern="0" dirty="0">
                <a:latin typeface="+mn-ea"/>
              </a:rPr>
              <a:t> </a:t>
            </a:r>
            <a:r>
              <a:rPr lang="ko-KR" altLang="en-US" sz="1000" b="1" kern="0" dirty="0">
                <a:latin typeface="+mn-ea"/>
              </a:rPr>
              <a:t>▶ 실시간 가용성 모니터링 업무 수행</a:t>
            </a:r>
            <a:endParaRPr lang="en-US" altLang="ko-KR" sz="1000" b="1" kern="0" dirty="0">
              <a:latin typeface="+mn-ea"/>
            </a:endParaRPr>
          </a:p>
        </p:txBody>
      </p:sp>
      <p:pic>
        <p:nvPicPr>
          <p:cNvPr id="26" name="Picture 2" descr="\\Client\C$\Users\FCSC\Desktop\가용성 모니터링.PNG">
            <a:extLst>
              <a:ext uri="{FF2B5EF4-FFF2-40B4-BE49-F238E27FC236}">
                <a16:creationId xmlns:a16="http://schemas.microsoft.com/office/drawing/2014/main" id="{2750C3EB-E707-403E-EE5E-D8C99C309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52" y="2746370"/>
            <a:ext cx="3952331" cy="10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56">
            <a:extLst>
              <a:ext uri="{FF2B5EF4-FFF2-40B4-BE49-F238E27FC236}">
                <a16:creationId xmlns:a16="http://schemas.microsoft.com/office/drawing/2014/main" id="{8C814AB3-D8F0-653F-6D49-AA44A2CA8AE1}"/>
              </a:ext>
            </a:extLst>
          </p:cNvPr>
          <p:cNvSpPr/>
          <p:nvPr/>
        </p:nvSpPr>
        <p:spPr>
          <a:xfrm>
            <a:off x="364907" y="3892766"/>
            <a:ext cx="1066624" cy="1054054"/>
          </a:xfrm>
          <a:prstGeom prst="roundRect">
            <a:avLst>
              <a:gd name="adj" fmla="val 5045"/>
            </a:avLst>
          </a:prstGeom>
          <a:solidFill>
            <a:srgbClr val="7CB1D2"/>
          </a:solidFill>
          <a:ln w="635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chemeClr val="bg1"/>
                </a:solidFill>
                <a:latin typeface="+mn-ea"/>
              </a:rPr>
              <a:t>위협 이벤트</a:t>
            </a:r>
            <a:endParaRPr kumimoji="1" lang="en-US" altLang="ko-KR" sz="1400" b="1" kern="0" dirty="0">
              <a:solidFill>
                <a:schemeClr val="bg1"/>
              </a:solidFill>
              <a:latin typeface="+mn-ea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chemeClr val="bg1"/>
                </a:solidFill>
                <a:latin typeface="+mn-ea"/>
              </a:rPr>
              <a:t>누락 방지</a:t>
            </a:r>
          </a:p>
        </p:txBody>
      </p:sp>
      <p:sp>
        <p:nvSpPr>
          <p:cNvPr id="28" name="모서리가 둥근 직사각형 57">
            <a:extLst>
              <a:ext uri="{FF2B5EF4-FFF2-40B4-BE49-F238E27FC236}">
                <a16:creationId xmlns:a16="http://schemas.microsoft.com/office/drawing/2014/main" id="{159E4B2B-773E-569D-3646-6FD6E111D487}"/>
              </a:ext>
            </a:extLst>
          </p:cNvPr>
          <p:cNvSpPr/>
          <p:nvPr/>
        </p:nvSpPr>
        <p:spPr>
          <a:xfrm>
            <a:off x="1517498" y="3892635"/>
            <a:ext cx="7261596" cy="1080000"/>
          </a:xfrm>
          <a:prstGeom prst="roundRect">
            <a:avLst>
              <a:gd name="adj" fmla="val 74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9" name="AutoShape 8">
            <a:extLst>
              <a:ext uri="{FF2B5EF4-FFF2-40B4-BE49-F238E27FC236}">
                <a16:creationId xmlns:a16="http://schemas.microsoft.com/office/drawing/2014/main" id="{01A5BD13-7BF6-9A7A-8F6E-951DDC90B443}"/>
              </a:ext>
            </a:extLst>
          </p:cNvPr>
          <p:cNvSpPr/>
          <p:nvPr/>
        </p:nvSpPr>
        <p:spPr bwMode="auto">
          <a:xfrm>
            <a:off x="5915817" y="4053842"/>
            <a:ext cx="2544615" cy="73096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000" kern="0" dirty="0">
                <a:latin typeface="+mn-ea"/>
              </a:rPr>
              <a:t>· </a:t>
            </a:r>
            <a:r>
              <a:rPr lang="ko-KR" altLang="en-US" sz="1000" kern="0" dirty="0">
                <a:latin typeface="+mn-ea"/>
              </a:rPr>
              <a:t>체크리스트 수행</a:t>
            </a:r>
            <a:r>
              <a:rPr lang="en-US" altLang="ko-KR" sz="1000" kern="0" dirty="0">
                <a:latin typeface="+mn-ea"/>
              </a:rPr>
              <a:t>(</a:t>
            </a:r>
            <a:r>
              <a:rPr lang="ko-KR" altLang="en-US" sz="1000" kern="0" dirty="0">
                <a:latin typeface="+mn-ea"/>
              </a:rPr>
              <a:t>주기 </a:t>
            </a:r>
            <a:r>
              <a:rPr lang="en-US" altLang="ko-KR" sz="1000" kern="0" dirty="0">
                <a:latin typeface="+mn-ea"/>
              </a:rPr>
              <a:t>: 1</a:t>
            </a:r>
            <a:r>
              <a:rPr lang="ko-KR" altLang="en-US" sz="1000" kern="0" dirty="0">
                <a:latin typeface="+mn-ea"/>
              </a:rPr>
              <a:t>시간</a:t>
            </a:r>
            <a:r>
              <a:rPr lang="en-US" altLang="ko-KR" sz="1000" kern="0" dirty="0">
                <a:latin typeface="+mn-ea"/>
              </a:rPr>
              <a:t>)</a:t>
            </a:r>
          </a:p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000" kern="0" dirty="0">
                <a:latin typeface="+mn-ea"/>
              </a:rPr>
              <a:t>· </a:t>
            </a:r>
            <a:r>
              <a:rPr lang="ko-KR" altLang="en-US" sz="1000" kern="0" dirty="0">
                <a:latin typeface="+mn-ea"/>
              </a:rPr>
              <a:t>대시보드 모니터링</a:t>
            </a:r>
            <a:endParaRPr lang="en-US" altLang="ko-KR" sz="1000" kern="0" dirty="0">
              <a:latin typeface="+mn-ea"/>
            </a:endParaRPr>
          </a:p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000" kern="0" dirty="0">
                <a:latin typeface="+mn-ea"/>
              </a:rPr>
              <a:t>   - </a:t>
            </a:r>
            <a:r>
              <a:rPr lang="ko-KR" altLang="en-US" sz="1000" kern="0" dirty="0">
                <a:latin typeface="+mn-ea"/>
              </a:rPr>
              <a:t>대상 </a:t>
            </a:r>
            <a:r>
              <a:rPr lang="en-US" altLang="ko-KR" sz="1000" kern="0" dirty="0">
                <a:latin typeface="+mn-ea"/>
              </a:rPr>
              <a:t>:  DDoS/IPS/APT/WMS/ESM</a:t>
            </a:r>
          </a:p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ko-KR" altLang="en-US" sz="1000" b="1" kern="0" dirty="0">
                <a:latin typeface="+mn-ea"/>
              </a:rPr>
              <a:t>▶  이벤트 누락 방지 실시간</a:t>
            </a:r>
            <a:r>
              <a:rPr lang="en-US" altLang="ko-KR" sz="1000" b="1" kern="0" dirty="0">
                <a:latin typeface="+mn-ea"/>
              </a:rPr>
              <a:t>· </a:t>
            </a:r>
            <a:r>
              <a:rPr lang="ko-KR" altLang="en-US" sz="1000" b="1" kern="0" dirty="0" err="1">
                <a:latin typeface="+mn-ea"/>
              </a:rPr>
              <a:t>주기별</a:t>
            </a:r>
            <a:r>
              <a:rPr lang="ko-KR" altLang="en-US" sz="1000" b="1" kern="0" dirty="0">
                <a:latin typeface="+mn-ea"/>
              </a:rPr>
              <a:t> 확인</a:t>
            </a:r>
            <a:endParaRPr lang="en-US" altLang="ko-KR" sz="1000" kern="0" dirty="0">
              <a:latin typeface="+mn-ea"/>
            </a:endParaRPr>
          </a:p>
        </p:txBody>
      </p:sp>
      <p:pic>
        <p:nvPicPr>
          <p:cNvPr id="30" name="Picture 2" descr="C:\Users\A0500632\AppData\Local\Microsoft\Windows\Temporary Internet Files\Content.Outlook\4D0BZ1MA\Splunk.PNG">
            <a:extLst>
              <a:ext uri="{FF2B5EF4-FFF2-40B4-BE49-F238E27FC236}">
                <a16:creationId xmlns:a16="http://schemas.microsoft.com/office/drawing/2014/main" id="{C6803658-7776-18EF-48FB-BA1AE8382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83" y="3973449"/>
            <a:ext cx="3938890" cy="97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60">
            <a:extLst>
              <a:ext uri="{FF2B5EF4-FFF2-40B4-BE49-F238E27FC236}">
                <a16:creationId xmlns:a16="http://schemas.microsoft.com/office/drawing/2014/main" id="{990CE3AF-03F7-E5FE-960B-ABE01CB7EB55}"/>
              </a:ext>
            </a:extLst>
          </p:cNvPr>
          <p:cNvSpPr/>
          <p:nvPr/>
        </p:nvSpPr>
        <p:spPr>
          <a:xfrm>
            <a:off x="364907" y="5016935"/>
            <a:ext cx="1066624" cy="1254606"/>
          </a:xfrm>
          <a:prstGeom prst="roundRect">
            <a:avLst>
              <a:gd name="adj" fmla="val 5045"/>
            </a:avLst>
          </a:prstGeom>
          <a:solidFill>
            <a:srgbClr val="7CB1D2"/>
          </a:solidFill>
          <a:ln w="635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>
                <a:solidFill>
                  <a:schemeClr val="bg1"/>
                </a:solidFill>
                <a:latin typeface="+mn-ea"/>
              </a:rPr>
              <a:t>시스템 </a:t>
            </a:r>
            <a:endParaRPr kumimoji="1" lang="en-US" altLang="ko-KR" sz="1400" b="1" kern="0" dirty="0">
              <a:solidFill>
                <a:schemeClr val="bg1"/>
              </a:solidFill>
              <a:latin typeface="+mn-ea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chemeClr val="bg1"/>
                </a:solidFill>
                <a:latin typeface="+mn-ea"/>
              </a:rPr>
              <a:t>장애 대응</a:t>
            </a:r>
          </a:p>
        </p:txBody>
      </p:sp>
      <p:sp>
        <p:nvSpPr>
          <p:cNvPr id="32" name="모서리가 둥근 직사각형 61">
            <a:extLst>
              <a:ext uri="{FF2B5EF4-FFF2-40B4-BE49-F238E27FC236}">
                <a16:creationId xmlns:a16="http://schemas.microsoft.com/office/drawing/2014/main" id="{A38582C7-6317-FF1E-2279-E398849FF278}"/>
              </a:ext>
            </a:extLst>
          </p:cNvPr>
          <p:cNvSpPr/>
          <p:nvPr/>
        </p:nvSpPr>
        <p:spPr>
          <a:xfrm>
            <a:off x="1517498" y="5016820"/>
            <a:ext cx="7261596" cy="1254720"/>
          </a:xfrm>
          <a:prstGeom prst="roundRect">
            <a:avLst>
              <a:gd name="adj" fmla="val 74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B96CE1E6-EFE0-C67B-34AE-8E7FC7FD0EEF}"/>
              </a:ext>
            </a:extLst>
          </p:cNvPr>
          <p:cNvSpPr/>
          <p:nvPr/>
        </p:nvSpPr>
        <p:spPr bwMode="auto">
          <a:xfrm>
            <a:off x="2767179" y="5171239"/>
            <a:ext cx="2308877" cy="923330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000" kern="0" dirty="0">
                <a:latin typeface="+mn-ea"/>
              </a:rPr>
              <a:t>· </a:t>
            </a:r>
            <a:r>
              <a:rPr lang="ko-KR" altLang="en-US" sz="1000" kern="0" dirty="0">
                <a:latin typeface="+mn-ea"/>
              </a:rPr>
              <a:t>시스템 장애 인지</a:t>
            </a:r>
            <a:endParaRPr lang="en-US" altLang="ko-KR" sz="1000" kern="0" dirty="0">
              <a:latin typeface="+mn-ea"/>
            </a:endParaRPr>
          </a:p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000" kern="0" dirty="0">
                <a:latin typeface="+mn-ea"/>
              </a:rPr>
              <a:t>· </a:t>
            </a:r>
            <a:r>
              <a:rPr lang="ko-KR" altLang="en-US" sz="1000" kern="0" dirty="0">
                <a:latin typeface="+mn-ea"/>
              </a:rPr>
              <a:t>시스템 장애 증상 확인</a:t>
            </a:r>
            <a:endParaRPr lang="en-US" altLang="ko-KR" sz="1000" kern="0" dirty="0">
              <a:latin typeface="+mn-ea"/>
            </a:endParaRPr>
          </a:p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000" kern="0" dirty="0">
                <a:latin typeface="+mn-ea"/>
              </a:rPr>
              <a:t>   - </a:t>
            </a:r>
            <a:r>
              <a:rPr lang="ko-KR" altLang="en-US" sz="1000" kern="0" dirty="0">
                <a:latin typeface="+mn-ea"/>
              </a:rPr>
              <a:t>가용성 이슈</a:t>
            </a:r>
            <a:r>
              <a:rPr lang="en-US" altLang="ko-KR" sz="1000" kern="0" dirty="0">
                <a:latin typeface="+mn-ea"/>
              </a:rPr>
              <a:t>, </a:t>
            </a:r>
            <a:r>
              <a:rPr lang="ko-KR" altLang="en-US" sz="1000" kern="0" dirty="0">
                <a:latin typeface="+mn-ea"/>
              </a:rPr>
              <a:t>하드웨어</a:t>
            </a:r>
            <a:r>
              <a:rPr lang="en-US" altLang="ko-KR" sz="1000" kern="0" dirty="0">
                <a:latin typeface="+mn-ea"/>
              </a:rPr>
              <a:t>/</a:t>
            </a:r>
            <a:r>
              <a:rPr lang="ko-KR" altLang="en-US" sz="1000" kern="0" dirty="0">
                <a:latin typeface="+mn-ea"/>
              </a:rPr>
              <a:t>소프트웨어</a:t>
            </a:r>
            <a:endParaRPr lang="en-US" altLang="ko-KR" sz="1000" kern="0" dirty="0">
              <a:latin typeface="+mn-ea"/>
            </a:endParaRPr>
          </a:p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000" kern="0" dirty="0">
                <a:latin typeface="+mn-ea"/>
              </a:rPr>
              <a:t>·  </a:t>
            </a:r>
            <a:r>
              <a:rPr lang="ko-KR" altLang="en-US" sz="1000" kern="0" dirty="0">
                <a:latin typeface="+mn-ea"/>
              </a:rPr>
              <a:t>장애 발생 보고</a:t>
            </a:r>
            <a:endParaRPr lang="en-US" altLang="ko-KR" sz="1000" kern="0" dirty="0">
              <a:latin typeface="+mn-ea"/>
            </a:endParaRPr>
          </a:p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000" kern="0" dirty="0">
                <a:latin typeface="+mn-ea"/>
              </a:rPr>
              <a:t>   - </a:t>
            </a:r>
            <a:r>
              <a:rPr lang="ko-KR" altLang="en-US" sz="1000" kern="0" dirty="0">
                <a:latin typeface="+mn-ea"/>
              </a:rPr>
              <a:t>고객사</a:t>
            </a:r>
            <a:r>
              <a:rPr lang="en-US" altLang="ko-KR" sz="1000" kern="0" dirty="0">
                <a:latin typeface="+mn-ea"/>
              </a:rPr>
              <a:t>, </a:t>
            </a:r>
            <a:r>
              <a:rPr lang="ko-KR" altLang="en-US" sz="1000" kern="0" dirty="0">
                <a:latin typeface="+mn-ea"/>
              </a:rPr>
              <a:t>유지보수 업체</a:t>
            </a:r>
            <a:endParaRPr lang="en-US" altLang="ko-KR" sz="1000" kern="0" dirty="0">
              <a:latin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9CCB51C-7A00-5A9E-323D-FA24B72E7D2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10" y="5471440"/>
            <a:ext cx="1065415" cy="625265"/>
          </a:xfrm>
          <a:prstGeom prst="rect">
            <a:avLst/>
          </a:prstGeom>
        </p:spPr>
      </p:pic>
      <p:sp>
        <p:nvSpPr>
          <p:cNvPr id="35" name="포인트가 16개인 별 64">
            <a:extLst>
              <a:ext uri="{FF2B5EF4-FFF2-40B4-BE49-F238E27FC236}">
                <a16:creationId xmlns:a16="http://schemas.microsoft.com/office/drawing/2014/main" id="{02F2CDCC-7C75-5A8E-1CC0-A6141184B657}"/>
              </a:ext>
            </a:extLst>
          </p:cNvPr>
          <p:cNvSpPr/>
          <p:nvPr/>
        </p:nvSpPr>
        <p:spPr>
          <a:xfrm>
            <a:off x="2019912" y="5360419"/>
            <a:ext cx="823896" cy="486373"/>
          </a:xfrm>
          <a:prstGeom prst="star16">
            <a:avLst>
              <a:gd name="adj" fmla="val 42477"/>
            </a:avLst>
          </a:prstGeom>
          <a:gradFill flip="none" rotWithShape="1">
            <a:gsLst>
              <a:gs pos="36000">
                <a:srgbClr val="FF0000"/>
              </a:gs>
              <a:gs pos="72000">
                <a:srgbClr val="C00000"/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kern="0" dirty="0">
                <a:gradFill>
                  <a:gsLst>
                    <a:gs pos="0">
                      <a:prstClr val="white"/>
                    </a:gs>
                    <a:gs pos="76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prstClr val="black">
                      <a:alpha val="5000"/>
                    </a:prstClr>
                  </a:glow>
                </a:effectLst>
                <a:latin typeface="+mn-ea"/>
              </a:rPr>
              <a:t>장애발생</a:t>
            </a:r>
          </a:p>
        </p:txBody>
      </p:sp>
      <p:sp>
        <p:nvSpPr>
          <p:cNvPr id="36" name="AutoShape 8">
            <a:extLst>
              <a:ext uri="{FF2B5EF4-FFF2-40B4-BE49-F238E27FC236}">
                <a16:creationId xmlns:a16="http://schemas.microsoft.com/office/drawing/2014/main" id="{6195A7BC-DD99-29BE-049E-61144DE5DA8E}"/>
              </a:ext>
            </a:extLst>
          </p:cNvPr>
          <p:cNvSpPr/>
          <p:nvPr/>
        </p:nvSpPr>
        <p:spPr bwMode="auto">
          <a:xfrm>
            <a:off x="5880702" y="5181071"/>
            <a:ext cx="2729680" cy="907941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000" kern="0" dirty="0">
                <a:latin typeface="+mn-ea"/>
              </a:rPr>
              <a:t>· </a:t>
            </a:r>
            <a:r>
              <a:rPr lang="ko-KR" altLang="en-US" sz="1000" kern="0" dirty="0">
                <a:latin typeface="+mn-ea"/>
              </a:rPr>
              <a:t>장애 처리</a:t>
            </a:r>
            <a:r>
              <a:rPr lang="en-US" altLang="ko-KR" sz="1000" kern="0" dirty="0">
                <a:latin typeface="+mn-ea"/>
              </a:rPr>
              <a:t>(</a:t>
            </a:r>
            <a:r>
              <a:rPr lang="ko-KR" altLang="en-US" sz="1000" kern="0" dirty="0">
                <a:latin typeface="+mn-ea"/>
              </a:rPr>
              <a:t>주간</a:t>
            </a:r>
            <a:r>
              <a:rPr lang="en-US" altLang="ko-KR" sz="1000" kern="0" dirty="0">
                <a:latin typeface="+mn-ea"/>
              </a:rPr>
              <a:t>)</a:t>
            </a:r>
            <a:endParaRPr lang="ko-KR" altLang="en-US" sz="1000" kern="0" dirty="0">
              <a:latin typeface="+mn-ea"/>
            </a:endParaRPr>
          </a:p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ko-KR" altLang="en-US" sz="1000" kern="0" dirty="0">
                <a:latin typeface="+mn-ea"/>
              </a:rPr>
              <a:t>   </a:t>
            </a:r>
            <a:r>
              <a:rPr lang="en-US" altLang="ko-KR" sz="1000" kern="0" dirty="0">
                <a:latin typeface="+mn-ea"/>
              </a:rPr>
              <a:t>- </a:t>
            </a:r>
            <a:r>
              <a:rPr lang="ko-KR" altLang="en-US" sz="1000" kern="0" dirty="0">
                <a:latin typeface="+mn-ea"/>
              </a:rPr>
              <a:t>유지보수 업체</a:t>
            </a:r>
            <a:endParaRPr lang="en-US" altLang="ko-KR" sz="1000" kern="0" dirty="0">
              <a:latin typeface="+mn-ea"/>
            </a:endParaRPr>
          </a:p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000" kern="0" dirty="0">
                <a:latin typeface="+mn-ea"/>
              </a:rPr>
              <a:t>· </a:t>
            </a:r>
            <a:r>
              <a:rPr lang="ko-KR" altLang="en-US" sz="1000" kern="0" dirty="0">
                <a:latin typeface="+mn-ea"/>
              </a:rPr>
              <a:t>장애 처리</a:t>
            </a:r>
            <a:r>
              <a:rPr lang="en-US" altLang="ko-KR" sz="1000" kern="0" dirty="0">
                <a:latin typeface="+mn-ea"/>
              </a:rPr>
              <a:t>(</a:t>
            </a:r>
            <a:r>
              <a:rPr lang="ko-KR" altLang="en-US" sz="1000" kern="0" dirty="0">
                <a:latin typeface="+mn-ea"/>
              </a:rPr>
              <a:t>야간 및 공휴일</a:t>
            </a:r>
            <a:r>
              <a:rPr lang="en-US" altLang="ko-KR" sz="1000" kern="0" dirty="0">
                <a:latin typeface="+mn-ea"/>
              </a:rPr>
              <a:t>)</a:t>
            </a:r>
            <a:endParaRPr lang="ko-KR" altLang="en-US" sz="1000" kern="0" dirty="0">
              <a:latin typeface="+mn-ea"/>
            </a:endParaRPr>
          </a:p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ko-KR" altLang="en-US" sz="1000" kern="0" dirty="0">
                <a:latin typeface="+mn-ea"/>
              </a:rPr>
              <a:t>   </a:t>
            </a:r>
            <a:r>
              <a:rPr lang="en-US" altLang="ko-KR" sz="1000" kern="0" dirty="0">
                <a:latin typeface="+mn-ea"/>
              </a:rPr>
              <a:t>- </a:t>
            </a:r>
            <a:r>
              <a:rPr lang="ko-KR" altLang="en-US" sz="1000" kern="0" dirty="0">
                <a:latin typeface="+mn-ea"/>
              </a:rPr>
              <a:t>고객사 보고 후</a:t>
            </a:r>
            <a:r>
              <a:rPr lang="en-US" altLang="ko-KR" sz="1000" kern="0" dirty="0">
                <a:latin typeface="+mn-ea"/>
              </a:rPr>
              <a:t>, </a:t>
            </a:r>
            <a:r>
              <a:rPr lang="ko-KR" altLang="en-US" sz="1000" kern="0" dirty="0">
                <a:latin typeface="+mn-ea"/>
              </a:rPr>
              <a:t>관제근무자 긴급처리 수행</a:t>
            </a:r>
            <a:endParaRPr lang="en-US" altLang="ko-KR" sz="1000" kern="0" dirty="0">
              <a:latin typeface="+mn-ea"/>
            </a:endParaRPr>
          </a:p>
          <a:p>
            <a:pPr defTabSz="895212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900" kern="0" dirty="0">
                <a:latin typeface="+mn-ea"/>
              </a:rPr>
              <a:t> ※  </a:t>
            </a:r>
            <a:r>
              <a:rPr lang="ko-KR" altLang="en-US" sz="900" kern="0" dirty="0">
                <a:latin typeface="+mn-ea"/>
              </a:rPr>
              <a:t>긴급처리 불가시 유지보수 업체 처리진행</a:t>
            </a:r>
          </a:p>
        </p:txBody>
      </p:sp>
      <p:pic>
        <p:nvPicPr>
          <p:cNvPr id="37" name="Picture 289" descr="화살표">
            <a:extLst>
              <a:ext uri="{FF2B5EF4-FFF2-40B4-BE49-F238E27FC236}">
                <a16:creationId xmlns:a16="http://schemas.microsoft.com/office/drawing/2014/main" id="{32BE9224-E038-ED00-2051-A60370591F14}"/>
              </a:ext>
            </a:extLst>
          </p:cNvPr>
          <p:cNvPicPr/>
          <p:nvPr/>
        </p:nvPicPr>
        <p:blipFill>
          <a:blip r:embed="rId6" cstate="print">
            <a:grayscl/>
          </a:blip>
          <a:srcRect l="14194" t="70580" r="14194"/>
          <a:stretch>
            <a:fillRect/>
          </a:stretch>
        </p:blipFill>
        <p:spPr bwMode="auto">
          <a:xfrm rot="5400000">
            <a:off x="4955767" y="5481423"/>
            <a:ext cx="834186" cy="50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A51747-B1A2-4641-FF69-A44A93EF230B}"/>
              </a:ext>
            </a:extLst>
          </p:cNvPr>
          <p:cNvGrpSpPr/>
          <p:nvPr/>
        </p:nvGrpSpPr>
        <p:grpSpPr>
          <a:xfrm>
            <a:off x="262152" y="2112654"/>
            <a:ext cx="8634170" cy="463927"/>
            <a:chOff x="770448" y="2361943"/>
            <a:chExt cx="8634170" cy="463927"/>
          </a:xfrm>
        </p:grpSpPr>
        <p:sp>
          <p:nvSpPr>
            <p:cNvPr id="39" name="화살표: 오각형 142">
              <a:extLst>
                <a:ext uri="{FF2B5EF4-FFF2-40B4-BE49-F238E27FC236}">
                  <a16:creationId xmlns:a16="http://schemas.microsoft.com/office/drawing/2014/main" id="{6FEFB2F8-6074-35E8-9ABE-1B3BD44551E4}"/>
                </a:ext>
              </a:extLst>
            </p:cNvPr>
            <p:cNvSpPr/>
            <p:nvPr/>
          </p:nvSpPr>
          <p:spPr>
            <a:xfrm>
              <a:off x="7064618" y="2361943"/>
              <a:ext cx="2340000" cy="463927"/>
            </a:xfrm>
            <a:prstGeom prst="homePlate">
              <a:avLst/>
            </a:prstGeom>
            <a:solidFill>
              <a:srgbClr val="B17913"/>
            </a:solidFill>
            <a:ln w="38100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3d>
                <a:bevelT w="0"/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0" name="화살표: 오각형 143">
              <a:extLst>
                <a:ext uri="{FF2B5EF4-FFF2-40B4-BE49-F238E27FC236}">
                  <a16:creationId xmlns:a16="http://schemas.microsoft.com/office/drawing/2014/main" id="{01E000B8-5DFF-0125-D5BC-F4D7B8A51920}"/>
                </a:ext>
              </a:extLst>
            </p:cNvPr>
            <p:cNvSpPr/>
            <p:nvPr/>
          </p:nvSpPr>
          <p:spPr>
            <a:xfrm>
              <a:off x="5001487" y="2361943"/>
              <a:ext cx="2340000" cy="463927"/>
            </a:xfrm>
            <a:prstGeom prst="homePlate">
              <a:avLst/>
            </a:prstGeom>
            <a:solidFill>
              <a:srgbClr val="B17913"/>
            </a:solidFill>
            <a:ln w="38100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3d>
                <a:bevelT w="0"/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1" name="화살표: 오각형 144">
              <a:extLst>
                <a:ext uri="{FF2B5EF4-FFF2-40B4-BE49-F238E27FC236}">
                  <a16:creationId xmlns:a16="http://schemas.microsoft.com/office/drawing/2014/main" id="{413A6CA1-3DD4-BFD2-DCB1-77AE1B118293}"/>
                </a:ext>
              </a:extLst>
            </p:cNvPr>
            <p:cNvSpPr/>
            <p:nvPr/>
          </p:nvSpPr>
          <p:spPr>
            <a:xfrm>
              <a:off x="2895432" y="2361943"/>
              <a:ext cx="2340000" cy="463927"/>
            </a:xfrm>
            <a:prstGeom prst="homePlate">
              <a:avLst/>
            </a:prstGeom>
            <a:solidFill>
              <a:srgbClr val="B17913"/>
            </a:solidFill>
            <a:ln w="38100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3d>
                <a:bevelT w="0"/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2" name="화살표: 오각형 145">
              <a:extLst>
                <a:ext uri="{FF2B5EF4-FFF2-40B4-BE49-F238E27FC236}">
                  <a16:creationId xmlns:a16="http://schemas.microsoft.com/office/drawing/2014/main" id="{0986621B-C096-C6BD-ED03-B4CD43A7C4A0}"/>
                </a:ext>
              </a:extLst>
            </p:cNvPr>
            <p:cNvSpPr/>
            <p:nvPr/>
          </p:nvSpPr>
          <p:spPr>
            <a:xfrm>
              <a:off x="770448" y="2361943"/>
              <a:ext cx="2340000" cy="463927"/>
            </a:xfrm>
            <a:prstGeom prst="homePlate">
              <a:avLst/>
            </a:prstGeom>
            <a:solidFill>
              <a:srgbClr val="B17913"/>
            </a:solidFill>
            <a:ln w="38100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3d>
                <a:bevelT w="0"/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8571">
                      <a:srgbClr val="4472C4">
                        <a:lumMod val="5000"/>
                        <a:lumOff val="95000"/>
                      </a:srgbClr>
                    </a:gs>
                    <a:gs pos="50000">
                      <a:srgbClr val="4472C4">
                        <a:lumMod val="5000"/>
                        <a:lumOff val="9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BFC1F63-6739-9784-549F-34024123AA80}"/>
                </a:ext>
              </a:extLst>
            </p:cNvPr>
            <p:cNvSpPr/>
            <p:nvPr/>
          </p:nvSpPr>
          <p:spPr>
            <a:xfrm>
              <a:off x="821342" y="2495977"/>
              <a:ext cx="2098714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lvl="0" algn="ctr" defTabSz="457200">
                <a:defRPr/>
              </a:pPr>
              <a:r>
                <a:rPr lang="ko-KR" altLang="en-US" sz="1200" dirty="0">
                  <a:gradFill>
                    <a:gsLst>
                      <a:gs pos="21935">
                        <a:prstClr val="white"/>
                      </a:gs>
                      <a:gs pos="42636">
                        <a:prstClr val="white"/>
                      </a:gs>
                    </a:gsLst>
                    <a:lin ang="5400000" scaled="1"/>
                  </a:gradFill>
                  <a:latin typeface="+mn-ea"/>
                </a:rPr>
                <a:t>관제 시스템 가용성 모니터링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67DFCB-B3C6-D2A9-970E-4127A83442F5}"/>
                </a:ext>
              </a:extLst>
            </p:cNvPr>
            <p:cNvSpPr/>
            <p:nvPr/>
          </p:nvSpPr>
          <p:spPr>
            <a:xfrm>
              <a:off x="3064072" y="2494679"/>
              <a:ext cx="1928338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lvl="0" algn="ctr" defTabSz="457200">
                <a:defRPr/>
              </a:pPr>
              <a:r>
                <a:rPr lang="ko-KR" altLang="en-US" sz="1200" dirty="0">
                  <a:gradFill>
                    <a:gsLst>
                      <a:gs pos="21935">
                        <a:prstClr val="white"/>
                      </a:gs>
                      <a:gs pos="42636">
                        <a:prstClr val="white"/>
                      </a:gs>
                    </a:gsLst>
                    <a:lin ang="5400000" scaled="1"/>
                  </a:gradFill>
                  <a:latin typeface="+mn-ea"/>
                </a:rPr>
                <a:t>위협 이벤트 누락방지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980731-0D3E-2645-9C44-9B8B0501E798}"/>
                </a:ext>
              </a:extLst>
            </p:cNvPr>
            <p:cNvSpPr/>
            <p:nvPr/>
          </p:nvSpPr>
          <p:spPr>
            <a:xfrm>
              <a:off x="5209017" y="2494678"/>
              <a:ext cx="1928338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lvl="0" algn="ctr" defTabSz="457200">
                <a:defRPr/>
              </a:pPr>
              <a:r>
                <a:rPr lang="ko-KR" altLang="en-US" sz="1200" dirty="0">
                  <a:gradFill>
                    <a:gsLst>
                      <a:gs pos="21935">
                        <a:prstClr val="white"/>
                      </a:gs>
                      <a:gs pos="42636">
                        <a:prstClr val="white"/>
                      </a:gs>
                    </a:gsLst>
                    <a:lin ang="5400000" scaled="1"/>
                  </a:gradFill>
                  <a:latin typeface="+mn-ea"/>
                </a:rPr>
                <a:t>시스템 장애 대응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3365196-DF4A-0446-C891-AB44DF207F5A}"/>
                </a:ext>
              </a:extLst>
            </p:cNvPr>
            <p:cNvSpPr/>
            <p:nvPr/>
          </p:nvSpPr>
          <p:spPr>
            <a:xfrm>
              <a:off x="7281371" y="2501573"/>
              <a:ext cx="1928338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lvl="0" algn="ctr" defTabSz="457200">
                <a:defRPr/>
              </a:pPr>
              <a:r>
                <a:rPr lang="ko-KR" altLang="en-US" sz="1200" dirty="0">
                  <a:gradFill>
                    <a:gsLst>
                      <a:gs pos="21935">
                        <a:prstClr val="white"/>
                      </a:gs>
                      <a:gs pos="42636">
                        <a:prstClr val="white"/>
                      </a:gs>
                    </a:gsLst>
                    <a:lin ang="5400000" scaled="1"/>
                  </a:gradFill>
                  <a:latin typeface="+mn-ea"/>
                </a:rPr>
                <a:t>안정적인 운영 모니터링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6C2CFC-F17B-6A94-739C-ED2AED28C125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31EA5A-A253-9AB3-A21E-8F947F5C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723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807EE3-306D-E130-C388-F293FF21FE6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9F17BB-DB47-2FF7-DDE3-14E5926D3C0A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초동분석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4273A8BE-8246-7BAE-A2E8-89B670F73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62" y="1862981"/>
            <a:ext cx="719137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SISMM_SC.2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초등분석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8BC66CC9-D851-EAB2-CCE0-4989FDCBB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299" y="2745631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패킷 분석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912BE90F-72C5-0318-D2E6-C9C33AAE3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299" y="3626694"/>
            <a:ext cx="720725" cy="5413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과거이력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7" name="Rectangle 30">
            <a:extLst>
              <a:ext uri="{FF2B5EF4-FFF2-40B4-BE49-F238E27FC236}">
                <a16:creationId xmlns:a16="http://schemas.microsoft.com/office/drawing/2014/main" id="{7185CA74-9058-CB74-1C0E-AC3506FC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299" y="1862981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로그 분석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AutoShape 33">
            <a:extLst>
              <a:ext uri="{FF2B5EF4-FFF2-40B4-BE49-F238E27FC236}">
                <a16:creationId xmlns:a16="http://schemas.microsoft.com/office/drawing/2014/main" id="{BFB3A1D6-9ED5-3889-6687-2F5A0DB359DC}"/>
              </a:ext>
            </a:extLst>
          </p:cNvPr>
          <p:cNvCxnSpPr>
            <a:cxnSpLocks noChangeShapeType="1"/>
            <a:stCxn id="7" idx="1"/>
            <a:endCxn id="4" idx="3"/>
          </p:cNvCxnSpPr>
          <p:nvPr/>
        </p:nvCxnSpPr>
        <p:spPr bwMode="auto">
          <a:xfrm flipH="1">
            <a:off x="987399" y="2132856"/>
            <a:ext cx="21590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59">
            <a:extLst>
              <a:ext uri="{FF2B5EF4-FFF2-40B4-BE49-F238E27FC236}">
                <a16:creationId xmlns:a16="http://schemas.microsoft.com/office/drawing/2014/main" id="{992CD572-92A4-3883-7DAF-D6E9C4A253C8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987399" y="2132856"/>
            <a:ext cx="215900" cy="8826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59">
            <a:extLst>
              <a:ext uri="{FF2B5EF4-FFF2-40B4-BE49-F238E27FC236}">
                <a16:creationId xmlns:a16="http://schemas.microsoft.com/office/drawing/2014/main" id="{21374C7F-78F9-9D71-CE59-D15D37BD921A}"/>
              </a:ext>
            </a:extLst>
          </p:cNvPr>
          <p:cNvCxnSpPr>
            <a:cxnSpLocks noChangeShapeType="1"/>
            <a:stCxn id="4" idx="3"/>
            <a:endCxn id="6" idx="1"/>
          </p:cNvCxnSpPr>
          <p:nvPr/>
        </p:nvCxnSpPr>
        <p:spPr bwMode="auto">
          <a:xfrm>
            <a:off x="987399" y="2132856"/>
            <a:ext cx="215900" cy="17653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30">
            <a:extLst>
              <a:ext uri="{FF2B5EF4-FFF2-40B4-BE49-F238E27FC236}">
                <a16:creationId xmlns:a16="http://schemas.microsoft.com/office/drawing/2014/main" id="{22B929D6-7367-4360-78B2-B997BA223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372" y="1862981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 이벤트</a:t>
            </a:r>
            <a:b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분석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EF271929-1139-2FD9-DE7C-F0D48C3EC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5937" y="1862981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연관성</a:t>
            </a:r>
            <a:b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분석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AutoShape 33">
            <a:extLst>
              <a:ext uri="{FF2B5EF4-FFF2-40B4-BE49-F238E27FC236}">
                <a16:creationId xmlns:a16="http://schemas.microsoft.com/office/drawing/2014/main" id="{3A90382D-8E18-8C32-BC8A-63260FC2E67A}"/>
              </a:ext>
            </a:extLst>
          </p:cNvPr>
          <p:cNvCxnSpPr>
            <a:cxnSpLocks noChangeShapeType="1"/>
            <a:stCxn id="11" idx="1"/>
            <a:endCxn id="7" idx="3"/>
          </p:cNvCxnSpPr>
          <p:nvPr/>
        </p:nvCxnSpPr>
        <p:spPr bwMode="auto">
          <a:xfrm flipH="1">
            <a:off x="1924024" y="2132856"/>
            <a:ext cx="346348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33">
            <a:extLst>
              <a:ext uri="{FF2B5EF4-FFF2-40B4-BE49-F238E27FC236}">
                <a16:creationId xmlns:a16="http://schemas.microsoft.com/office/drawing/2014/main" id="{E06324A1-A68E-8A45-5C45-CAB887896A52}"/>
              </a:ext>
            </a:extLst>
          </p:cNvPr>
          <p:cNvCxnSpPr>
            <a:cxnSpLocks noChangeShapeType="1"/>
            <a:stCxn id="12" idx="1"/>
            <a:endCxn id="11" idx="3"/>
          </p:cNvCxnSpPr>
          <p:nvPr/>
        </p:nvCxnSpPr>
        <p:spPr bwMode="auto">
          <a:xfrm flipH="1">
            <a:off x="2991097" y="2132856"/>
            <a:ext cx="26484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33">
            <a:extLst>
              <a:ext uri="{FF2B5EF4-FFF2-40B4-BE49-F238E27FC236}">
                <a16:creationId xmlns:a16="http://schemas.microsoft.com/office/drawing/2014/main" id="{F428DF62-5D7C-73B2-30B1-47022079A355}"/>
              </a:ext>
            </a:extLst>
          </p:cNvPr>
          <p:cNvCxnSpPr>
            <a:cxnSpLocks noChangeShapeType="1"/>
            <a:stCxn id="25" idx="1"/>
            <a:endCxn id="12" idx="3"/>
          </p:cNvCxnSpPr>
          <p:nvPr/>
        </p:nvCxnSpPr>
        <p:spPr bwMode="auto">
          <a:xfrm flipH="1">
            <a:off x="3976662" y="2132856"/>
            <a:ext cx="531812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33">
            <a:extLst>
              <a:ext uri="{FF2B5EF4-FFF2-40B4-BE49-F238E27FC236}">
                <a16:creationId xmlns:a16="http://schemas.microsoft.com/office/drawing/2014/main" id="{F16FD392-018E-C441-8556-B307CC2FB6A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972149" y="2132856"/>
            <a:ext cx="1266825" cy="1588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0">
            <a:extLst>
              <a:ext uri="{FF2B5EF4-FFF2-40B4-BE49-F238E27FC236}">
                <a16:creationId xmlns:a16="http://schemas.microsoft.com/office/drawing/2014/main" id="{ED165CF6-5A87-B7B4-6251-90E8B3B48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974" y="1862981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이력관리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8" name="Rectangle 69">
            <a:extLst>
              <a:ext uri="{FF2B5EF4-FFF2-40B4-BE49-F238E27FC236}">
                <a16:creationId xmlns:a16="http://schemas.microsoft.com/office/drawing/2014/main" id="{D4D8BAC0-91D4-DAE6-6895-8A3191248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62" y="2739281"/>
            <a:ext cx="719137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SISMM_CE.2</a:t>
            </a: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8F2561-CFA4-6B5B-EC29-40D4DBFFF04C}"/>
              </a:ext>
            </a:extLst>
          </p:cNvPr>
          <p:cNvSpPr txBox="1"/>
          <p:nvPr/>
        </p:nvSpPr>
        <p:spPr>
          <a:xfrm>
            <a:off x="5810481" y="2782144"/>
            <a:ext cx="242374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Rectangle 30">
            <a:extLst>
              <a:ext uri="{FF2B5EF4-FFF2-40B4-BE49-F238E27FC236}">
                <a16:creationId xmlns:a16="http://schemas.microsoft.com/office/drawing/2014/main" id="{7D38ED8C-4801-F6B6-245A-489C94CC3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599" y="1862981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최종보고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AutoShape 33">
            <a:extLst>
              <a:ext uri="{FF2B5EF4-FFF2-40B4-BE49-F238E27FC236}">
                <a16:creationId xmlns:a16="http://schemas.microsoft.com/office/drawing/2014/main" id="{C2B041AF-985F-1C0B-B461-029A270ED18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29199" y="2132856"/>
            <a:ext cx="203200" cy="1588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33">
            <a:extLst>
              <a:ext uri="{FF2B5EF4-FFF2-40B4-BE49-F238E27FC236}">
                <a16:creationId xmlns:a16="http://schemas.microsoft.com/office/drawing/2014/main" id="{5DAAC1C9-1D11-10A1-316B-C6D6EA9E70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959699" y="2132856"/>
            <a:ext cx="21590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59">
            <a:extLst>
              <a:ext uri="{FF2B5EF4-FFF2-40B4-BE49-F238E27FC236}">
                <a16:creationId xmlns:a16="http://schemas.microsoft.com/office/drawing/2014/main" id="{FE1D3F83-8078-9F9A-C509-9E31F732973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824511" y="2501950"/>
            <a:ext cx="363538" cy="515937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E5ED9C51-F0AB-8A70-2952-B56AFFE96DAF}"/>
              </a:ext>
            </a:extLst>
          </p:cNvPr>
          <p:cNvSpPr/>
          <p:nvPr/>
        </p:nvSpPr>
        <p:spPr bwMode="auto">
          <a:xfrm>
            <a:off x="5432399" y="1774081"/>
            <a:ext cx="755650" cy="71913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</a:t>
            </a: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AD80CE0D-CBBC-58D3-5006-A262A3019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474" y="1862981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기관 담당자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227BAC-9422-6ABA-227C-3F1DBF7BA395}"/>
              </a:ext>
            </a:extLst>
          </p:cNvPr>
          <p:cNvSpPr txBox="1"/>
          <p:nvPr/>
        </p:nvSpPr>
        <p:spPr>
          <a:xfrm>
            <a:off x="6165980" y="1916956"/>
            <a:ext cx="263214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50090885-9D6C-C10D-B4FF-813172A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372" y="2745631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수집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B0AFCD8A-4C29-BF72-4292-BE57D2636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5937" y="2745631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분석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AutoShape 33">
            <a:extLst>
              <a:ext uri="{FF2B5EF4-FFF2-40B4-BE49-F238E27FC236}">
                <a16:creationId xmlns:a16="http://schemas.microsoft.com/office/drawing/2014/main" id="{6D6F7949-516D-B426-3836-FCA7FCF00A93}"/>
              </a:ext>
            </a:extLst>
          </p:cNvPr>
          <p:cNvCxnSpPr>
            <a:cxnSpLocks noChangeShapeType="1"/>
            <a:stCxn id="28" idx="1"/>
            <a:endCxn id="27" idx="3"/>
          </p:cNvCxnSpPr>
          <p:nvPr/>
        </p:nvCxnSpPr>
        <p:spPr bwMode="auto">
          <a:xfrm flipH="1">
            <a:off x="2991097" y="3015506"/>
            <a:ext cx="26484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3">
            <a:extLst>
              <a:ext uri="{FF2B5EF4-FFF2-40B4-BE49-F238E27FC236}">
                <a16:creationId xmlns:a16="http://schemas.microsoft.com/office/drawing/2014/main" id="{4689A6C1-5262-6E85-E6C8-DF693A94770C}"/>
              </a:ext>
            </a:extLst>
          </p:cNvPr>
          <p:cNvCxnSpPr>
            <a:cxnSpLocks noChangeShapeType="1"/>
            <a:stCxn id="27" idx="1"/>
            <a:endCxn id="5" idx="3"/>
          </p:cNvCxnSpPr>
          <p:nvPr/>
        </p:nvCxnSpPr>
        <p:spPr bwMode="auto">
          <a:xfrm flipH="1">
            <a:off x="1924024" y="3015506"/>
            <a:ext cx="346348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59">
            <a:extLst>
              <a:ext uri="{FF2B5EF4-FFF2-40B4-BE49-F238E27FC236}">
                <a16:creationId xmlns:a16="http://schemas.microsoft.com/office/drawing/2014/main" id="{CAA67B32-ED99-2315-8AA3-C27F5F9A24CF}"/>
              </a:ext>
            </a:extLst>
          </p:cNvPr>
          <p:cNvCxnSpPr>
            <a:cxnSpLocks noChangeShapeType="1"/>
            <a:stCxn id="25" idx="1"/>
            <a:endCxn id="28" idx="3"/>
          </p:cNvCxnSpPr>
          <p:nvPr/>
        </p:nvCxnSpPr>
        <p:spPr bwMode="auto">
          <a:xfrm rot="10800000" flipV="1">
            <a:off x="3976662" y="2132856"/>
            <a:ext cx="531812" cy="8826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335E583F-773B-6EFE-2FBC-7184D55B7A69}"/>
              </a:ext>
            </a:extLst>
          </p:cNvPr>
          <p:cNvSpPr/>
          <p:nvPr/>
        </p:nvSpPr>
        <p:spPr bwMode="auto">
          <a:xfrm>
            <a:off x="3221012" y="3537794"/>
            <a:ext cx="755650" cy="72072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대응이력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유무</a:t>
            </a:r>
          </a:p>
        </p:txBody>
      </p:sp>
      <p:cxnSp>
        <p:nvCxnSpPr>
          <p:cNvPr id="33" name="AutoShape 33">
            <a:extLst>
              <a:ext uri="{FF2B5EF4-FFF2-40B4-BE49-F238E27FC236}">
                <a16:creationId xmlns:a16="http://schemas.microsoft.com/office/drawing/2014/main" id="{97B0D334-2604-53E3-20E7-9A6B7986D7E3}"/>
              </a:ext>
            </a:extLst>
          </p:cNvPr>
          <p:cNvCxnSpPr>
            <a:cxnSpLocks noChangeShapeType="1"/>
            <a:stCxn id="34" idx="1"/>
            <a:endCxn id="6" idx="3"/>
          </p:cNvCxnSpPr>
          <p:nvPr/>
        </p:nvCxnSpPr>
        <p:spPr bwMode="auto">
          <a:xfrm flipH="1" flipV="1">
            <a:off x="1924024" y="3897363"/>
            <a:ext cx="359048" cy="793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30">
            <a:extLst>
              <a:ext uri="{FF2B5EF4-FFF2-40B4-BE49-F238E27FC236}">
                <a16:creationId xmlns:a16="http://schemas.microsoft.com/office/drawing/2014/main" id="{D9A92A4E-1FA6-D39A-2D44-08E6FA603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072" y="3628281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대응이력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AutoShape 33">
            <a:extLst>
              <a:ext uri="{FF2B5EF4-FFF2-40B4-BE49-F238E27FC236}">
                <a16:creationId xmlns:a16="http://schemas.microsoft.com/office/drawing/2014/main" id="{C9B9B23E-C457-319D-5321-7D28401654D5}"/>
              </a:ext>
            </a:extLst>
          </p:cNvPr>
          <p:cNvCxnSpPr>
            <a:cxnSpLocks noChangeShapeType="1"/>
            <a:stCxn id="32" idx="1"/>
            <a:endCxn id="34" idx="3"/>
          </p:cNvCxnSpPr>
          <p:nvPr/>
        </p:nvCxnSpPr>
        <p:spPr bwMode="auto">
          <a:xfrm flipH="1" flipV="1">
            <a:off x="3003797" y="3898156"/>
            <a:ext cx="217215" cy="1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59">
            <a:extLst>
              <a:ext uri="{FF2B5EF4-FFF2-40B4-BE49-F238E27FC236}">
                <a16:creationId xmlns:a16="http://schemas.microsoft.com/office/drawing/2014/main" id="{FD5F59F8-335F-6DED-8D67-724573A484FE}"/>
              </a:ext>
            </a:extLst>
          </p:cNvPr>
          <p:cNvCxnSpPr>
            <a:cxnSpLocks noChangeShapeType="1"/>
            <a:stCxn id="25" idx="1"/>
            <a:endCxn id="32" idx="3"/>
          </p:cNvCxnSpPr>
          <p:nvPr/>
        </p:nvCxnSpPr>
        <p:spPr bwMode="auto">
          <a:xfrm rot="10800000" flipV="1">
            <a:off x="3976662" y="2132856"/>
            <a:ext cx="531812" cy="17653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2C88547-B6E5-339B-4F7B-7404C95F6A1C}"/>
              </a:ext>
            </a:extLst>
          </p:cNvPr>
          <p:cNvSpPr txBox="1"/>
          <p:nvPr/>
        </p:nvSpPr>
        <p:spPr>
          <a:xfrm>
            <a:off x="3932468" y="3675906"/>
            <a:ext cx="242374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024175-E32B-3AFB-F97E-0286DDA2C91A}"/>
              </a:ext>
            </a:extLst>
          </p:cNvPr>
          <p:cNvSpPr txBox="1"/>
          <p:nvPr/>
        </p:nvSpPr>
        <p:spPr>
          <a:xfrm>
            <a:off x="3602961" y="4255344"/>
            <a:ext cx="263214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AutoShape 59">
            <a:extLst>
              <a:ext uri="{FF2B5EF4-FFF2-40B4-BE49-F238E27FC236}">
                <a16:creationId xmlns:a16="http://schemas.microsoft.com/office/drawing/2014/main" id="{5D87E4C9-F6C8-31F4-779E-A877096C3900}"/>
              </a:ext>
            </a:extLst>
          </p:cNvPr>
          <p:cNvCxnSpPr>
            <a:cxnSpLocks noChangeShapeType="1"/>
            <a:stCxn id="17" idx="1"/>
            <a:endCxn id="32" idx="2"/>
          </p:cNvCxnSpPr>
          <p:nvPr/>
        </p:nvCxnSpPr>
        <p:spPr bwMode="auto">
          <a:xfrm rot="10800000" flipV="1">
            <a:off x="3598837" y="2132856"/>
            <a:ext cx="3640137" cy="2125663"/>
          </a:xfrm>
          <a:prstGeom prst="bentConnector4">
            <a:avLst>
              <a:gd name="adj1" fmla="val 5213"/>
              <a:gd name="adj2" fmla="val 110759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A5D4D1D4-ED2F-ED19-F955-8BF3F750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28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EE981B-C835-993A-5E3F-46A51086D67E}"/>
              </a:ext>
            </a:extLst>
          </p:cNvPr>
          <p:cNvSpPr/>
          <p:nvPr/>
        </p:nvSpPr>
        <p:spPr>
          <a:xfrm>
            <a:off x="1338288" y="1576456"/>
            <a:ext cx="6483379" cy="372377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586A1-DBEC-FA5A-25A6-9B6223DDB55F}"/>
              </a:ext>
            </a:extLst>
          </p:cNvPr>
          <p:cNvSpPr txBox="1"/>
          <p:nvPr/>
        </p:nvSpPr>
        <p:spPr>
          <a:xfrm>
            <a:off x="1056113" y="4392152"/>
            <a:ext cx="7047763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80" dirty="0">
                <a:gradFill>
                  <a:gsLst>
                    <a:gs pos="61947">
                      <a:schemeClr val="tx1">
                        <a:lumMod val="85000"/>
                        <a:lumOff val="15000"/>
                      </a:schemeClr>
                    </a:gs>
                    <a:gs pos="42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여러분이 보안관제를 시작하면 </a:t>
            </a:r>
            <a:endParaRPr lang="en-US" altLang="ko-KR" sz="4000" spc="-80" dirty="0">
              <a:gradFill>
                <a:gsLst>
                  <a:gs pos="61947">
                    <a:schemeClr val="tx1">
                      <a:lumMod val="85000"/>
                      <a:lumOff val="15000"/>
                    </a:schemeClr>
                  </a:gs>
                  <a:gs pos="42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4000" spc="-80" dirty="0">
                <a:gradFill>
                  <a:gsLst>
                    <a:gs pos="61947">
                      <a:schemeClr val="tx1">
                        <a:lumMod val="85000"/>
                        <a:lumOff val="15000"/>
                      </a:schemeClr>
                    </a:gs>
                    <a:gs pos="42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무엇을 하여야 할까요</a:t>
            </a:r>
            <a:r>
              <a:rPr lang="en-US" altLang="ko-KR" sz="4000" spc="-80" dirty="0">
                <a:gradFill>
                  <a:gsLst>
                    <a:gs pos="61947">
                      <a:schemeClr val="tx1">
                        <a:lumMod val="85000"/>
                        <a:lumOff val="15000"/>
                      </a:schemeClr>
                    </a:gs>
                    <a:gs pos="42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5A53C-04C2-9809-2C5E-EF98920719D8}"/>
              </a:ext>
            </a:extLst>
          </p:cNvPr>
          <p:cNvSpPr txBox="1"/>
          <p:nvPr/>
        </p:nvSpPr>
        <p:spPr bwMode="auto">
          <a:xfrm>
            <a:off x="2758433" y="3263583"/>
            <a:ext cx="3643088" cy="101848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defTabSz="1026597" latinLnBrk="1">
              <a:lnSpc>
                <a:spcPct val="80000"/>
              </a:lnSpc>
              <a:defRPr/>
            </a:pPr>
            <a:r>
              <a:rPr lang="en-US" altLang="ko-KR" sz="8000" dirty="0">
                <a:solidFill>
                  <a:srgbClr val="A6210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What?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A74409-463A-7E16-BD25-67F723368570}"/>
              </a:ext>
            </a:extLst>
          </p:cNvPr>
          <p:cNvGrpSpPr/>
          <p:nvPr/>
        </p:nvGrpSpPr>
        <p:grpSpPr>
          <a:xfrm>
            <a:off x="2065490" y="1928807"/>
            <a:ext cx="5028974" cy="686422"/>
            <a:chOff x="2161014" y="5361414"/>
            <a:chExt cx="8824486" cy="120448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580AD00-5509-3255-4EC2-0E1540685EC1}"/>
                </a:ext>
              </a:extLst>
            </p:cNvPr>
            <p:cNvSpPr/>
            <p:nvPr/>
          </p:nvSpPr>
          <p:spPr>
            <a:xfrm>
              <a:off x="2161014" y="5361414"/>
              <a:ext cx="1204486" cy="1204486"/>
            </a:xfrm>
            <a:prstGeom prst="ellipse">
              <a:avLst/>
            </a:prstGeom>
            <a:noFill/>
            <a:ln w="22225">
              <a:solidFill>
                <a:srgbClr val="A62102">
                  <a:alpha val="3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30F310-CFE2-76AE-62CD-36E43BCBDDD3}"/>
                </a:ext>
              </a:extLst>
            </p:cNvPr>
            <p:cNvSpPr/>
            <p:nvPr/>
          </p:nvSpPr>
          <p:spPr>
            <a:xfrm>
              <a:off x="4066014" y="5361414"/>
              <a:ext cx="1204486" cy="1204486"/>
            </a:xfrm>
            <a:prstGeom prst="ellipse">
              <a:avLst/>
            </a:prstGeom>
            <a:noFill/>
            <a:ln w="22225">
              <a:solidFill>
                <a:srgbClr val="A62102">
                  <a:alpha val="3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79CF89B-9D4D-038A-240A-AF12A7490844}"/>
                </a:ext>
              </a:extLst>
            </p:cNvPr>
            <p:cNvSpPr/>
            <p:nvPr/>
          </p:nvSpPr>
          <p:spPr>
            <a:xfrm>
              <a:off x="5971014" y="5361414"/>
              <a:ext cx="1204486" cy="1204486"/>
            </a:xfrm>
            <a:prstGeom prst="ellipse">
              <a:avLst/>
            </a:prstGeom>
            <a:noFill/>
            <a:ln w="22225">
              <a:solidFill>
                <a:srgbClr val="A62102">
                  <a:alpha val="3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17FE887-8720-EF9F-3D88-729E1A071D49}"/>
                </a:ext>
              </a:extLst>
            </p:cNvPr>
            <p:cNvSpPr/>
            <p:nvPr/>
          </p:nvSpPr>
          <p:spPr>
            <a:xfrm>
              <a:off x="7876014" y="5361414"/>
              <a:ext cx="1204486" cy="1204486"/>
            </a:xfrm>
            <a:prstGeom prst="ellipse">
              <a:avLst/>
            </a:prstGeom>
            <a:noFill/>
            <a:ln w="22225">
              <a:solidFill>
                <a:srgbClr val="A62102">
                  <a:alpha val="3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CAB1A1-656A-7B81-6098-99FAE0BA52E0}"/>
                </a:ext>
              </a:extLst>
            </p:cNvPr>
            <p:cNvSpPr/>
            <p:nvPr/>
          </p:nvSpPr>
          <p:spPr>
            <a:xfrm>
              <a:off x="9781014" y="5361414"/>
              <a:ext cx="1204486" cy="1204486"/>
            </a:xfrm>
            <a:prstGeom prst="ellipse">
              <a:avLst/>
            </a:prstGeom>
            <a:noFill/>
            <a:ln w="22225">
              <a:solidFill>
                <a:srgbClr val="A62102">
                  <a:alpha val="3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C95556-9EE0-167B-F1A4-2914D88C8A90}"/>
              </a:ext>
            </a:extLst>
          </p:cNvPr>
          <p:cNvGrpSpPr/>
          <p:nvPr/>
        </p:nvGrpSpPr>
        <p:grpSpPr>
          <a:xfrm>
            <a:off x="2226867" y="2085474"/>
            <a:ext cx="4706220" cy="376821"/>
            <a:chOff x="2932655" y="1426057"/>
            <a:chExt cx="5045788" cy="404010"/>
          </a:xfrm>
          <a:solidFill>
            <a:srgbClr val="A62102"/>
          </a:solidFill>
        </p:grpSpPr>
        <p:grpSp>
          <p:nvGrpSpPr>
            <p:cNvPr id="12" name="Group 30">
              <a:extLst>
                <a:ext uri="{FF2B5EF4-FFF2-40B4-BE49-F238E27FC236}">
                  <a16:creationId xmlns:a16="http://schemas.microsoft.com/office/drawing/2014/main" id="{411D59E0-A8C8-268E-1A35-05E395DB71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32655" y="1436350"/>
              <a:ext cx="390961" cy="393717"/>
              <a:chOff x="-6325" y="1692"/>
              <a:chExt cx="1418" cy="1428"/>
            </a:xfrm>
            <a:grpFill/>
          </p:grpSpPr>
          <p:sp>
            <p:nvSpPr>
              <p:cNvPr id="74" name="Freeform 31">
                <a:extLst>
                  <a:ext uri="{FF2B5EF4-FFF2-40B4-BE49-F238E27FC236}">
                    <a16:creationId xmlns:a16="http://schemas.microsoft.com/office/drawing/2014/main" id="{1CA276D2-CDD0-9F4D-1418-5BF92E07C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325" y="1692"/>
                <a:ext cx="1418" cy="1428"/>
              </a:xfrm>
              <a:custGeom>
                <a:avLst/>
                <a:gdLst>
                  <a:gd name="T0" fmla="*/ 336 w 747"/>
                  <a:gd name="T1" fmla="*/ 753 h 753"/>
                  <a:gd name="T2" fmla="*/ 292 w 747"/>
                  <a:gd name="T3" fmla="*/ 660 h 753"/>
                  <a:gd name="T4" fmla="*/ 216 w 747"/>
                  <a:gd name="T5" fmla="*/ 702 h 753"/>
                  <a:gd name="T6" fmla="*/ 122 w 747"/>
                  <a:gd name="T7" fmla="*/ 659 h 753"/>
                  <a:gd name="T8" fmla="*/ 141 w 747"/>
                  <a:gd name="T9" fmla="*/ 558 h 753"/>
                  <a:gd name="T10" fmla="*/ 54 w 747"/>
                  <a:gd name="T11" fmla="*/ 547 h 753"/>
                  <a:gd name="T12" fmla="*/ 4 w 747"/>
                  <a:gd name="T13" fmla="*/ 457 h 753"/>
                  <a:gd name="T14" fmla="*/ 78 w 747"/>
                  <a:gd name="T15" fmla="*/ 387 h 753"/>
                  <a:gd name="T16" fmla="*/ 78 w 747"/>
                  <a:gd name="T17" fmla="*/ 367 h 753"/>
                  <a:gd name="T18" fmla="*/ 4 w 747"/>
                  <a:gd name="T19" fmla="*/ 296 h 753"/>
                  <a:gd name="T20" fmla="*/ 54 w 747"/>
                  <a:gd name="T21" fmla="*/ 206 h 753"/>
                  <a:gd name="T22" fmla="*/ 141 w 747"/>
                  <a:gd name="T23" fmla="*/ 195 h 753"/>
                  <a:gd name="T24" fmla="*/ 122 w 747"/>
                  <a:gd name="T25" fmla="*/ 94 h 753"/>
                  <a:gd name="T26" fmla="*/ 216 w 747"/>
                  <a:gd name="T27" fmla="*/ 51 h 753"/>
                  <a:gd name="T28" fmla="*/ 292 w 747"/>
                  <a:gd name="T29" fmla="*/ 93 h 753"/>
                  <a:gd name="T30" fmla="*/ 336 w 747"/>
                  <a:gd name="T31" fmla="*/ 0 h 753"/>
                  <a:gd name="T32" fmla="*/ 437 w 747"/>
                  <a:gd name="T33" fmla="*/ 20 h 753"/>
                  <a:gd name="T34" fmla="*/ 474 w 747"/>
                  <a:gd name="T35" fmla="*/ 99 h 753"/>
                  <a:gd name="T36" fmla="*/ 564 w 747"/>
                  <a:gd name="T37" fmla="*/ 50 h 753"/>
                  <a:gd name="T38" fmla="*/ 635 w 747"/>
                  <a:gd name="T39" fmla="*/ 125 h 753"/>
                  <a:gd name="T40" fmla="*/ 618 w 747"/>
                  <a:gd name="T41" fmla="*/ 211 h 753"/>
                  <a:gd name="T42" fmla="*/ 720 w 747"/>
                  <a:gd name="T43" fmla="*/ 224 h 753"/>
                  <a:gd name="T44" fmla="*/ 733 w 747"/>
                  <a:gd name="T45" fmla="*/ 327 h 753"/>
                  <a:gd name="T46" fmla="*/ 669 w 747"/>
                  <a:gd name="T47" fmla="*/ 377 h 753"/>
                  <a:gd name="T48" fmla="*/ 733 w 747"/>
                  <a:gd name="T49" fmla="*/ 426 h 753"/>
                  <a:gd name="T50" fmla="*/ 720 w 747"/>
                  <a:gd name="T51" fmla="*/ 529 h 753"/>
                  <a:gd name="T52" fmla="*/ 618 w 747"/>
                  <a:gd name="T53" fmla="*/ 542 h 753"/>
                  <a:gd name="T54" fmla="*/ 635 w 747"/>
                  <a:gd name="T55" fmla="*/ 628 h 753"/>
                  <a:gd name="T56" fmla="*/ 564 w 747"/>
                  <a:gd name="T57" fmla="*/ 704 h 753"/>
                  <a:gd name="T58" fmla="*/ 474 w 747"/>
                  <a:gd name="T59" fmla="*/ 654 h 753"/>
                  <a:gd name="T60" fmla="*/ 437 w 747"/>
                  <a:gd name="T61" fmla="*/ 733 h 753"/>
                  <a:gd name="T62" fmla="*/ 357 w 747"/>
                  <a:gd name="T63" fmla="*/ 700 h 753"/>
                  <a:gd name="T64" fmla="*/ 408 w 747"/>
                  <a:gd name="T65" fmla="*/ 632 h 753"/>
                  <a:gd name="T66" fmla="*/ 469 w 747"/>
                  <a:gd name="T67" fmla="*/ 600 h 753"/>
                  <a:gd name="T68" fmla="*/ 550 w 747"/>
                  <a:gd name="T69" fmla="*/ 649 h 753"/>
                  <a:gd name="T70" fmla="*/ 552 w 747"/>
                  <a:gd name="T71" fmla="*/ 563 h 753"/>
                  <a:gd name="T72" fmla="*/ 582 w 747"/>
                  <a:gd name="T73" fmla="*/ 501 h 753"/>
                  <a:gd name="T74" fmla="*/ 676 w 747"/>
                  <a:gd name="T75" fmla="*/ 493 h 753"/>
                  <a:gd name="T76" fmla="*/ 628 w 747"/>
                  <a:gd name="T77" fmla="*/ 423 h 753"/>
                  <a:gd name="T78" fmla="*/ 616 w 747"/>
                  <a:gd name="T79" fmla="*/ 377 h 753"/>
                  <a:gd name="T80" fmla="*/ 628 w 747"/>
                  <a:gd name="T81" fmla="*/ 330 h 753"/>
                  <a:gd name="T82" fmla="*/ 676 w 747"/>
                  <a:gd name="T83" fmla="*/ 260 h 753"/>
                  <a:gd name="T84" fmla="*/ 582 w 747"/>
                  <a:gd name="T85" fmla="*/ 252 h 753"/>
                  <a:gd name="T86" fmla="*/ 552 w 747"/>
                  <a:gd name="T87" fmla="*/ 190 h 753"/>
                  <a:gd name="T88" fmla="*/ 550 w 747"/>
                  <a:gd name="T89" fmla="*/ 105 h 753"/>
                  <a:gd name="T90" fmla="*/ 469 w 747"/>
                  <a:gd name="T91" fmla="*/ 154 h 753"/>
                  <a:gd name="T92" fmla="*/ 408 w 747"/>
                  <a:gd name="T93" fmla="*/ 121 h 753"/>
                  <a:gd name="T94" fmla="*/ 357 w 747"/>
                  <a:gd name="T95" fmla="*/ 53 h 753"/>
                  <a:gd name="T96" fmla="*/ 320 w 747"/>
                  <a:gd name="T97" fmla="*/ 140 h 753"/>
                  <a:gd name="T98" fmla="*/ 251 w 747"/>
                  <a:gd name="T99" fmla="*/ 149 h 753"/>
                  <a:gd name="T100" fmla="*/ 170 w 747"/>
                  <a:gd name="T101" fmla="*/ 125 h 753"/>
                  <a:gd name="T102" fmla="*/ 191 w 747"/>
                  <a:gd name="T103" fmla="*/ 217 h 753"/>
                  <a:gd name="T104" fmla="*/ 141 w 747"/>
                  <a:gd name="T105" fmla="*/ 265 h 753"/>
                  <a:gd name="T106" fmla="*/ 61 w 747"/>
                  <a:gd name="T107" fmla="*/ 293 h 753"/>
                  <a:gd name="T108" fmla="*/ 132 w 747"/>
                  <a:gd name="T109" fmla="*/ 355 h 753"/>
                  <a:gd name="T110" fmla="*/ 132 w 747"/>
                  <a:gd name="T111" fmla="*/ 398 h 753"/>
                  <a:gd name="T112" fmla="*/ 61 w 747"/>
                  <a:gd name="T113" fmla="*/ 460 h 753"/>
                  <a:gd name="T114" fmla="*/ 141 w 747"/>
                  <a:gd name="T115" fmla="*/ 488 h 753"/>
                  <a:gd name="T116" fmla="*/ 191 w 747"/>
                  <a:gd name="T117" fmla="*/ 536 h 753"/>
                  <a:gd name="T118" fmla="*/ 170 w 747"/>
                  <a:gd name="T119" fmla="*/ 628 h 753"/>
                  <a:gd name="T120" fmla="*/ 251 w 747"/>
                  <a:gd name="T121" fmla="*/ 604 h 753"/>
                  <a:gd name="T122" fmla="*/ 320 w 747"/>
                  <a:gd name="T123" fmla="*/ 613 h 753"/>
                  <a:gd name="T124" fmla="*/ 357 w 747"/>
                  <a:gd name="T125" fmla="*/ 700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7" h="753">
                    <a:moveTo>
                      <a:pt x="412" y="753"/>
                    </a:moveTo>
                    <a:cubicBezTo>
                      <a:pt x="336" y="753"/>
                      <a:pt x="336" y="753"/>
                      <a:pt x="336" y="753"/>
                    </a:cubicBezTo>
                    <a:cubicBezTo>
                      <a:pt x="324" y="753"/>
                      <a:pt x="313" y="745"/>
                      <a:pt x="310" y="733"/>
                    </a:cubicBezTo>
                    <a:cubicBezTo>
                      <a:pt x="292" y="660"/>
                      <a:pt x="292" y="660"/>
                      <a:pt x="292" y="660"/>
                    </a:cubicBezTo>
                    <a:cubicBezTo>
                      <a:pt x="286" y="659"/>
                      <a:pt x="279" y="657"/>
                      <a:pt x="273" y="654"/>
                    </a:cubicBezTo>
                    <a:cubicBezTo>
                      <a:pt x="216" y="702"/>
                      <a:pt x="216" y="702"/>
                      <a:pt x="216" y="702"/>
                    </a:cubicBezTo>
                    <a:cubicBezTo>
                      <a:pt x="206" y="710"/>
                      <a:pt x="193" y="711"/>
                      <a:pt x="183" y="704"/>
                    </a:cubicBezTo>
                    <a:cubicBezTo>
                      <a:pt x="122" y="659"/>
                      <a:pt x="122" y="659"/>
                      <a:pt x="122" y="659"/>
                    </a:cubicBezTo>
                    <a:cubicBezTo>
                      <a:pt x="112" y="652"/>
                      <a:pt x="108" y="639"/>
                      <a:pt x="113" y="628"/>
                    </a:cubicBezTo>
                    <a:cubicBezTo>
                      <a:pt x="141" y="558"/>
                      <a:pt x="141" y="558"/>
                      <a:pt x="141" y="558"/>
                    </a:cubicBezTo>
                    <a:cubicBezTo>
                      <a:pt x="137" y="553"/>
                      <a:pt x="133" y="547"/>
                      <a:pt x="129" y="542"/>
                    </a:cubicBezTo>
                    <a:cubicBezTo>
                      <a:pt x="54" y="547"/>
                      <a:pt x="54" y="547"/>
                      <a:pt x="54" y="547"/>
                    </a:cubicBezTo>
                    <a:cubicBezTo>
                      <a:pt x="42" y="548"/>
                      <a:pt x="31" y="541"/>
                      <a:pt x="27" y="529"/>
                    </a:cubicBezTo>
                    <a:cubicBezTo>
                      <a:pt x="4" y="457"/>
                      <a:pt x="4" y="457"/>
                      <a:pt x="4" y="457"/>
                    </a:cubicBezTo>
                    <a:cubicBezTo>
                      <a:pt x="0" y="445"/>
                      <a:pt x="5" y="433"/>
                      <a:pt x="15" y="426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8" y="383"/>
                      <a:pt x="78" y="380"/>
                      <a:pt x="78" y="377"/>
                    </a:cubicBezTo>
                    <a:cubicBezTo>
                      <a:pt x="78" y="373"/>
                      <a:pt x="78" y="370"/>
                      <a:pt x="78" y="367"/>
                    </a:cubicBezTo>
                    <a:cubicBezTo>
                      <a:pt x="15" y="327"/>
                      <a:pt x="15" y="327"/>
                      <a:pt x="15" y="327"/>
                    </a:cubicBezTo>
                    <a:cubicBezTo>
                      <a:pt x="5" y="320"/>
                      <a:pt x="0" y="308"/>
                      <a:pt x="4" y="296"/>
                    </a:cubicBezTo>
                    <a:cubicBezTo>
                      <a:pt x="27" y="224"/>
                      <a:pt x="27" y="224"/>
                      <a:pt x="27" y="224"/>
                    </a:cubicBezTo>
                    <a:cubicBezTo>
                      <a:pt x="31" y="213"/>
                      <a:pt x="42" y="205"/>
                      <a:pt x="54" y="206"/>
                    </a:cubicBezTo>
                    <a:cubicBezTo>
                      <a:pt x="129" y="211"/>
                      <a:pt x="129" y="211"/>
                      <a:pt x="129" y="211"/>
                    </a:cubicBezTo>
                    <a:cubicBezTo>
                      <a:pt x="133" y="206"/>
                      <a:pt x="137" y="200"/>
                      <a:pt x="141" y="195"/>
                    </a:cubicBezTo>
                    <a:cubicBezTo>
                      <a:pt x="113" y="125"/>
                      <a:pt x="113" y="125"/>
                      <a:pt x="113" y="125"/>
                    </a:cubicBezTo>
                    <a:cubicBezTo>
                      <a:pt x="108" y="114"/>
                      <a:pt x="112" y="101"/>
                      <a:pt x="122" y="94"/>
                    </a:cubicBezTo>
                    <a:cubicBezTo>
                      <a:pt x="183" y="50"/>
                      <a:pt x="183" y="50"/>
                      <a:pt x="183" y="50"/>
                    </a:cubicBezTo>
                    <a:cubicBezTo>
                      <a:pt x="193" y="42"/>
                      <a:pt x="206" y="43"/>
                      <a:pt x="216" y="51"/>
                    </a:cubicBezTo>
                    <a:cubicBezTo>
                      <a:pt x="273" y="99"/>
                      <a:pt x="273" y="99"/>
                      <a:pt x="273" y="99"/>
                    </a:cubicBezTo>
                    <a:cubicBezTo>
                      <a:pt x="279" y="96"/>
                      <a:pt x="286" y="94"/>
                      <a:pt x="292" y="93"/>
                    </a:cubicBezTo>
                    <a:cubicBezTo>
                      <a:pt x="310" y="20"/>
                      <a:pt x="310" y="20"/>
                      <a:pt x="310" y="20"/>
                    </a:cubicBezTo>
                    <a:cubicBezTo>
                      <a:pt x="313" y="8"/>
                      <a:pt x="324" y="0"/>
                      <a:pt x="336" y="0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24" y="0"/>
                      <a:pt x="434" y="8"/>
                      <a:pt x="437" y="20"/>
                    </a:cubicBezTo>
                    <a:cubicBezTo>
                      <a:pt x="455" y="93"/>
                      <a:pt x="455" y="93"/>
                      <a:pt x="455" y="93"/>
                    </a:cubicBezTo>
                    <a:cubicBezTo>
                      <a:pt x="462" y="94"/>
                      <a:pt x="468" y="96"/>
                      <a:pt x="474" y="99"/>
                    </a:cubicBezTo>
                    <a:cubicBezTo>
                      <a:pt x="532" y="51"/>
                      <a:pt x="532" y="51"/>
                      <a:pt x="532" y="51"/>
                    </a:cubicBezTo>
                    <a:cubicBezTo>
                      <a:pt x="541" y="43"/>
                      <a:pt x="555" y="42"/>
                      <a:pt x="564" y="50"/>
                    </a:cubicBezTo>
                    <a:cubicBezTo>
                      <a:pt x="626" y="94"/>
                      <a:pt x="626" y="94"/>
                      <a:pt x="626" y="94"/>
                    </a:cubicBezTo>
                    <a:cubicBezTo>
                      <a:pt x="636" y="101"/>
                      <a:pt x="639" y="114"/>
                      <a:pt x="635" y="125"/>
                    </a:cubicBezTo>
                    <a:cubicBezTo>
                      <a:pt x="607" y="195"/>
                      <a:pt x="607" y="195"/>
                      <a:pt x="607" y="195"/>
                    </a:cubicBezTo>
                    <a:cubicBezTo>
                      <a:pt x="611" y="200"/>
                      <a:pt x="615" y="206"/>
                      <a:pt x="618" y="211"/>
                    </a:cubicBezTo>
                    <a:cubicBezTo>
                      <a:pt x="693" y="206"/>
                      <a:pt x="693" y="206"/>
                      <a:pt x="693" y="206"/>
                    </a:cubicBezTo>
                    <a:cubicBezTo>
                      <a:pt x="705" y="205"/>
                      <a:pt x="717" y="213"/>
                      <a:pt x="720" y="224"/>
                    </a:cubicBezTo>
                    <a:cubicBezTo>
                      <a:pt x="744" y="296"/>
                      <a:pt x="744" y="296"/>
                      <a:pt x="744" y="296"/>
                    </a:cubicBezTo>
                    <a:cubicBezTo>
                      <a:pt x="747" y="308"/>
                      <a:pt x="743" y="320"/>
                      <a:pt x="733" y="327"/>
                    </a:cubicBezTo>
                    <a:cubicBezTo>
                      <a:pt x="669" y="367"/>
                      <a:pt x="669" y="367"/>
                      <a:pt x="669" y="367"/>
                    </a:cubicBezTo>
                    <a:cubicBezTo>
                      <a:pt x="669" y="370"/>
                      <a:pt x="669" y="373"/>
                      <a:pt x="669" y="377"/>
                    </a:cubicBezTo>
                    <a:cubicBezTo>
                      <a:pt x="669" y="380"/>
                      <a:pt x="669" y="383"/>
                      <a:pt x="669" y="387"/>
                    </a:cubicBezTo>
                    <a:cubicBezTo>
                      <a:pt x="733" y="426"/>
                      <a:pt x="733" y="426"/>
                      <a:pt x="733" y="426"/>
                    </a:cubicBezTo>
                    <a:cubicBezTo>
                      <a:pt x="743" y="433"/>
                      <a:pt x="747" y="445"/>
                      <a:pt x="744" y="457"/>
                    </a:cubicBezTo>
                    <a:cubicBezTo>
                      <a:pt x="720" y="529"/>
                      <a:pt x="720" y="529"/>
                      <a:pt x="720" y="529"/>
                    </a:cubicBezTo>
                    <a:cubicBezTo>
                      <a:pt x="717" y="541"/>
                      <a:pt x="705" y="548"/>
                      <a:pt x="693" y="547"/>
                    </a:cubicBezTo>
                    <a:cubicBezTo>
                      <a:pt x="618" y="542"/>
                      <a:pt x="618" y="542"/>
                      <a:pt x="618" y="542"/>
                    </a:cubicBezTo>
                    <a:cubicBezTo>
                      <a:pt x="615" y="547"/>
                      <a:pt x="611" y="553"/>
                      <a:pt x="607" y="558"/>
                    </a:cubicBezTo>
                    <a:cubicBezTo>
                      <a:pt x="635" y="628"/>
                      <a:pt x="635" y="628"/>
                      <a:pt x="635" y="628"/>
                    </a:cubicBezTo>
                    <a:cubicBezTo>
                      <a:pt x="639" y="639"/>
                      <a:pt x="636" y="652"/>
                      <a:pt x="626" y="659"/>
                    </a:cubicBezTo>
                    <a:cubicBezTo>
                      <a:pt x="564" y="704"/>
                      <a:pt x="564" y="704"/>
                      <a:pt x="564" y="704"/>
                    </a:cubicBezTo>
                    <a:cubicBezTo>
                      <a:pt x="555" y="711"/>
                      <a:pt x="541" y="710"/>
                      <a:pt x="532" y="702"/>
                    </a:cubicBezTo>
                    <a:cubicBezTo>
                      <a:pt x="474" y="654"/>
                      <a:pt x="474" y="654"/>
                      <a:pt x="474" y="654"/>
                    </a:cubicBezTo>
                    <a:cubicBezTo>
                      <a:pt x="468" y="657"/>
                      <a:pt x="462" y="659"/>
                      <a:pt x="455" y="660"/>
                    </a:cubicBezTo>
                    <a:cubicBezTo>
                      <a:pt x="437" y="733"/>
                      <a:pt x="437" y="733"/>
                      <a:pt x="437" y="733"/>
                    </a:cubicBezTo>
                    <a:cubicBezTo>
                      <a:pt x="434" y="745"/>
                      <a:pt x="424" y="753"/>
                      <a:pt x="412" y="753"/>
                    </a:cubicBezTo>
                    <a:close/>
                    <a:moveTo>
                      <a:pt x="357" y="700"/>
                    </a:moveTo>
                    <a:cubicBezTo>
                      <a:pt x="391" y="700"/>
                      <a:pt x="391" y="700"/>
                      <a:pt x="391" y="700"/>
                    </a:cubicBezTo>
                    <a:cubicBezTo>
                      <a:pt x="408" y="632"/>
                      <a:pt x="408" y="632"/>
                      <a:pt x="408" y="632"/>
                    </a:cubicBezTo>
                    <a:cubicBezTo>
                      <a:pt x="410" y="623"/>
                      <a:pt x="418" y="615"/>
                      <a:pt x="428" y="613"/>
                    </a:cubicBezTo>
                    <a:cubicBezTo>
                      <a:pt x="442" y="610"/>
                      <a:pt x="456" y="605"/>
                      <a:pt x="469" y="600"/>
                    </a:cubicBezTo>
                    <a:cubicBezTo>
                      <a:pt x="478" y="596"/>
                      <a:pt x="489" y="597"/>
                      <a:pt x="496" y="604"/>
                    </a:cubicBezTo>
                    <a:cubicBezTo>
                      <a:pt x="550" y="649"/>
                      <a:pt x="550" y="649"/>
                      <a:pt x="550" y="649"/>
                    </a:cubicBezTo>
                    <a:cubicBezTo>
                      <a:pt x="578" y="628"/>
                      <a:pt x="578" y="628"/>
                      <a:pt x="578" y="628"/>
                    </a:cubicBezTo>
                    <a:cubicBezTo>
                      <a:pt x="552" y="563"/>
                      <a:pt x="552" y="563"/>
                      <a:pt x="552" y="563"/>
                    </a:cubicBezTo>
                    <a:cubicBezTo>
                      <a:pt x="548" y="554"/>
                      <a:pt x="550" y="543"/>
                      <a:pt x="556" y="536"/>
                    </a:cubicBezTo>
                    <a:cubicBezTo>
                      <a:pt x="566" y="525"/>
                      <a:pt x="575" y="513"/>
                      <a:pt x="582" y="501"/>
                    </a:cubicBezTo>
                    <a:cubicBezTo>
                      <a:pt x="587" y="492"/>
                      <a:pt x="596" y="487"/>
                      <a:pt x="606" y="488"/>
                    </a:cubicBezTo>
                    <a:cubicBezTo>
                      <a:pt x="676" y="493"/>
                      <a:pt x="676" y="493"/>
                      <a:pt x="676" y="493"/>
                    </a:cubicBezTo>
                    <a:cubicBezTo>
                      <a:pt x="687" y="460"/>
                      <a:pt x="687" y="460"/>
                      <a:pt x="687" y="460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19" y="418"/>
                      <a:pt x="614" y="408"/>
                      <a:pt x="615" y="398"/>
                    </a:cubicBezTo>
                    <a:cubicBezTo>
                      <a:pt x="616" y="390"/>
                      <a:pt x="616" y="383"/>
                      <a:pt x="616" y="377"/>
                    </a:cubicBezTo>
                    <a:cubicBezTo>
                      <a:pt x="616" y="370"/>
                      <a:pt x="616" y="363"/>
                      <a:pt x="615" y="355"/>
                    </a:cubicBezTo>
                    <a:cubicBezTo>
                      <a:pt x="614" y="345"/>
                      <a:pt x="619" y="335"/>
                      <a:pt x="628" y="330"/>
                    </a:cubicBezTo>
                    <a:cubicBezTo>
                      <a:pt x="687" y="293"/>
                      <a:pt x="687" y="293"/>
                      <a:pt x="687" y="293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06" y="265"/>
                      <a:pt x="606" y="265"/>
                      <a:pt x="606" y="265"/>
                    </a:cubicBezTo>
                    <a:cubicBezTo>
                      <a:pt x="596" y="266"/>
                      <a:pt x="587" y="261"/>
                      <a:pt x="582" y="252"/>
                    </a:cubicBezTo>
                    <a:cubicBezTo>
                      <a:pt x="575" y="240"/>
                      <a:pt x="566" y="228"/>
                      <a:pt x="556" y="217"/>
                    </a:cubicBezTo>
                    <a:cubicBezTo>
                      <a:pt x="550" y="210"/>
                      <a:pt x="548" y="199"/>
                      <a:pt x="552" y="190"/>
                    </a:cubicBezTo>
                    <a:cubicBezTo>
                      <a:pt x="578" y="125"/>
                      <a:pt x="578" y="125"/>
                      <a:pt x="578" y="125"/>
                    </a:cubicBezTo>
                    <a:cubicBezTo>
                      <a:pt x="550" y="105"/>
                      <a:pt x="550" y="105"/>
                      <a:pt x="550" y="105"/>
                    </a:cubicBezTo>
                    <a:cubicBezTo>
                      <a:pt x="496" y="149"/>
                      <a:pt x="496" y="149"/>
                      <a:pt x="496" y="149"/>
                    </a:cubicBezTo>
                    <a:cubicBezTo>
                      <a:pt x="489" y="156"/>
                      <a:pt x="478" y="157"/>
                      <a:pt x="469" y="154"/>
                    </a:cubicBezTo>
                    <a:cubicBezTo>
                      <a:pt x="456" y="148"/>
                      <a:pt x="442" y="143"/>
                      <a:pt x="428" y="140"/>
                    </a:cubicBezTo>
                    <a:cubicBezTo>
                      <a:pt x="418" y="138"/>
                      <a:pt x="410" y="130"/>
                      <a:pt x="408" y="121"/>
                    </a:cubicBezTo>
                    <a:cubicBezTo>
                      <a:pt x="391" y="53"/>
                      <a:pt x="391" y="53"/>
                      <a:pt x="391" y="53"/>
                    </a:cubicBezTo>
                    <a:cubicBezTo>
                      <a:pt x="357" y="53"/>
                      <a:pt x="357" y="53"/>
                      <a:pt x="357" y="53"/>
                    </a:cubicBezTo>
                    <a:cubicBezTo>
                      <a:pt x="340" y="121"/>
                      <a:pt x="340" y="121"/>
                      <a:pt x="340" y="121"/>
                    </a:cubicBezTo>
                    <a:cubicBezTo>
                      <a:pt x="337" y="130"/>
                      <a:pt x="329" y="138"/>
                      <a:pt x="320" y="140"/>
                    </a:cubicBezTo>
                    <a:cubicBezTo>
                      <a:pt x="305" y="143"/>
                      <a:pt x="292" y="148"/>
                      <a:pt x="278" y="154"/>
                    </a:cubicBezTo>
                    <a:cubicBezTo>
                      <a:pt x="269" y="157"/>
                      <a:pt x="259" y="156"/>
                      <a:pt x="251" y="149"/>
                    </a:cubicBezTo>
                    <a:cubicBezTo>
                      <a:pt x="197" y="105"/>
                      <a:pt x="197" y="105"/>
                      <a:pt x="197" y="10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96" y="190"/>
                      <a:pt x="196" y="190"/>
                      <a:pt x="196" y="190"/>
                    </a:cubicBezTo>
                    <a:cubicBezTo>
                      <a:pt x="200" y="199"/>
                      <a:pt x="198" y="210"/>
                      <a:pt x="191" y="217"/>
                    </a:cubicBezTo>
                    <a:cubicBezTo>
                      <a:pt x="182" y="228"/>
                      <a:pt x="173" y="240"/>
                      <a:pt x="166" y="252"/>
                    </a:cubicBezTo>
                    <a:cubicBezTo>
                      <a:pt x="160" y="261"/>
                      <a:pt x="151" y="266"/>
                      <a:pt x="141" y="265"/>
                    </a:cubicBezTo>
                    <a:cubicBezTo>
                      <a:pt x="71" y="260"/>
                      <a:pt x="71" y="260"/>
                      <a:pt x="71" y="260"/>
                    </a:cubicBezTo>
                    <a:cubicBezTo>
                      <a:pt x="61" y="293"/>
                      <a:pt x="61" y="293"/>
                      <a:pt x="61" y="293"/>
                    </a:cubicBezTo>
                    <a:cubicBezTo>
                      <a:pt x="120" y="330"/>
                      <a:pt x="120" y="330"/>
                      <a:pt x="120" y="330"/>
                    </a:cubicBezTo>
                    <a:cubicBezTo>
                      <a:pt x="128" y="335"/>
                      <a:pt x="133" y="345"/>
                      <a:pt x="132" y="355"/>
                    </a:cubicBezTo>
                    <a:cubicBezTo>
                      <a:pt x="132" y="363"/>
                      <a:pt x="131" y="370"/>
                      <a:pt x="131" y="377"/>
                    </a:cubicBezTo>
                    <a:cubicBezTo>
                      <a:pt x="131" y="383"/>
                      <a:pt x="132" y="390"/>
                      <a:pt x="132" y="398"/>
                    </a:cubicBezTo>
                    <a:cubicBezTo>
                      <a:pt x="133" y="408"/>
                      <a:pt x="128" y="418"/>
                      <a:pt x="120" y="423"/>
                    </a:cubicBezTo>
                    <a:cubicBezTo>
                      <a:pt x="61" y="460"/>
                      <a:pt x="61" y="460"/>
                      <a:pt x="61" y="460"/>
                    </a:cubicBezTo>
                    <a:cubicBezTo>
                      <a:pt x="71" y="493"/>
                      <a:pt x="71" y="493"/>
                      <a:pt x="71" y="493"/>
                    </a:cubicBezTo>
                    <a:cubicBezTo>
                      <a:pt x="141" y="488"/>
                      <a:pt x="141" y="488"/>
                      <a:pt x="141" y="488"/>
                    </a:cubicBezTo>
                    <a:cubicBezTo>
                      <a:pt x="151" y="487"/>
                      <a:pt x="160" y="492"/>
                      <a:pt x="166" y="501"/>
                    </a:cubicBezTo>
                    <a:cubicBezTo>
                      <a:pt x="173" y="513"/>
                      <a:pt x="182" y="525"/>
                      <a:pt x="191" y="536"/>
                    </a:cubicBezTo>
                    <a:cubicBezTo>
                      <a:pt x="198" y="543"/>
                      <a:pt x="200" y="554"/>
                      <a:pt x="196" y="563"/>
                    </a:cubicBezTo>
                    <a:cubicBezTo>
                      <a:pt x="170" y="628"/>
                      <a:pt x="170" y="628"/>
                      <a:pt x="170" y="628"/>
                    </a:cubicBezTo>
                    <a:cubicBezTo>
                      <a:pt x="197" y="649"/>
                      <a:pt x="197" y="649"/>
                      <a:pt x="197" y="649"/>
                    </a:cubicBezTo>
                    <a:cubicBezTo>
                      <a:pt x="251" y="604"/>
                      <a:pt x="251" y="604"/>
                      <a:pt x="251" y="604"/>
                    </a:cubicBezTo>
                    <a:cubicBezTo>
                      <a:pt x="259" y="597"/>
                      <a:pt x="269" y="596"/>
                      <a:pt x="278" y="600"/>
                    </a:cubicBezTo>
                    <a:cubicBezTo>
                      <a:pt x="292" y="605"/>
                      <a:pt x="305" y="610"/>
                      <a:pt x="320" y="613"/>
                    </a:cubicBezTo>
                    <a:cubicBezTo>
                      <a:pt x="329" y="615"/>
                      <a:pt x="337" y="623"/>
                      <a:pt x="340" y="632"/>
                    </a:cubicBezTo>
                    <a:lnTo>
                      <a:pt x="357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4E3B7E29-9F57-63C6-A0FB-38B82E5A9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875" y="2065"/>
                <a:ext cx="518" cy="634"/>
              </a:xfrm>
              <a:custGeom>
                <a:avLst/>
                <a:gdLst>
                  <a:gd name="T0" fmla="*/ 172 w 273"/>
                  <a:gd name="T1" fmla="*/ 153 h 334"/>
                  <a:gd name="T2" fmla="*/ 216 w 273"/>
                  <a:gd name="T3" fmla="*/ 79 h 334"/>
                  <a:gd name="T4" fmla="*/ 140 w 273"/>
                  <a:gd name="T5" fmla="*/ 2 h 334"/>
                  <a:gd name="T6" fmla="*/ 57 w 273"/>
                  <a:gd name="T7" fmla="*/ 82 h 334"/>
                  <a:gd name="T8" fmla="*/ 101 w 273"/>
                  <a:gd name="T9" fmla="*/ 153 h 334"/>
                  <a:gd name="T10" fmla="*/ 4 w 273"/>
                  <a:gd name="T11" fmla="*/ 285 h 334"/>
                  <a:gd name="T12" fmla="*/ 46 w 273"/>
                  <a:gd name="T13" fmla="*/ 334 h 334"/>
                  <a:gd name="T14" fmla="*/ 227 w 273"/>
                  <a:gd name="T15" fmla="*/ 334 h 334"/>
                  <a:gd name="T16" fmla="*/ 270 w 273"/>
                  <a:gd name="T17" fmla="*/ 285 h 334"/>
                  <a:gd name="T18" fmla="*/ 172 w 273"/>
                  <a:gd name="T19" fmla="*/ 153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334">
                    <a:moveTo>
                      <a:pt x="172" y="153"/>
                    </a:moveTo>
                    <a:cubicBezTo>
                      <a:pt x="199" y="139"/>
                      <a:pt x="217" y="111"/>
                      <a:pt x="216" y="79"/>
                    </a:cubicBezTo>
                    <a:cubicBezTo>
                      <a:pt x="215" y="38"/>
                      <a:pt x="182" y="4"/>
                      <a:pt x="140" y="2"/>
                    </a:cubicBezTo>
                    <a:cubicBezTo>
                      <a:pt x="95" y="0"/>
                      <a:pt x="57" y="37"/>
                      <a:pt x="57" y="82"/>
                    </a:cubicBezTo>
                    <a:cubicBezTo>
                      <a:pt x="57" y="113"/>
                      <a:pt x="75" y="140"/>
                      <a:pt x="101" y="153"/>
                    </a:cubicBezTo>
                    <a:cubicBezTo>
                      <a:pt x="53" y="165"/>
                      <a:pt x="15" y="206"/>
                      <a:pt x="4" y="285"/>
                    </a:cubicBezTo>
                    <a:cubicBezTo>
                      <a:pt x="0" y="311"/>
                      <a:pt x="20" y="334"/>
                      <a:pt x="46" y="334"/>
                    </a:cubicBezTo>
                    <a:cubicBezTo>
                      <a:pt x="227" y="334"/>
                      <a:pt x="227" y="334"/>
                      <a:pt x="227" y="334"/>
                    </a:cubicBezTo>
                    <a:cubicBezTo>
                      <a:pt x="253" y="334"/>
                      <a:pt x="273" y="311"/>
                      <a:pt x="270" y="285"/>
                    </a:cubicBezTo>
                    <a:cubicBezTo>
                      <a:pt x="259" y="206"/>
                      <a:pt x="221" y="165"/>
                      <a:pt x="172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1D801A-91CF-A4A5-856B-1A7E65A76636}"/>
                </a:ext>
              </a:extLst>
            </p:cNvPr>
            <p:cNvGrpSpPr/>
            <p:nvPr/>
          </p:nvGrpSpPr>
          <p:grpSpPr>
            <a:xfrm>
              <a:off x="5279449" y="1487284"/>
              <a:ext cx="348815" cy="291849"/>
              <a:chOff x="3530600" y="2527300"/>
              <a:chExt cx="709613" cy="593725"/>
            </a:xfrm>
            <a:grpFill/>
          </p:grpSpPr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0DCC51C3-620B-E836-A702-53C81963B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913" y="2636838"/>
                <a:ext cx="533400" cy="244475"/>
              </a:xfrm>
              <a:custGeom>
                <a:avLst/>
                <a:gdLst>
                  <a:gd name="T0" fmla="*/ 5 w 142"/>
                  <a:gd name="T1" fmla="*/ 65 h 65"/>
                  <a:gd name="T2" fmla="*/ 1 w 142"/>
                  <a:gd name="T3" fmla="*/ 63 h 65"/>
                  <a:gd name="T4" fmla="*/ 3 w 142"/>
                  <a:gd name="T5" fmla="*/ 57 h 65"/>
                  <a:gd name="T6" fmla="*/ 32 w 142"/>
                  <a:gd name="T7" fmla="*/ 38 h 65"/>
                  <a:gd name="T8" fmla="*/ 62 w 142"/>
                  <a:gd name="T9" fmla="*/ 47 h 65"/>
                  <a:gd name="T10" fmla="*/ 88 w 142"/>
                  <a:gd name="T11" fmla="*/ 17 h 65"/>
                  <a:gd name="T12" fmla="*/ 111 w 142"/>
                  <a:gd name="T13" fmla="*/ 35 h 65"/>
                  <a:gd name="T14" fmla="*/ 134 w 142"/>
                  <a:gd name="T15" fmla="*/ 2 h 65"/>
                  <a:gd name="T16" fmla="*/ 139 w 142"/>
                  <a:gd name="T17" fmla="*/ 1 h 65"/>
                  <a:gd name="T18" fmla="*/ 140 w 142"/>
                  <a:gd name="T19" fmla="*/ 7 h 65"/>
                  <a:gd name="T20" fmla="*/ 113 w 142"/>
                  <a:gd name="T21" fmla="*/ 46 h 65"/>
                  <a:gd name="T22" fmla="*/ 89 w 142"/>
                  <a:gd name="T23" fmla="*/ 28 h 65"/>
                  <a:gd name="T24" fmla="*/ 65 w 142"/>
                  <a:gd name="T25" fmla="*/ 56 h 65"/>
                  <a:gd name="T26" fmla="*/ 33 w 142"/>
                  <a:gd name="T27" fmla="*/ 47 h 65"/>
                  <a:gd name="T28" fmla="*/ 7 w 142"/>
                  <a:gd name="T29" fmla="*/ 64 h 65"/>
                  <a:gd name="T30" fmla="*/ 5 w 142"/>
                  <a:gd name="T31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2" h="65">
                    <a:moveTo>
                      <a:pt x="5" y="65"/>
                    </a:moveTo>
                    <a:cubicBezTo>
                      <a:pt x="3" y="65"/>
                      <a:pt x="2" y="64"/>
                      <a:pt x="1" y="63"/>
                    </a:cubicBezTo>
                    <a:cubicBezTo>
                      <a:pt x="0" y="61"/>
                      <a:pt x="1" y="59"/>
                      <a:pt x="3" y="57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111" y="35"/>
                      <a:pt x="111" y="35"/>
                      <a:pt x="111" y="35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5" y="0"/>
                      <a:pt x="138" y="0"/>
                      <a:pt x="139" y="1"/>
                    </a:cubicBezTo>
                    <a:cubicBezTo>
                      <a:pt x="141" y="2"/>
                      <a:pt x="142" y="5"/>
                      <a:pt x="140" y="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6" y="65"/>
                      <a:pt x="6" y="65"/>
                      <a:pt x="5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5" name="Rectangle 26">
                <a:extLst>
                  <a:ext uri="{FF2B5EF4-FFF2-40B4-BE49-F238E27FC236}">
                    <a16:creationId xmlns:a16="http://schemas.microsoft.com/office/drawing/2014/main" id="{97965929-01B9-A1B1-9213-0203CED38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125" y="3057525"/>
                <a:ext cx="187325" cy="3651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DE666909-691B-5C86-095B-54973E12BE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30600" y="2527300"/>
                <a:ext cx="709613" cy="519112"/>
              </a:xfrm>
              <a:custGeom>
                <a:avLst/>
                <a:gdLst>
                  <a:gd name="T0" fmla="*/ 185 w 189"/>
                  <a:gd name="T1" fmla="*/ 0 h 138"/>
                  <a:gd name="T2" fmla="*/ 5 w 189"/>
                  <a:gd name="T3" fmla="*/ 0 h 138"/>
                  <a:gd name="T4" fmla="*/ 0 w 189"/>
                  <a:gd name="T5" fmla="*/ 5 h 138"/>
                  <a:gd name="T6" fmla="*/ 0 w 189"/>
                  <a:gd name="T7" fmla="*/ 133 h 138"/>
                  <a:gd name="T8" fmla="*/ 5 w 189"/>
                  <a:gd name="T9" fmla="*/ 138 h 138"/>
                  <a:gd name="T10" fmla="*/ 185 w 189"/>
                  <a:gd name="T11" fmla="*/ 138 h 138"/>
                  <a:gd name="T12" fmla="*/ 189 w 189"/>
                  <a:gd name="T13" fmla="*/ 133 h 138"/>
                  <a:gd name="T14" fmla="*/ 189 w 189"/>
                  <a:gd name="T15" fmla="*/ 5 h 138"/>
                  <a:gd name="T16" fmla="*/ 185 w 189"/>
                  <a:gd name="T17" fmla="*/ 0 h 138"/>
                  <a:gd name="T18" fmla="*/ 178 w 189"/>
                  <a:gd name="T19" fmla="*/ 108 h 138"/>
                  <a:gd name="T20" fmla="*/ 12 w 189"/>
                  <a:gd name="T21" fmla="*/ 108 h 138"/>
                  <a:gd name="T22" fmla="*/ 12 w 189"/>
                  <a:gd name="T23" fmla="*/ 12 h 138"/>
                  <a:gd name="T24" fmla="*/ 178 w 189"/>
                  <a:gd name="T25" fmla="*/ 12 h 138"/>
                  <a:gd name="T26" fmla="*/ 178 w 189"/>
                  <a:gd name="T27" fmla="*/ 10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" h="138">
                    <a:moveTo>
                      <a:pt x="18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5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6"/>
                      <a:pt x="2" y="138"/>
                      <a:pt x="5" y="138"/>
                    </a:cubicBezTo>
                    <a:cubicBezTo>
                      <a:pt x="185" y="138"/>
                      <a:pt x="185" y="138"/>
                      <a:pt x="185" y="138"/>
                    </a:cubicBezTo>
                    <a:cubicBezTo>
                      <a:pt x="187" y="138"/>
                      <a:pt x="189" y="136"/>
                      <a:pt x="189" y="133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9" y="3"/>
                      <a:pt x="187" y="0"/>
                      <a:pt x="185" y="0"/>
                    </a:cubicBezTo>
                    <a:close/>
                    <a:moveTo>
                      <a:pt x="178" y="108"/>
                    </a:moveTo>
                    <a:cubicBezTo>
                      <a:pt x="12" y="108"/>
                      <a:pt x="12" y="108"/>
                      <a:pt x="12" y="10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78" y="12"/>
                      <a:pt x="178" y="12"/>
                      <a:pt x="178" y="12"/>
                    </a:cubicBezTo>
                    <a:lnTo>
                      <a:pt x="17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7" name="Freeform 28">
                <a:extLst>
                  <a:ext uri="{FF2B5EF4-FFF2-40B4-BE49-F238E27FC236}">
                    <a16:creationId xmlns:a16="http://schemas.microsoft.com/office/drawing/2014/main" id="{A5475054-DAC0-1BD7-8CE1-B174139C1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3101975"/>
                <a:ext cx="304800" cy="19050"/>
              </a:xfrm>
              <a:custGeom>
                <a:avLst/>
                <a:gdLst>
                  <a:gd name="T0" fmla="*/ 78 w 81"/>
                  <a:gd name="T1" fmla="*/ 0 h 5"/>
                  <a:gd name="T2" fmla="*/ 4 w 81"/>
                  <a:gd name="T3" fmla="*/ 0 h 5"/>
                  <a:gd name="T4" fmla="*/ 0 w 81"/>
                  <a:gd name="T5" fmla="*/ 4 h 5"/>
                  <a:gd name="T6" fmla="*/ 0 w 81"/>
                  <a:gd name="T7" fmla="*/ 5 h 5"/>
                  <a:gd name="T8" fmla="*/ 81 w 81"/>
                  <a:gd name="T9" fmla="*/ 5 h 5"/>
                  <a:gd name="T10" fmla="*/ 81 w 81"/>
                  <a:gd name="T11" fmla="*/ 4 h 5"/>
                  <a:gd name="T12" fmla="*/ 78 w 81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5">
                    <a:moveTo>
                      <a:pt x="7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2"/>
                      <a:pt x="80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8" name="Oval 29">
                <a:extLst>
                  <a:ext uri="{FF2B5EF4-FFF2-40B4-BE49-F238E27FC236}">
                    <a16:creationId xmlns:a16="http://schemas.microsoft.com/office/drawing/2014/main" id="{3FBE1D36-E61D-3BB3-21AE-9CA119FF9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5688" y="2824163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9" name="Oval 30">
                <a:extLst>
                  <a:ext uri="{FF2B5EF4-FFF2-40B4-BE49-F238E27FC236}">
                    <a16:creationId xmlns:a16="http://schemas.microsoft.com/office/drawing/2014/main" id="{D4F59614-A4B7-6BB9-379B-CEC8620FF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0463" y="2755900"/>
                <a:ext cx="77788" cy="793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0" name="Oval 31">
                <a:extLst>
                  <a:ext uri="{FF2B5EF4-FFF2-40B4-BE49-F238E27FC236}">
                    <a16:creationId xmlns:a16="http://schemas.microsoft.com/office/drawing/2014/main" id="{F4B689A3-0E0B-F4AF-9042-63D39C629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6350" y="2786063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1" name="Oval 32">
                <a:extLst>
                  <a:ext uri="{FF2B5EF4-FFF2-40B4-BE49-F238E27FC236}">
                    <a16:creationId xmlns:a16="http://schemas.microsoft.com/office/drawing/2014/main" id="{E7A45CDF-0936-A537-E4FF-6C4D0E055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838" y="2681288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2" name="Oval 33">
                <a:extLst>
                  <a:ext uri="{FF2B5EF4-FFF2-40B4-BE49-F238E27FC236}">
                    <a16:creationId xmlns:a16="http://schemas.microsoft.com/office/drawing/2014/main" id="{A75269EE-D56B-93DF-54BB-1C1E35DD6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325" y="2749550"/>
                <a:ext cx="82550" cy="7778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3" name="Oval 34">
                <a:extLst>
                  <a:ext uri="{FF2B5EF4-FFF2-40B4-BE49-F238E27FC236}">
                    <a16:creationId xmlns:a16="http://schemas.microsoft.com/office/drawing/2014/main" id="{E8A2DB5E-A41A-6D45-F543-8F042EE5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88" y="2613025"/>
                <a:ext cx="82550" cy="793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8150B5-E84D-F00A-23D9-D474070307CE}"/>
                </a:ext>
              </a:extLst>
            </p:cNvPr>
            <p:cNvGrpSpPr/>
            <p:nvPr/>
          </p:nvGrpSpPr>
          <p:grpSpPr>
            <a:xfrm>
              <a:off x="7585149" y="1448486"/>
              <a:ext cx="393294" cy="373005"/>
              <a:chOff x="1893888" y="4217988"/>
              <a:chExt cx="800100" cy="758825"/>
            </a:xfrm>
            <a:grpFill/>
          </p:grpSpPr>
          <p:sp>
            <p:nvSpPr>
              <p:cNvPr id="39" name="Freeform 48">
                <a:extLst>
                  <a:ext uri="{FF2B5EF4-FFF2-40B4-BE49-F238E27FC236}">
                    <a16:creationId xmlns:a16="http://schemas.microsoft.com/office/drawing/2014/main" id="{35F073E5-F1C5-7624-47A1-C19E9E5CE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25" y="4217988"/>
                <a:ext cx="60325" cy="49212"/>
              </a:xfrm>
              <a:custGeom>
                <a:avLst/>
                <a:gdLst>
                  <a:gd name="T0" fmla="*/ 16 w 16"/>
                  <a:gd name="T1" fmla="*/ 10 h 13"/>
                  <a:gd name="T2" fmla="*/ 13 w 16"/>
                  <a:gd name="T3" fmla="*/ 13 h 13"/>
                  <a:gd name="T4" fmla="*/ 2 w 16"/>
                  <a:gd name="T5" fmla="*/ 13 h 13"/>
                  <a:gd name="T6" fmla="*/ 0 w 16"/>
                  <a:gd name="T7" fmla="*/ 10 h 13"/>
                  <a:gd name="T8" fmla="*/ 0 w 16"/>
                  <a:gd name="T9" fmla="*/ 2 h 13"/>
                  <a:gd name="T10" fmla="*/ 2 w 16"/>
                  <a:gd name="T11" fmla="*/ 0 h 13"/>
                  <a:gd name="T12" fmla="*/ 13 w 16"/>
                  <a:gd name="T13" fmla="*/ 0 h 13"/>
                  <a:gd name="T14" fmla="*/ 16 w 16"/>
                  <a:gd name="T15" fmla="*/ 2 h 13"/>
                  <a:gd name="T16" fmla="*/ 16 w 16"/>
                  <a:gd name="T1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16" y="10"/>
                    </a:moveTo>
                    <a:cubicBezTo>
                      <a:pt x="16" y="12"/>
                      <a:pt x="14" y="13"/>
                      <a:pt x="1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1"/>
                      <a:pt x="16" y="2"/>
                    </a:cubicBez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C9CA67DF-B655-C3C0-FAAB-B016294E6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3163" y="4259263"/>
                <a:ext cx="66675" cy="71437"/>
              </a:xfrm>
              <a:custGeom>
                <a:avLst/>
                <a:gdLst>
                  <a:gd name="T0" fmla="*/ 17 w 18"/>
                  <a:gd name="T1" fmla="*/ 5 h 19"/>
                  <a:gd name="T2" fmla="*/ 18 w 18"/>
                  <a:gd name="T3" fmla="*/ 9 h 19"/>
                  <a:gd name="T4" fmla="*/ 12 w 18"/>
                  <a:gd name="T5" fmla="*/ 18 h 19"/>
                  <a:gd name="T6" fmla="*/ 9 w 18"/>
                  <a:gd name="T7" fmla="*/ 19 h 19"/>
                  <a:gd name="T8" fmla="*/ 2 w 18"/>
                  <a:gd name="T9" fmla="*/ 15 h 19"/>
                  <a:gd name="T10" fmla="*/ 1 w 18"/>
                  <a:gd name="T11" fmla="*/ 11 h 19"/>
                  <a:gd name="T12" fmla="*/ 6 w 18"/>
                  <a:gd name="T13" fmla="*/ 2 h 19"/>
                  <a:gd name="T14" fmla="*/ 10 w 18"/>
                  <a:gd name="T15" fmla="*/ 1 h 19"/>
                  <a:gd name="T16" fmla="*/ 17 w 18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7" y="5"/>
                    </a:moveTo>
                    <a:cubicBezTo>
                      <a:pt x="18" y="6"/>
                      <a:pt x="18" y="7"/>
                      <a:pt x="18" y="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0" y="19"/>
                      <a:pt x="9" y="19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4"/>
                      <a:pt x="0" y="12"/>
                      <a:pt x="1" y="1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10" y="1"/>
                    </a:cubicBezTo>
                    <a:lnTo>
                      <a:pt x="17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BD1E3766-47DE-2C9F-ECF1-90E0B834B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338" y="4364038"/>
                <a:ext cx="66675" cy="71437"/>
              </a:xfrm>
              <a:custGeom>
                <a:avLst/>
                <a:gdLst>
                  <a:gd name="T0" fmla="*/ 9 w 18"/>
                  <a:gd name="T1" fmla="*/ 0 h 19"/>
                  <a:gd name="T2" fmla="*/ 12 w 18"/>
                  <a:gd name="T3" fmla="*/ 1 h 19"/>
                  <a:gd name="T4" fmla="*/ 18 w 18"/>
                  <a:gd name="T5" fmla="*/ 11 h 19"/>
                  <a:gd name="T6" fmla="*/ 17 w 18"/>
                  <a:gd name="T7" fmla="*/ 14 h 19"/>
                  <a:gd name="T8" fmla="*/ 10 w 18"/>
                  <a:gd name="T9" fmla="*/ 18 h 19"/>
                  <a:gd name="T10" fmla="*/ 6 w 18"/>
                  <a:gd name="T11" fmla="*/ 17 h 19"/>
                  <a:gd name="T12" fmla="*/ 1 w 18"/>
                  <a:gd name="T13" fmla="*/ 8 h 19"/>
                  <a:gd name="T14" fmla="*/ 2 w 18"/>
                  <a:gd name="T15" fmla="*/ 5 h 19"/>
                  <a:gd name="T16" fmla="*/ 9 w 1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9" y="0"/>
                    </a:moveTo>
                    <a:cubicBezTo>
                      <a:pt x="10" y="0"/>
                      <a:pt x="12" y="0"/>
                      <a:pt x="12" y="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2"/>
                      <a:pt x="18" y="14"/>
                      <a:pt x="17" y="14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8" y="19"/>
                      <a:pt x="7" y="19"/>
                      <a:pt x="6" y="1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1" y="5"/>
                      <a:pt x="2" y="5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2" name="Freeform 51">
                <a:extLst>
                  <a:ext uri="{FF2B5EF4-FFF2-40B4-BE49-F238E27FC236}">
                    <a16:creationId xmlns:a16="http://schemas.microsoft.com/office/drawing/2014/main" id="{3FC30200-2A44-5F11-4128-B93569799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175" y="4424363"/>
                <a:ext cx="60325" cy="49212"/>
              </a:xfrm>
              <a:custGeom>
                <a:avLst/>
                <a:gdLst>
                  <a:gd name="T0" fmla="*/ 0 w 16"/>
                  <a:gd name="T1" fmla="*/ 2 h 13"/>
                  <a:gd name="T2" fmla="*/ 2 w 16"/>
                  <a:gd name="T3" fmla="*/ 0 h 13"/>
                  <a:gd name="T4" fmla="*/ 13 w 16"/>
                  <a:gd name="T5" fmla="*/ 0 h 13"/>
                  <a:gd name="T6" fmla="*/ 16 w 16"/>
                  <a:gd name="T7" fmla="*/ 2 h 13"/>
                  <a:gd name="T8" fmla="*/ 16 w 16"/>
                  <a:gd name="T9" fmla="*/ 10 h 13"/>
                  <a:gd name="T10" fmla="*/ 13 w 16"/>
                  <a:gd name="T11" fmla="*/ 13 h 13"/>
                  <a:gd name="T12" fmla="*/ 2 w 16"/>
                  <a:gd name="T13" fmla="*/ 13 h 13"/>
                  <a:gd name="T14" fmla="*/ 0 w 16"/>
                  <a:gd name="T15" fmla="*/ 10 h 13"/>
                  <a:gd name="T16" fmla="*/ 0 w 16"/>
                  <a:gd name="T1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1"/>
                      <a:pt x="16" y="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2"/>
                      <a:pt x="14" y="13"/>
                      <a:pt x="1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3" name="Freeform 52">
                <a:extLst>
                  <a:ext uri="{FF2B5EF4-FFF2-40B4-BE49-F238E27FC236}">
                    <a16:creationId xmlns:a16="http://schemas.microsoft.com/office/drawing/2014/main" id="{7F58C929-28F3-8710-0506-327DE418E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4357688"/>
                <a:ext cx="68263" cy="71437"/>
              </a:xfrm>
              <a:custGeom>
                <a:avLst/>
                <a:gdLst>
                  <a:gd name="T0" fmla="*/ 1 w 18"/>
                  <a:gd name="T1" fmla="*/ 14 h 19"/>
                  <a:gd name="T2" fmla="*/ 1 w 18"/>
                  <a:gd name="T3" fmla="*/ 11 h 19"/>
                  <a:gd name="T4" fmla="*/ 6 w 18"/>
                  <a:gd name="T5" fmla="*/ 2 h 19"/>
                  <a:gd name="T6" fmla="*/ 9 w 18"/>
                  <a:gd name="T7" fmla="*/ 1 h 19"/>
                  <a:gd name="T8" fmla="*/ 17 w 18"/>
                  <a:gd name="T9" fmla="*/ 5 h 19"/>
                  <a:gd name="T10" fmla="*/ 17 w 18"/>
                  <a:gd name="T11" fmla="*/ 8 h 19"/>
                  <a:gd name="T12" fmla="*/ 12 w 18"/>
                  <a:gd name="T13" fmla="*/ 18 h 19"/>
                  <a:gd name="T14" fmla="*/ 9 w 18"/>
                  <a:gd name="T15" fmla="*/ 19 h 19"/>
                  <a:gd name="T16" fmla="*/ 1 w 18"/>
                  <a:gd name="T1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" y="14"/>
                    </a:moveTo>
                    <a:cubicBezTo>
                      <a:pt x="0" y="14"/>
                      <a:pt x="0" y="12"/>
                      <a:pt x="1" y="1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0"/>
                      <a:pt x="8" y="0"/>
                      <a:pt x="9" y="1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9"/>
                      <a:pt x="10" y="19"/>
                      <a:pt x="9" y="19"/>
                    </a:cubicBez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4" name="Freeform 53">
                <a:extLst>
                  <a:ext uri="{FF2B5EF4-FFF2-40B4-BE49-F238E27FC236}">
                    <a16:creationId xmlns:a16="http://schemas.microsoft.com/office/drawing/2014/main" id="{20EB9954-7008-7A53-E02A-E7E6544C0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2550" y="4256088"/>
                <a:ext cx="68263" cy="71437"/>
              </a:xfrm>
              <a:custGeom>
                <a:avLst/>
                <a:gdLst>
                  <a:gd name="T0" fmla="*/ 9 w 18"/>
                  <a:gd name="T1" fmla="*/ 18 h 19"/>
                  <a:gd name="T2" fmla="*/ 6 w 18"/>
                  <a:gd name="T3" fmla="*/ 17 h 19"/>
                  <a:gd name="T4" fmla="*/ 1 w 18"/>
                  <a:gd name="T5" fmla="*/ 8 h 19"/>
                  <a:gd name="T6" fmla="*/ 1 w 18"/>
                  <a:gd name="T7" fmla="*/ 4 h 19"/>
                  <a:gd name="T8" fmla="*/ 9 w 18"/>
                  <a:gd name="T9" fmla="*/ 0 h 19"/>
                  <a:gd name="T10" fmla="*/ 12 w 18"/>
                  <a:gd name="T11" fmla="*/ 1 h 19"/>
                  <a:gd name="T12" fmla="*/ 17 w 18"/>
                  <a:gd name="T13" fmla="*/ 11 h 19"/>
                  <a:gd name="T14" fmla="*/ 17 w 18"/>
                  <a:gd name="T15" fmla="*/ 14 h 19"/>
                  <a:gd name="T16" fmla="*/ 9 w 18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9" y="18"/>
                    </a:moveTo>
                    <a:cubicBezTo>
                      <a:pt x="8" y="19"/>
                      <a:pt x="7" y="18"/>
                      <a:pt x="6" y="1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5"/>
                      <a:pt x="1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2"/>
                      <a:pt x="18" y="13"/>
                      <a:pt x="17" y="14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5" name="Freeform 54">
                <a:extLst>
                  <a:ext uri="{FF2B5EF4-FFF2-40B4-BE49-F238E27FC236}">
                    <a16:creationId xmlns:a16="http://schemas.microsoft.com/office/drawing/2014/main" id="{DAA61167-9CFA-3290-2D1A-6B1582A6CB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6500" y="4251325"/>
                <a:ext cx="184150" cy="184150"/>
              </a:xfrm>
              <a:custGeom>
                <a:avLst/>
                <a:gdLst>
                  <a:gd name="T0" fmla="*/ 25 w 49"/>
                  <a:gd name="T1" fmla="*/ 0 h 49"/>
                  <a:gd name="T2" fmla="*/ 0 w 49"/>
                  <a:gd name="T3" fmla="*/ 25 h 49"/>
                  <a:gd name="T4" fmla="*/ 25 w 49"/>
                  <a:gd name="T5" fmla="*/ 49 h 49"/>
                  <a:gd name="T6" fmla="*/ 49 w 49"/>
                  <a:gd name="T7" fmla="*/ 25 h 49"/>
                  <a:gd name="T8" fmla="*/ 25 w 49"/>
                  <a:gd name="T9" fmla="*/ 0 h 49"/>
                  <a:gd name="T10" fmla="*/ 25 w 49"/>
                  <a:gd name="T11" fmla="*/ 37 h 49"/>
                  <a:gd name="T12" fmla="*/ 13 w 49"/>
                  <a:gd name="T13" fmla="*/ 25 h 49"/>
                  <a:gd name="T14" fmla="*/ 25 w 49"/>
                  <a:gd name="T15" fmla="*/ 13 h 49"/>
                  <a:gd name="T16" fmla="*/ 36 w 49"/>
                  <a:gd name="T17" fmla="*/ 25 h 49"/>
                  <a:gd name="T18" fmla="*/ 25 w 49"/>
                  <a:gd name="T19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9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11"/>
                      <a:pt x="38" y="0"/>
                      <a:pt x="25" y="0"/>
                    </a:cubicBezTo>
                    <a:close/>
                    <a:moveTo>
                      <a:pt x="25" y="37"/>
                    </a:moveTo>
                    <a:cubicBezTo>
                      <a:pt x="18" y="37"/>
                      <a:pt x="13" y="31"/>
                      <a:pt x="13" y="25"/>
                    </a:cubicBezTo>
                    <a:cubicBezTo>
                      <a:pt x="13" y="18"/>
                      <a:pt x="18" y="13"/>
                      <a:pt x="25" y="13"/>
                    </a:cubicBezTo>
                    <a:cubicBezTo>
                      <a:pt x="31" y="13"/>
                      <a:pt x="36" y="18"/>
                      <a:pt x="36" y="25"/>
                    </a:cubicBezTo>
                    <a:cubicBezTo>
                      <a:pt x="36" y="31"/>
                      <a:pt x="31" y="37"/>
                      <a:pt x="25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6" name="Freeform 55">
                <a:extLst>
                  <a:ext uri="{FF2B5EF4-FFF2-40B4-BE49-F238E27FC236}">
                    <a16:creationId xmlns:a16="http://schemas.microsoft.com/office/drawing/2014/main" id="{69029767-CBB8-2296-DDAE-5F2FB8E777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7550" y="4421188"/>
                <a:ext cx="458788" cy="465137"/>
              </a:xfrm>
              <a:custGeom>
                <a:avLst/>
                <a:gdLst>
                  <a:gd name="T0" fmla="*/ 61 w 122"/>
                  <a:gd name="T1" fmla="*/ 124 h 124"/>
                  <a:gd name="T2" fmla="*/ 0 w 122"/>
                  <a:gd name="T3" fmla="*/ 62 h 124"/>
                  <a:gd name="T4" fmla="*/ 61 w 122"/>
                  <a:gd name="T5" fmla="*/ 0 h 124"/>
                  <a:gd name="T6" fmla="*/ 122 w 122"/>
                  <a:gd name="T7" fmla="*/ 62 h 124"/>
                  <a:gd name="T8" fmla="*/ 61 w 122"/>
                  <a:gd name="T9" fmla="*/ 124 h 124"/>
                  <a:gd name="T10" fmla="*/ 61 w 122"/>
                  <a:gd name="T11" fmla="*/ 11 h 124"/>
                  <a:gd name="T12" fmla="*/ 11 w 122"/>
                  <a:gd name="T13" fmla="*/ 62 h 124"/>
                  <a:gd name="T14" fmla="*/ 61 w 122"/>
                  <a:gd name="T15" fmla="*/ 113 h 124"/>
                  <a:gd name="T16" fmla="*/ 111 w 122"/>
                  <a:gd name="T17" fmla="*/ 62 h 124"/>
                  <a:gd name="T18" fmla="*/ 61 w 122"/>
                  <a:gd name="T1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124">
                    <a:moveTo>
                      <a:pt x="61" y="124"/>
                    </a:moveTo>
                    <a:cubicBezTo>
                      <a:pt x="27" y="124"/>
                      <a:pt x="0" y="96"/>
                      <a:pt x="0" y="62"/>
                    </a:cubicBezTo>
                    <a:cubicBezTo>
                      <a:pt x="0" y="28"/>
                      <a:pt x="27" y="0"/>
                      <a:pt x="61" y="0"/>
                    </a:cubicBezTo>
                    <a:cubicBezTo>
                      <a:pt x="95" y="0"/>
                      <a:pt x="122" y="28"/>
                      <a:pt x="122" y="62"/>
                    </a:cubicBezTo>
                    <a:cubicBezTo>
                      <a:pt x="122" y="96"/>
                      <a:pt x="95" y="124"/>
                      <a:pt x="61" y="124"/>
                    </a:cubicBezTo>
                    <a:close/>
                    <a:moveTo>
                      <a:pt x="61" y="11"/>
                    </a:moveTo>
                    <a:cubicBezTo>
                      <a:pt x="33" y="11"/>
                      <a:pt x="11" y="34"/>
                      <a:pt x="11" y="62"/>
                    </a:cubicBezTo>
                    <a:cubicBezTo>
                      <a:pt x="11" y="90"/>
                      <a:pt x="33" y="113"/>
                      <a:pt x="61" y="113"/>
                    </a:cubicBezTo>
                    <a:cubicBezTo>
                      <a:pt x="88" y="113"/>
                      <a:pt x="111" y="90"/>
                      <a:pt x="111" y="62"/>
                    </a:cubicBezTo>
                    <a:cubicBezTo>
                      <a:pt x="111" y="34"/>
                      <a:pt x="88" y="11"/>
                      <a:pt x="61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7" name="Freeform 56">
                <a:extLst>
                  <a:ext uri="{FF2B5EF4-FFF2-40B4-BE49-F238E27FC236}">
                    <a16:creationId xmlns:a16="http://schemas.microsoft.com/office/drawing/2014/main" id="{575DFD96-633D-B426-2843-E7C535AED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8200" y="4429125"/>
                <a:ext cx="217488" cy="450850"/>
              </a:xfrm>
              <a:custGeom>
                <a:avLst/>
                <a:gdLst>
                  <a:gd name="T0" fmla="*/ 29 w 58"/>
                  <a:gd name="T1" fmla="*/ 120 h 120"/>
                  <a:gd name="T2" fmla="*/ 0 w 58"/>
                  <a:gd name="T3" fmla="*/ 60 h 120"/>
                  <a:gd name="T4" fmla="*/ 29 w 58"/>
                  <a:gd name="T5" fmla="*/ 0 h 120"/>
                  <a:gd name="T6" fmla="*/ 58 w 58"/>
                  <a:gd name="T7" fmla="*/ 60 h 120"/>
                  <a:gd name="T8" fmla="*/ 29 w 58"/>
                  <a:gd name="T9" fmla="*/ 120 h 120"/>
                  <a:gd name="T10" fmla="*/ 29 w 58"/>
                  <a:gd name="T11" fmla="*/ 11 h 120"/>
                  <a:gd name="T12" fmla="*/ 11 w 58"/>
                  <a:gd name="T13" fmla="*/ 60 h 120"/>
                  <a:gd name="T14" fmla="*/ 29 w 58"/>
                  <a:gd name="T15" fmla="*/ 109 h 120"/>
                  <a:gd name="T16" fmla="*/ 46 w 58"/>
                  <a:gd name="T17" fmla="*/ 60 h 120"/>
                  <a:gd name="T18" fmla="*/ 29 w 58"/>
                  <a:gd name="T19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20">
                    <a:moveTo>
                      <a:pt x="29" y="120"/>
                    </a:moveTo>
                    <a:cubicBezTo>
                      <a:pt x="13" y="120"/>
                      <a:pt x="0" y="94"/>
                      <a:pt x="0" y="60"/>
                    </a:cubicBezTo>
                    <a:cubicBezTo>
                      <a:pt x="0" y="26"/>
                      <a:pt x="13" y="0"/>
                      <a:pt x="29" y="0"/>
                    </a:cubicBezTo>
                    <a:cubicBezTo>
                      <a:pt x="45" y="0"/>
                      <a:pt x="58" y="26"/>
                      <a:pt x="58" y="60"/>
                    </a:cubicBezTo>
                    <a:cubicBezTo>
                      <a:pt x="58" y="94"/>
                      <a:pt x="45" y="120"/>
                      <a:pt x="29" y="120"/>
                    </a:cubicBezTo>
                    <a:close/>
                    <a:moveTo>
                      <a:pt x="29" y="11"/>
                    </a:moveTo>
                    <a:cubicBezTo>
                      <a:pt x="22" y="11"/>
                      <a:pt x="11" y="30"/>
                      <a:pt x="11" y="60"/>
                    </a:cubicBezTo>
                    <a:cubicBezTo>
                      <a:pt x="11" y="90"/>
                      <a:pt x="22" y="109"/>
                      <a:pt x="29" y="109"/>
                    </a:cubicBezTo>
                    <a:cubicBezTo>
                      <a:pt x="36" y="109"/>
                      <a:pt x="46" y="90"/>
                      <a:pt x="46" y="60"/>
                    </a:cubicBezTo>
                    <a:cubicBezTo>
                      <a:pt x="46" y="30"/>
                      <a:pt x="36" y="11"/>
                      <a:pt x="29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8" name="Freeform 57">
                <a:extLst>
                  <a:ext uri="{FF2B5EF4-FFF2-40B4-BE49-F238E27FC236}">
                    <a16:creationId xmlns:a16="http://schemas.microsoft.com/office/drawing/2014/main" id="{8199C613-162F-C8DD-FF0A-A71BE1E93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7550" y="4630738"/>
                <a:ext cx="458788" cy="41275"/>
              </a:xfrm>
              <a:custGeom>
                <a:avLst/>
                <a:gdLst>
                  <a:gd name="T0" fmla="*/ 116 w 122"/>
                  <a:gd name="T1" fmla="*/ 11 h 11"/>
                  <a:gd name="T2" fmla="*/ 5 w 122"/>
                  <a:gd name="T3" fmla="*/ 11 h 11"/>
                  <a:gd name="T4" fmla="*/ 0 w 122"/>
                  <a:gd name="T5" fmla="*/ 6 h 11"/>
                  <a:gd name="T6" fmla="*/ 5 w 122"/>
                  <a:gd name="T7" fmla="*/ 0 h 11"/>
                  <a:gd name="T8" fmla="*/ 116 w 122"/>
                  <a:gd name="T9" fmla="*/ 0 h 11"/>
                  <a:gd name="T10" fmla="*/ 122 w 122"/>
                  <a:gd name="T11" fmla="*/ 6 h 11"/>
                  <a:gd name="T12" fmla="*/ 116 w 122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2" h="11">
                    <a:moveTo>
                      <a:pt x="116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9" y="0"/>
                      <a:pt x="122" y="3"/>
                      <a:pt x="122" y="6"/>
                    </a:cubicBezTo>
                    <a:cubicBezTo>
                      <a:pt x="122" y="9"/>
                      <a:pt x="119" y="11"/>
                      <a:pt x="1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9" name="Freeform 58">
                <a:extLst>
                  <a:ext uri="{FF2B5EF4-FFF2-40B4-BE49-F238E27FC236}">
                    <a16:creationId xmlns:a16="http://schemas.microsoft.com/office/drawing/2014/main" id="{E557BECE-E426-A874-C19A-14F346F25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713" y="4514850"/>
                <a:ext cx="395288" cy="68262"/>
              </a:xfrm>
              <a:custGeom>
                <a:avLst/>
                <a:gdLst>
                  <a:gd name="T0" fmla="*/ 53 w 105"/>
                  <a:gd name="T1" fmla="*/ 18 h 18"/>
                  <a:gd name="T2" fmla="*/ 5 w 105"/>
                  <a:gd name="T3" fmla="*/ 12 h 18"/>
                  <a:gd name="T4" fmla="*/ 1 w 105"/>
                  <a:gd name="T5" fmla="*/ 5 h 18"/>
                  <a:gd name="T6" fmla="*/ 8 w 105"/>
                  <a:gd name="T7" fmla="*/ 1 h 18"/>
                  <a:gd name="T8" fmla="*/ 98 w 105"/>
                  <a:gd name="T9" fmla="*/ 1 h 18"/>
                  <a:gd name="T10" fmla="*/ 104 w 105"/>
                  <a:gd name="T11" fmla="*/ 5 h 18"/>
                  <a:gd name="T12" fmla="*/ 101 w 105"/>
                  <a:gd name="T13" fmla="*/ 12 h 18"/>
                  <a:gd name="T14" fmla="*/ 53 w 105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18">
                    <a:moveTo>
                      <a:pt x="53" y="18"/>
                    </a:moveTo>
                    <a:cubicBezTo>
                      <a:pt x="37" y="18"/>
                      <a:pt x="21" y="16"/>
                      <a:pt x="5" y="12"/>
                    </a:cubicBezTo>
                    <a:cubicBezTo>
                      <a:pt x="2" y="11"/>
                      <a:pt x="0" y="8"/>
                      <a:pt x="1" y="5"/>
                    </a:cubicBezTo>
                    <a:cubicBezTo>
                      <a:pt x="2" y="2"/>
                      <a:pt x="5" y="0"/>
                      <a:pt x="8" y="1"/>
                    </a:cubicBezTo>
                    <a:cubicBezTo>
                      <a:pt x="37" y="9"/>
                      <a:pt x="68" y="9"/>
                      <a:pt x="98" y="1"/>
                    </a:cubicBezTo>
                    <a:cubicBezTo>
                      <a:pt x="101" y="0"/>
                      <a:pt x="104" y="2"/>
                      <a:pt x="104" y="5"/>
                    </a:cubicBezTo>
                    <a:cubicBezTo>
                      <a:pt x="105" y="8"/>
                      <a:pt x="104" y="11"/>
                      <a:pt x="101" y="12"/>
                    </a:cubicBezTo>
                    <a:cubicBezTo>
                      <a:pt x="85" y="16"/>
                      <a:pt x="69" y="18"/>
                      <a:pt x="5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0" name="Freeform 59">
                <a:extLst>
                  <a:ext uri="{FF2B5EF4-FFF2-40B4-BE49-F238E27FC236}">
                    <a16:creationId xmlns:a16="http://schemas.microsoft.com/office/drawing/2014/main" id="{FF815BE6-B7F7-B654-6C61-B7E5A20F3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713" y="4718050"/>
                <a:ext cx="395288" cy="74612"/>
              </a:xfrm>
              <a:custGeom>
                <a:avLst/>
                <a:gdLst>
                  <a:gd name="T0" fmla="*/ 7 w 105"/>
                  <a:gd name="T1" fmla="*/ 19 h 20"/>
                  <a:gd name="T2" fmla="*/ 1 w 105"/>
                  <a:gd name="T3" fmla="*/ 15 h 20"/>
                  <a:gd name="T4" fmla="*/ 5 w 105"/>
                  <a:gd name="T5" fmla="*/ 8 h 20"/>
                  <a:gd name="T6" fmla="*/ 101 w 105"/>
                  <a:gd name="T7" fmla="*/ 8 h 20"/>
                  <a:gd name="T8" fmla="*/ 104 w 105"/>
                  <a:gd name="T9" fmla="*/ 15 h 20"/>
                  <a:gd name="T10" fmla="*/ 98 w 105"/>
                  <a:gd name="T11" fmla="*/ 19 h 20"/>
                  <a:gd name="T12" fmla="*/ 8 w 105"/>
                  <a:gd name="T13" fmla="*/ 19 h 20"/>
                  <a:gd name="T14" fmla="*/ 7 w 105"/>
                  <a:gd name="T15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20">
                    <a:moveTo>
                      <a:pt x="7" y="19"/>
                    </a:moveTo>
                    <a:cubicBezTo>
                      <a:pt x="4" y="19"/>
                      <a:pt x="2" y="17"/>
                      <a:pt x="1" y="15"/>
                    </a:cubicBezTo>
                    <a:cubicBezTo>
                      <a:pt x="0" y="12"/>
                      <a:pt x="2" y="9"/>
                      <a:pt x="5" y="8"/>
                    </a:cubicBezTo>
                    <a:cubicBezTo>
                      <a:pt x="36" y="0"/>
                      <a:pt x="69" y="0"/>
                      <a:pt x="101" y="8"/>
                    </a:cubicBezTo>
                    <a:cubicBezTo>
                      <a:pt x="104" y="9"/>
                      <a:pt x="105" y="12"/>
                      <a:pt x="104" y="15"/>
                    </a:cubicBezTo>
                    <a:cubicBezTo>
                      <a:pt x="104" y="18"/>
                      <a:pt x="101" y="20"/>
                      <a:pt x="98" y="19"/>
                    </a:cubicBezTo>
                    <a:cubicBezTo>
                      <a:pt x="68" y="11"/>
                      <a:pt x="37" y="11"/>
                      <a:pt x="8" y="19"/>
                    </a:cubicBezTo>
                    <a:cubicBezTo>
                      <a:pt x="8" y="19"/>
                      <a:pt x="7" y="19"/>
                      <a:pt x="7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1" name="Freeform 60">
                <a:extLst>
                  <a:ext uri="{FF2B5EF4-FFF2-40B4-BE49-F238E27FC236}">
                    <a16:creationId xmlns:a16="http://schemas.microsoft.com/office/drawing/2014/main" id="{36CCFD32-31EE-D2A5-4994-0E8A772BE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4330700"/>
                <a:ext cx="104775" cy="82550"/>
              </a:xfrm>
              <a:custGeom>
                <a:avLst/>
                <a:gdLst>
                  <a:gd name="T0" fmla="*/ 59 w 66"/>
                  <a:gd name="T1" fmla="*/ 0 h 52"/>
                  <a:gd name="T2" fmla="*/ 47 w 66"/>
                  <a:gd name="T3" fmla="*/ 0 h 52"/>
                  <a:gd name="T4" fmla="*/ 19 w 66"/>
                  <a:gd name="T5" fmla="*/ 0 h 52"/>
                  <a:gd name="T6" fmla="*/ 9 w 66"/>
                  <a:gd name="T7" fmla="*/ 0 h 52"/>
                  <a:gd name="T8" fmla="*/ 0 w 66"/>
                  <a:gd name="T9" fmla="*/ 52 h 52"/>
                  <a:gd name="T10" fmla="*/ 19 w 66"/>
                  <a:gd name="T11" fmla="*/ 52 h 52"/>
                  <a:gd name="T12" fmla="*/ 47 w 66"/>
                  <a:gd name="T13" fmla="*/ 52 h 52"/>
                  <a:gd name="T14" fmla="*/ 66 w 66"/>
                  <a:gd name="T15" fmla="*/ 52 h 52"/>
                  <a:gd name="T16" fmla="*/ 59 w 66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52">
                    <a:moveTo>
                      <a:pt x="59" y="0"/>
                    </a:moveTo>
                    <a:lnTo>
                      <a:pt x="47" y="0"/>
                    </a:lnTo>
                    <a:lnTo>
                      <a:pt x="19" y="0"/>
                    </a:lnTo>
                    <a:lnTo>
                      <a:pt x="9" y="0"/>
                    </a:lnTo>
                    <a:lnTo>
                      <a:pt x="0" y="52"/>
                    </a:lnTo>
                    <a:lnTo>
                      <a:pt x="19" y="52"/>
                    </a:lnTo>
                    <a:lnTo>
                      <a:pt x="47" y="52"/>
                    </a:lnTo>
                    <a:lnTo>
                      <a:pt x="66" y="52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2" name="Freeform 61">
                <a:extLst>
                  <a:ext uri="{FF2B5EF4-FFF2-40B4-BE49-F238E27FC236}">
                    <a16:creationId xmlns:a16="http://schemas.microsoft.com/office/drawing/2014/main" id="{6C91A0A3-783E-2F4F-CA25-001C85BE6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3588" y="4349750"/>
                <a:ext cx="119063" cy="115887"/>
              </a:xfrm>
              <a:custGeom>
                <a:avLst/>
                <a:gdLst>
                  <a:gd name="T0" fmla="*/ 42 w 75"/>
                  <a:gd name="T1" fmla="*/ 0 h 73"/>
                  <a:gd name="T2" fmla="*/ 33 w 75"/>
                  <a:gd name="T3" fmla="*/ 5 h 73"/>
                  <a:gd name="T4" fmla="*/ 9 w 75"/>
                  <a:gd name="T5" fmla="*/ 19 h 73"/>
                  <a:gd name="T6" fmla="*/ 0 w 75"/>
                  <a:gd name="T7" fmla="*/ 24 h 73"/>
                  <a:gd name="T8" fmla="*/ 19 w 75"/>
                  <a:gd name="T9" fmla="*/ 73 h 73"/>
                  <a:gd name="T10" fmla="*/ 35 w 75"/>
                  <a:gd name="T11" fmla="*/ 64 h 73"/>
                  <a:gd name="T12" fmla="*/ 59 w 75"/>
                  <a:gd name="T13" fmla="*/ 50 h 73"/>
                  <a:gd name="T14" fmla="*/ 75 w 75"/>
                  <a:gd name="T15" fmla="*/ 40 h 73"/>
                  <a:gd name="T16" fmla="*/ 42 w 75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3">
                    <a:moveTo>
                      <a:pt x="42" y="0"/>
                    </a:moveTo>
                    <a:lnTo>
                      <a:pt x="33" y="5"/>
                    </a:lnTo>
                    <a:lnTo>
                      <a:pt x="9" y="19"/>
                    </a:lnTo>
                    <a:lnTo>
                      <a:pt x="0" y="24"/>
                    </a:lnTo>
                    <a:lnTo>
                      <a:pt x="19" y="73"/>
                    </a:lnTo>
                    <a:lnTo>
                      <a:pt x="35" y="64"/>
                    </a:lnTo>
                    <a:lnTo>
                      <a:pt x="59" y="50"/>
                    </a:lnTo>
                    <a:lnTo>
                      <a:pt x="75" y="4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3" name="Freeform 62">
                <a:extLst>
                  <a:ext uri="{FF2B5EF4-FFF2-40B4-BE49-F238E27FC236}">
                    <a16:creationId xmlns:a16="http://schemas.microsoft.com/office/drawing/2014/main" id="{C8CB16F3-5AD3-A726-F782-055A5669F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050" y="4446588"/>
                <a:ext cx="120650" cy="120650"/>
              </a:xfrm>
              <a:custGeom>
                <a:avLst/>
                <a:gdLst>
                  <a:gd name="T0" fmla="*/ 26 w 76"/>
                  <a:gd name="T1" fmla="*/ 0 h 76"/>
                  <a:gd name="T2" fmla="*/ 19 w 76"/>
                  <a:gd name="T3" fmla="*/ 10 h 76"/>
                  <a:gd name="T4" fmla="*/ 5 w 76"/>
                  <a:gd name="T5" fmla="*/ 34 h 76"/>
                  <a:gd name="T6" fmla="*/ 0 w 76"/>
                  <a:gd name="T7" fmla="*/ 43 h 76"/>
                  <a:gd name="T8" fmla="*/ 43 w 76"/>
                  <a:gd name="T9" fmla="*/ 76 h 76"/>
                  <a:gd name="T10" fmla="*/ 52 w 76"/>
                  <a:gd name="T11" fmla="*/ 60 h 76"/>
                  <a:gd name="T12" fmla="*/ 66 w 76"/>
                  <a:gd name="T13" fmla="*/ 36 h 76"/>
                  <a:gd name="T14" fmla="*/ 76 w 76"/>
                  <a:gd name="T15" fmla="*/ 19 h 76"/>
                  <a:gd name="T16" fmla="*/ 26 w 76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6">
                    <a:moveTo>
                      <a:pt x="26" y="0"/>
                    </a:moveTo>
                    <a:lnTo>
                      <a:pt x="19" y="10"/>
                    </a:lnTo>
                    <a:lnTo>
                      <a:pt x="5" y="34"/>
                    </a:lnTo>
                    <a:lnTo>
                      <a:pt x="0" y="43"/>
                    </a:lnTo>
                    <a:lnTo>
                      <a:pt x="43" y="76"/>
                    </a:lnTo>
                    <a:lnTo>
                      <a:pt x="52" y="60"/>
                    </a:lnTo>
                    <a:lnTo>
                      <a:pt x="66" y="36"/>
                    </a:lnTo>
                    <a:lnTo>
                      <a:pt x="76" y="19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4" name="Freeform 63">
                <a:extLst>
                  <a:ext uri="{FF2B5EF4-FFF2-40B4-BE49-F238E27FC236}">
                    <a16:creationId xmlns:a16="http://schemas.microsoft.com/office/drawing/2014/main" id="{0D6EF909-5513-B6A5-FAC4-5A76A75D5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4586288"/>
                <a:ext cx="87313" cy="104775"/>
              </a:xfrm>
              <a:custGeom>
                <a:avLst/>
                <a:gdLst>
                  <a:gd name="T0" fmla="*/ 0 w 55"/>
                  <a:gd name="T1" fmla="*/ 9 h 66"/>
                  <a:gd name="T2" fmla="*/ 0 w 55"/>
                  <a:gd name="T3" fmla="*/ 21 h 66"/>
                  <a:gd name="T4" fmla="*/ 0 w 55"/>
                  <a:gd name="T5" fmla="*/ 47 h 66"/>
                  <a:gd name="T6" fmla="*/ 0 w 55"/>
                  <a:gd name="T7" fmla="*/ 59 h 66"/>
                  <a:gd name="T8" fmla="*/ 55 w 55"/>
                  <a:gd name="T9" fmla="*/ 66 h 66"/>
                  <a:gd name="T10" fmla="*/ 55 w 55"/>
                  <a:gd name="T11" fmla="*/ 47 h 66"/>
                  <a:gd name="T12" fmla="*/ 55 w 55"/>
                  <a:gd name="T13" fmla="*/ 21 h 66"/>
                  <a:gd name="T14" fmla="*/ 55 w 55"/>
                  <a:gd name="T15" fmla="*/ 0 h 66"/>
                  <a:gd name="T16" fmla="*/ 0 w 55"/>
                  <a:gd name="T17" fmla="*/ 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66">
                    <a:moveTo>
                      <a:pt x="0" y="9"/>
                    </a:moveTo>
                    <a:lnTo>
                      <a:pt x="0" y="21"/>
                    </a:lnTo>
                    <a:lnTo>
                      <a:pt x="0" y="47"/>
                    </a:lnTo>
                    <a:lnTo>
                      <a:pt x="0" y="59"/>
                    </a:lnTo>
                    <a:lnTo>
                      <a:pt x="55" y="66"/>
                    </a:lnTo>
                    <a:lnTo>
                      <a:pt x="55" y="47"/>
                    </a:lnTo>
                    <a:lnTo>
                      <a:pt x="55" y="21"/>
                    </a:lnTo>
                    <a:lnTo>
                      <a:pt x="55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5" name="Freeform 64">
                <a:extLst>
                  <a:ext uri="{FF2B5EF4-FFF2-40B4-BE49-F238E27FC236}">
                    <a16:creationId xmlns:a16="http://schemas.microsoft.com/office/drawing/2014/main" id="{57CF4E0A-9988-A522-1432-3678BA43B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938" y="4713288"/>
                <a:ext cx="115888" cy="125412"/>
              </a:xfrm>
              <a:custGeom>
                <a:avLst/>
                <a:gdLst>
                  <a:gd name="T0" fmla="*/ 0 w 73"/>
                  <a:gd name="T1" fmla="*/ 36 h 79"/>
                  <a:gd name="T2" fmla="*/ 5 w 73"/>
                  <a:gd name="T3" fmla="*/ 45 h 79"/>
                  <a:gd name="T4" fmla="*/ 19 w 73"/>
                  <a:gd name="T5" fmla="*/ 69 h 79"/>
                  <a:gd name="T6" fmla="*/ 24 w 73"/>
                  <a:gd name="T7" fmla="*/ 79 h 79"/>
                  <a:gd name="T8" fmla="*/ 73 w 73"/>
                  <a:gd name="T9" fmla="*/ 60 h 79"/>
                  <a:gd name="T10" fmla="*/ 64 w 73"/>
                  <a:gd name="T11" fmla="*/ 43 h 79"/>
                  <a:gd name="T12" fmla="*/ 50 w 73"/>
                  <a:gd name="T13" fmla="*/ 17 h 79"/>
                  <a:gd name="T14" fmla="*/ 40 w 73"/>
                  <a:gd name="T15" fmla="*/ 0 h 79"/>
                  <a:gd name="T16" fmla="*/ 0 w 73"/>
                  <a:gd name="T17" fmla="*/ 3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79">
                    <a:moveTo>
                      <a:pt x="0" y="36"/>
                    </a:moveTo>
                    <a:lnTo>
                      <a:pt x="5" y="45"/>
                    </a:lnTo>
                    <a:lnTo>
                      <a:pt x="19" y="69"/>
                    </a:lnTo>
                    <a:lnTo>
                      <a:pt x="24" y="79"/>
                    </a:lnTo>
                    <a:lnTo>
                      <a:pt x="73" y="60"/>
                    </a:lnTo>
                    <a:lnTo>
                      <a:pt x="64" y="43"/>
                    </a:lnTo>
                    <a:lnTo>
                      <a:pt x="50" y="17"/>
                    </a:lnTo>
                    <a:lnTo>
                      <a:pt x="40" y="0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6" name="Freeform 65">
                <a:extLst>
                  <a:ext uri="{FF2B5EF4-FFF2-40B4-BE49-F238E27FC236}">
                    <a16:creationId xmlns:a16="http://schemas.microsoft.com/office/drawing/2014/main" id="{7CF73118-0E19-B946-3785-4381B2B8C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363" y="4826000"/>
                <a:ext cx="119063" cy="120650"/>
              </a:xfrm>
              <a:custGeom>
                <a:avLst/>
                <a:gdLst>
                  <a:gd name="T0" fmla="*/ 0 w 75"/>
                  <a:gd name="T1" fmla="*/ 50 h 76"/>
                  <a:gd name="T2" fmla="*/ 9 w 75"/>
                  <a:gd name="T3" fmla="*/ 55 h 76"/>
                  <a:gd name="T4" fmla="*/ 33 w 75"/>
                  <a:gd name="T5" fmla="*/ 69 h 76"/>
                  <a:gd name="T6" fmla="*/ 42 w 75"/>
                  <a:gd name="T7" fmla="*/ 76 h 76"/>
                  <a:gd name="T8" fmla="*/ 75 w 75"/>
                  <a:gd name="T9" fmla="*/ 34 h 76"/>
                  <a:gd name="T10" fmla="*/ 59 w 75"/>
                  <a:gd name="T11" fmla="*/ 24 h 76"/>
                  <a:gd name="T12" fmla="*/ 35 w 75"/>
                  <a:gd name="T13" fmla="*/ 10 h 76"/>
                  <a:gd name="T14" fmla="*/ 19 w 75"/>
                  <a:gd name="T15" fmla="*/ 0 h 76"/>
                  <a:gd name="T16" fmla="*/ 0 w 75"/>
                  <a:gd name="T17" fmla="*/ 5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6">
                    <a:moveTo>
                      <a:pt x="0" y="50"/>
                    </a:moveTo>
                    <a:lnTo>
                      <a:pt x="9" y="55"/>
                    </a:lnTo>
                    <a:lnTo>
                      <a:pt x="33" y="69"/>
                    </a:lnTo>
                    <a:lnTo>
                      <a:pt x="42" y="76"/>
                    </a:lnTo>
                    <a:lnTo>
                      <a:pt x="75" y="34"/>
                    </a:lnTo>
                    <a:lnTo>
                      <a:pt x="59" y="24"/>
                    </a:lnTo>
                    <a:lnTo>
                      <a:pt x="35" y="10"/>
                    </a:lnTo>
                    <a:lnTo>
                      <a:pt x="19" y="0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7" name="Freeform 66">
                <a:extLst>
                  <a:ext uri="{FF2B5EF4-FFF2-40B4-BE49-F238E27FC236}">
                    <a16:creationId xmlns:a16="http://schemas.microsoft.com/office/drawing/2014/main" id="{171CE3CF-6265-1BAE-9840-FD7E352F3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4891088"/>
                <a:ext cx="104775" cy="85725"/>
              </a:xfrm>
              <a:custGeom>
                <a:avLst/>
                <a:gdLst>
                  <a:gd name="T0" fmla="*/ 10 w 66"/>
                  <a:gd name="T1" fmla="*/ 54 h 54"/>
                  <a:gd name="T2" fmla="*/ 21 w 66"/>
                  <a:gd name="T3" fmla="*/ 54 h 54"/>
                  <a:gd name="T4" fmla="*/ 47 w 66"/>
                  <a:gd name="T5" fmla="*/ 54 h 54"/>
                  <a:gd name="T6" fmla="*/ 59 w 66"/>
                  <a:gd name="T7" fmla="*/ 54 h 54"/>
                  <a:gd name="T8" fmla="*/ 66 w 66"/>
                  <a:gd name="T9" fmla="*/ 0 h 54"/>
                  <a:gd name="T10" fmla="*/ 47 w 66"/>
                  <a:gd name="T11" fmla="*/ 0 h 54"/>
                  <a:gd name="T12" fmla="*/ 21 w 66"/>
                  <a:gd name="T13" fmla="*/ 0 h 54"/>
                  <a:gd name="T14" fmla="*/ 0 w 66"/>
                  <a:gd name="T15" fmla="*/ 0 h 54"/>
                  <a:gd name="T16" fmla="*/ 10 w 6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54">
                    <a:moveTo>
                      <a:pt x="10" y="54"/>
                    </a:moveTo>
                    <a:lnTo>
                      <a:pt x="21" y="54"/>
                    </a:lnTo>
                    <a:lnTo>
                      <a:pt x="47" y="54"/>
                    </a:lnTo>
                    <a:lnTo>
                      <a:pt x="59" y="54"/>
                    </a:lnTo>
                    <a:lnTo>
                      <a:pt x="66" y="0"/>
                    </a:lnTo>
                    <a:lnTo>
                      <a:pt x="47" y="0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1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8" name="Freeform 67">
                <a:extLst>
                  <a:ext uri="{FF2B5EF4-FFF2-40B4-BE49-F238E27FC236}">
                    <a16:creationId xmlns:a16="http://schemas.microsoft.com/office/drawing/2014/main" id="{5A96DD5F-A3B5-6173-63E8-72323B0F1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063" y="4838700"/>
                <a:ext cx="123825" cy="119062"/>
              </a:xfrm>
              <a:custGeom>
                <a:avLst/>
                <a:gdLst>
                  <a:gd name="T0" fmla="*/ 35 w 78"/>
                  <a:gd name="T1" fmla="*/ 75 h 75"/>
                  <a:gd name="T2" fmla="*/ 44 w 78"/>
                  <a:gd name="T3" fmla="*/ 71 h 75"/>
                  <a:gd name="T4" fmla="*/ 68 w 78"/>
                  <a:gd name="T5" fmla="*/ 56 h 75"/>
                  <a:gd name="T6" fmla="*/ 78 w 78"/>
                  <a:gd name="T7" fmla="*/ 52 h 75"/>
                  <a:gd name="T8" fmla="*/ 59 w 78"/>
                  <a:gd name="T9" fmla="*/ 0 h 75"/>
                  <a:gd name="T10" fmla="*/ 42 w 78"/>
                  <a:gd name="T11" fmla="*/ 9 h 75"/>
                  <a:gd name="T12" fmla="*/ 16 w 78"/>
                  <a:gd name="T13" fmla="*/ 23 h 75"/>
                  <a:gd name="T14" fmla="*/ 0 w 78"/>
                  <a:gd name="T15" fmla="*/ 33 h 75"/>
                  <a:gd name="T16" fmla="*/ 35 w 78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75">
                    <a:moveTo>
                      <a:pt x="35" y="75"/>
                    </a:moveTo>
                    <a:lnTo>
                      <a:pt x="44" y="71"/>
                    </a:lnTo>
                    <a:lnTo>
                      <a:pt x="68" y="56"/>
                    </a:lnTo>
                    <a:lnTo>
                      <a:pt x="78" y="52"/>
                    </a:lnTo>
                    <a:lnTo>
                      <a:pt x="59" y="0"/>
                    </a:lnTo>
                    <a:lnTo>
                      <a:pt x="42" y="9"/>
                    </a:lnTo>
                    <a:lnTo>
                      <a:pt x="16" y="23"/>
                    </a:lnTo>
                    <a:lnTo>
                      <a:pt x="0" y="33"/>
                    </a:lnTo>
                    <a:lnTo>
                      <a:pt x="35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9" name="Freeform 68">
                <a:extLst>
                  <a:ext uri="{FF2B5EF4-FFF2-40B4-BE49-F238E27FC236}">
                    <a16:creationId xmlns:a16="http://schemas.microsoft.com/office/drawing/2014/main" id="{164BEBED-B844-D2F8-143F-139D04F3F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4737100"/>
                <a:ext cx="120650" cy="123825"/>
              </a:xfrm>
              <a:custGeom>
                <a:avLst/>
                <a:gdLst>
                  <a:gd name="T0" fmla="*/ 50 w 76"/>
                  <a:gd name="T1" fmla="*/ 78 h 78"/>
                  <a:gd name="T2" fmla="*/ 57 w 76"/>
                  <a:gd name="T3" fmla="*/ 68 h 78"/>
                  <a:gd name="T4" fmla="*/ 69 w 76"/>
                  <a:gd name="T5" fmla="*/ 45 h 78"/>
                  <a:gd name="T6" fmla="*/ 76 w 76"/>
                  <a:gd name="T7" fmla="*/ 35 h 78"/>
                  <a:gd name="T8" fmla="*/ 34 w 76"/>
                  <a:gd name="T9" fmla="*/ 0 h 78"/>
                  <a:gd name="T10" fmla="*/ 24 w 76"/>
                  <a:gd name="T11" fmla="*/ 16 h 78"/>
                  <a:gd name="T12" fmla="*/ 10 w 76"/>
                  <a:gd name="T13" fmla="*/ 42 h 78"/>
                  <a:gd name="T14" fmla="*/ 0 w 76"/>
                  <a:gd name="T15" fmla="*/ 59 h 78"/>
                  <a:gd name="T16" fmla="*/ 50 w 76"/>
                  <a:gd name="T1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8">
                    <a:moveTo>
                      <a:pt x="50" y="78"/>
                    </a:moveTo>
                    <a:lnTo>
                      <a:pt x="57" y="68"/>
                    </a:lnTo>
                    <a:lnTo>
                      <a:pt x="69" y="45"/>
                    </a:lnTo>
                    <a:lnTo>
                      <a:pt x="76" y="35"/>
                    </a:lnTo>
                    <a:lnTo>
                      <a:pt x="34" y="0"/>
                    </a:lnTo>
                    <a:lnTo>
                      <a:pt x="24" y="16"/>
                    </a:lnTo>
                    <a:lnTo>
                      <a:pt x="10" y="42"/>
                    </a:lnTo>
                    <a:lnTo>
                      <a:pt x="0" y="59"/>
                    </a:lnTo>
                    <a:lnTo>
                      <a:pt x="50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0" name="Freeform 69">
                <a:extLst>
                  <a:ext uri="{FF2B5EF4-FFF2-40B4-BE49-F238E27FC236}">
                    <a16:creationId xmlns:a16="http://schemas.microsoft.com/office/drawing/2014/main" id="{7731659C-C40B-5CF2-2E96-107A282C1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4613275"/>
                <a:ext cx="85725" cy="104775"/>
              </a:xfrm>
              <a:custGeom>
                <a:avLst/>
                <a:gdLst>
                  <a:gd name="T0" fmla="*/ 54 w 54"/>
                  <a:gd name="T1" fmla="*/ 59 h 66"/>
                  <a:gd name="T2" fmla="*/ 54 w 54"/>
                  <a:gd name="T3" fmla="*/ 47 h 66"/>
                  <a:gd name="T4" fmla="*/ 54 w 54"/>
                  <a:gd name="T5" fmla="*/ 18 h 66"/>
                  <a:gd name="T6" fmla="*/ 54 w 54"/>
                  <a:gd name="T7" fmla="*/ 9 h 66"/>
                  <a:gd name="T8" fmla="*/ 0 w 54"/>
                  <a:gd name="T9" fmla="*/ 0 h 66"/>
                  <a:gd name="T10" fmla="*/ 0 w 54"/>
                  <a:gd name="T11" fmla="*/ 18 h 66"/>
                  <a:gd name="T12" fmla="*/ 0 w 54"/>
                  <a:gd name="T13" fmla="*/ 47 h 66"/>
                  <a:gd name="T14" fmla="*/ 0 w 54"/>
                  <a:gd name="T15" fmla="*/ 66 h 66"/>
                  <a:gd name="T16" fmla="*/ 54 w 54"/>
                  <a:gd name="T17" fmla="*/ 5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66">
                    <a:moveTo>
                      <a:pt x="54" y="59"/>
                    </a:moveTo>
                    <a:lnTo>
                      <a:pt x="54" y="47"/>
                    </a:lnTo>
                    <a:lnTo>
                      <a:pt x="54" y="18"/>
                    </a:lnTo>
                    <a:lnTo>
                      <a:pt x="54" y="9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47"/>
                    </a:lnTo>
                    <a:lnTo>
                      <a:pt x="0" y="66"/>
                    </a:lnTo>
                    <a:lnTo>
                      <a:pt x="54" y="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1" name="Freeform 70">
                <a:extLst>
                  <a:ext uri="{FF2B5EF4-FFF2-40B4-BE49-F238E27FC236}">
                    <a16:creationId xmlns:a16="http://schemas.microsoft.com/office/drawing/2014/main" id="{014DFCEC-D335-D155-BDAC-7AE00DF47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888" y="4470400"/>
                <a:ext cx="119063" cy="119062"/>
              </a:xfrm>
              <a:custGeom>
                <a:avLst/>
                <a:gdLst>
                  <a:gd name="T0" fmla="*/ 75 w 75"/>
                  <a:gd name="T1" fmla="*/ 42 h 75"/>
                  <a:gd name="T2" fmla="*/ 70 w 75"/>
                  <a:gd name="T3" fmla="*/ 33 h 75"/>
                  <a:gd name="T4" fmla="*/ 56 w 75"/>
                  <a:gd name="T5" fmla="*/ 9 h 75"/>
                  <a:gd name="T6" fmla="*/ 52 w 75"/>
                  <a:gd name="T7" fmla="*/ 0 h 75"/>
                  <a:gd name="T8" fmla="*/ 0 w 75"/>
                  <a:gd name="T9" fmla="*/ 19 h 75"/>
                  <a:gd name="T10" fmla="*/ 9 w 75"/>
                  <a:gd name="T11" fmla="*/ 35 h 75"/>
                  <a:gd name="T12" fmla="*/ 23 w 75"/>
                  <a:gd name="T13" fmla="*/ 59 h 75"/>
                  <a:gd name="T14" fmla="*/ 33 w 75"/>
                  <a:gd name="T15" fmla="*/ 75 h 75"/>
                  <a:gd name="T16" fmla="*/ 75 w 75"/>
                  <a:gd name="T17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42"/>
                    </a:moveTo>
                    <a:lnTo>
                      <a:pt x="70" y="33"/>
                    </a:lnTo>
                    <a:lnTo>
                      <a:pt x="56" y="9"/>
                    </a:lnTo>
                    <a:lnTo>
                      <a:pt x="52" y="0"/>
                    </a:lnTo>
                    <a:lnTo>
                      <a:pt x="0" y="19"/>
                    </a:lnTo>
                    <a:lnTo>
                      <a:pt x="9" y="35"/>
                    </a:lnTo>
                    <a:lnTo>
                      <a:pt x="23" y="59"/>
                    </a:lnTo>
                    <a:lnTo>
                      <a:pt x="33" y="75"/>
                    </a:lnTo>
                    <a:lnTo>
                      <a:pt x="75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2" name="Freeform 71">
                <a:extLst>
                  <a:ext uri="{FF2B5EF4-FFF2-40B4-BE49-F238E27FC236}">
                    <a16:creationId xmlns:a16="http://schemas.microsoft.com/office/drawing/2014/main" id="{F0823349-6563-F962-B23D-A8924F923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288" y="4360863"/>
                <a:ext cx="123825" cy="120650"/>
              </a:xfrm>
              <a:custGeom>
                <a:avLst/>
                <a:gdLst>
                  <a:gd name="T0" fmla="*/ 78 w 78"/>
                  <a:gd name="T1" fmla="*/ 26 h 76"/>
                  <a:gd name="T2" fmla="*/ 68 w 78"/>
                  <a:gd name="T3" fmla="*/ 19 h 76"/>
                  <a:gd name="T4" fmla="*/ 45 w 78"/>
                  <a:gd name="T5" fmla="*/ 5 h 76"/>
                  <a:gd name="T6" fmla="*/ 35 w 78"/>
                  <a:gd name="T7" fmla="*/ 0 h 76"/>
                  <a:gd name="T8" fmla="*/ 0 w 78"/>
                  <a:gd name="T9" fmla="*/ 43 h 76"/>
                  <a:gd name="T10" fmla="*/ 16 w 78"/>
                  <a:gd name="T11" fmla="*/ 52 h 76"/>
                  <a:gd name="T12" fmla="*/ 42 w 78"/>
                  <a:gd name="T13" fmla="*/ 66 h 76"/>
                  <a:gd name="T14" fmla="*/ 59 w 78"/>
                  <a:gd name="T15" fmla="*/ 76 h 76"/>
                  <a:gd name="T16" fmla="*/ 78 w 78"/>
                  <a:gd name="T17" fmla="*/ 2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76">
                    <a:moveTo>
                      <a:pt x="78" y="26"/>
                    </a:moveTo>
                    <a:lnTo>
                      <a:pt x="68" y="19"/>
                    </a:lnTo>
                    <a:lnTo>
                      <a:pt x="45" y="5"/>
                    </a:lnTo>
                    <a:lnTo>
                      <a:pt x="35" y="0"/>
                    </a:lnTo>
                    <a:lnTo>
                      <a:pt x="0" y="43"/>
                    </a:lnTo>
                    <a:lnTo>
                      <a:pt x="16" y="52"/>
                    </a:lnTo>
                    <a:lnTo>
                      <a:pt x="42" y="66"/>
                    </a:lnTo>
                    <a:lnTo>
                      <a:pt x="59" y="76"/>
                    </a:lnTo>
                    <a:lnTo>
                      <a:pt x="78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3" name="Freeform 72">
                <a:extLst>
                  <a:ext uri="{FF2B5EF4-FFF2-40B4-BE49-F238E27FC236}">
                    <a16:creationId xmlns:a16="http://schemas.microsoft.com/office/drawing/2014/main" id="{C0FE47A7-49B1-0D67-06BC-0FB736B4A6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1038" y="4383088"/>
                <a:ext cx="533400" cy="541337"/>
              </a:xfrm>
              <a:custGeom>
                <a:avLst/>
                <a:gdLst>
                  <a:gd name="T0" fmla="*/ 71 w 142"/>
                  <a:gd name="T1" fmla="*/ 144 h 144"/>
                  <a:gd name="T2" fmla="*/ 0 w 142"/>
                  <a:gd name="T3" fmla="*/ 72 h 144"/>
                  <a:gd name="T4" fmla="*/ 71 w 142"/>
                  <a:gd name="T5" fmla="*/ 0 h 144"/>
                  <a:gd name="T6" fmla="*/ 142 w 142"/>
                  <a:gd name="T7" fmla="*/ 72 h 144"/>
                  <a:gd name="T8" fmla="*/ 71 w 142"/>
                  <a:gd name="T9" fmla="*/ 144 h 144"/>
                  <a:gd name="T10" fmla="*/ 71 w 142"/>
                  <a:gd name="T11" fmla="*/ 22 h 144"/>
                  <a:gd name="T12" fmla="*/ 21 w 142"/>
                  <a:gd name="T13" fmla="*/ 72 h 144"/>
                  <a:gd name="T14" fmla="*/ 71 w 142"/>
                  <a:gd name="T15" fmla="*/ 122 h 144"/>
                  <a:gd name="T16" fmla="*/ 120 w 142"/>
                  <a:gd name="T17" fmla="*/ 72 h 144"/>
                  <a:gd name="T18" fmla="*/ 71 w 142"/>
                  <a:gd name="T19" fmla="*/ 2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44">
                    <a:moveTo>
                      <a:pt x="71" y="144"/>
                    </a:moveTo>
                    <a:cubicBezTo>
                      <a:pt x="32" y="144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1" y="0"/>
                    </a:cubicBezTo>
                    <a:cubicBezTo>
                      <a:pt x="110" y="0"/>
                      <a:pt x="142" y="32"/>
                      <a:pt x="142" y="72"/>
                    </a:cubicBezTo>
                    <a:cubicBezTo>
                      <a:pt x="142" y="111"/>
                      <a:pt x="110" y="144"/>
                      <a:pt x="71" y="144"/>
                    </a:cubicBezTo>
                    <a:close/>
                    <a:moveTo>
                      <a:pt x="71" y="22"/>
                    </a:moveTo>
                    <a:cubicBezTo>
                      <a:pt x="44" y="22"/>
                      <a:pt x="21" y="44"/>
                      <a:pt x="21" y="72"/>
                    </a:cubicBezTo>
                    <a:cubicBezTo>
                      <a:pt x="21" y="100"/>
                      <a:pt x="44" y="122"/>
                      <a:pt x="71" y="122"/>
                    </a:cubicBezTo>
                    <a:cubicBezTo>
                      <a:pt x="98" y="122"/>
                      <a:pt x="120" y="100"/>
                      <a:pt x="120" y="72"/>
                    </a:cubicBezTo>
                    <a:cubicBezTo>
                      <a:pt x="120" y="44"/>
                      <a:pt x="98" y="22"/>
                      <a:pt x="71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0DAEF53-315B-F98B-44CD-346CDBA7E74C}"/>
                </a:ext>
              </a:extLst>
            </p:cNvPr>
            <p:cNvGrpSpPr/>
            <p:nvPr/>
          </p:nvGrpSpPr>
          <p:grpSpPr>
            <a:xfrm>
              <a:off x="6458306" y="1426057"/>
              <a:ext cx="348815" cy="400321"/>
              <a:chOff x="-1228720" y="7739055"/>
              <a:chExt cx="709611" cy="814394"/>
            </a:xfrm>
            <a:grpFill/>
          </p:grpSpPr>
          <p:sp>
            <p:nvSpPr>
              <p:cNvPr id="22" name="Oval 153">
                <a:extLst>
                  <a:ext uri="{FF2B5EF4-FFF2-40B4-BE49-F238E27FC236}">
                    <a16:creationId xmlns:a16="http://schemas.microsoft.com/office/drawing/2014/main" id="{124A1847-D55E-5AE8-0AD0-CFB155847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060446" y="7739055"/>
                <a:ext cx="123825" cy="157162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Freeform 154">
                <a:extLst>
                  <a:ext uri="{FF2B5EF4-FFF2-40B4-BE49-F238E27FC236}">
                    <a16:creationId xmlns:a16="http://schemas.microsoft.com/office/drawing/2014/main" id="{4FBC69FB-3FDA-AC9D-4B2B-EAC38D7A1B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28720" y="7910508"/>
                <a:ext cx="454024" cy="642937"/>
              </a:xfrm>
              <a:custGeom>
                <a:avLst/>
                <a:gdLst>
                  <a:gd name="T0" fmla="*/ 121 w 121"/>
                  <a:gd name="T1" fmla="*/ 26 h 171"/>
                  <a:gd name="T2" fmla="*/ 120 w 121"/>
                  <a:gd name="T3" fmla="*/ 26 h 171"/>
                  <a:gd name="T4" fmla="*/ 114 w 121"/>
                  <a:gd name="T5" fmla="*/ 21 h 171"/>
                  <a:gd name="T6" fmla="*/ 90 w 121"/>
                  <a:gd name="T7" fmla="*/ 3 h 171"/>
                  <a:gd name="T8" fmla="*/ 84 w 121"/>
                  <a:gd name="T9" fmla="*/ 1 h 171"/>
                  <a:gd name="T10" fmla="*/ 76 w 121"/>
                  <a:gd name="T11" fmla="*/ 1 h 171"/>
                  <a:gd name="T12" fmla="*/ 74 w 121"/>
                  <a:gd name="T13" fmla="*/ 11 h 171"/>
                  <a:gd name="T14" fmla="*/ 67 w 121"/>
                  <a:gd name="T15" fmla="*/ 42 h 171"/>
                  <a:gd name="T16" fmla="*/ 67 w 121"/>
                  <a:gd name="T17" fmla="*/ 7 h 171"/>
                  <a:gd name="T18" fmla="*/ 58 w 121"/>
                  <a:gd name="T19" fmla="*/ 0 h 171"/>
                  <a:gd name="T20" fmla="*/ 58 w 121"/>
                  <a:gd name="T21" fmla="*/ 9 h 171"/>
                  <a:gd name="T22" fmla="*/ 45 w 121"/>
                  <a:gd name="T23" fmla="*/ 18 h 171"/>
                  <a:gd name="T24" fmla="*/ 40 w 121"/>
                  <a:gd name="T25" fmla="*/ 7 h 171"/>
                  <a:gd name="T26" fmla="*/ 47 w 121"/>
                  <a:gd name="T27" fmla="*/ 0 h 171"/>
                  <a:gd name="T28" fmla="*/ 38 w 121"/>
                  <a:gd name="T29" fmla="*/ 1 h 171"/>
                  <a:gd name="T30" fmla="*/ 3 w 121"/>
                  <a:gd name="T31" fmla="*/ 35 h 171"/>
                  <a:gd name="T32" fmla="*/ 3 w 121"/>
                  <a:gd name="T33" fmla="*/ 36 h 171"/>
                  <a:gd name="T34" fmla="*/ 1 w 121"/>
                  <a:gd name="T35" fmla="*/ 48 h 171"/>
                  <a:gd name="T36" fmla="*/ 2 w 121"/>
                  <a:gd name="T37" fmla="*/ 48 h 171"/>
                  <a:gd name="T38" fmla="*/ 2 w 121"/>
                  <a:gd name="T39" fmla="*/ 50 h 171"/>
                  <a:gd name="T40" fmla="*/ 6 w 121"/>
                  <a:gd name="T41" fmla="*/ 57 h 171"/>
                  <a:gd name="T42" fmla="*/ 20 w 121"/>
                  <a:gd name="T43" fmla="*/ 85 h 171"/>
                  <a:gd name="T44" fmla="*/ 33 w 121"/>
                  <a:gd name="T45" fmla="*/ 90 h 171"/>
                  <a:gd name="T46" fmla="*/ 35 w 121"/>
                  <a:gd name="T47" fmla="*/ 90 h 171"/>
                  <a:gd name="T48" fmla="*/ 60 w 121"/>
                  <a:gd name="T49" fmla="*/ 171 h 171"/>
                  <a:gd name="T50" fmla="*/ 56 w 121"/>
                  <a:gd name="T51" fmla="*/ 110 h 171"/>
                  <a:gd name="T52" fmla="*/ 89 w 121"/>
                  <a:gd name="T53" fmla="*/ 33 h 171"/>
                  <a:gd name="T54" fmla="*/ 93 w 121"/>
                  <a:gd name="T55" fmla="*/ 31 h 171"/>
                  <a:gd name="T56" fmla="*/ 75 w 121"/>
                  <a:gd name="T57" fmla="*/ 45 h 171"/>
                  <a:gd name="T58" fmla="*/ 89 w 121"/>
                  <a:gd name="T59" fmla="*/ 33 h 171"/>
                  <a:gd name="T60" fmla="*/ 30 w 121"/>
                  <a:gd name="T61" fmla="*/ 55 h 171"/>
                  <a:gd name="T62" fmla="*/ 24 w 121"/>
                  <a:gd name="T63" fmla="*/ 44 h 171"/>
                  <a:gd name="T64" fmla="*/ 33 w 121"/>
                  <a:gd name="T65" fmla="*/ 6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71">
                    <a:moveTo>
                      <a:pt x="120" y="42"/>
                    </a:moveTo>
                    <a:cubicBezTo>
                      <a:pt x="120" y="35"/>
                      <a:pt x="121" y="24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88" y="2"/>
                      <a:pt x="86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1" y="1"/>
                      <a:pt x="78" y="1"/>
                      <a:pt x="76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1"/>
                      <a:pt x="42" y="1"/>
                      <a:pt x="39" y="1"/>
                    </a:cubicBezTo>
                    <a:cubicBezTo>
                      <a:pt x="39" y="1"/>
                      <a:pt x="39" y="1"/>
                      <a:pt x="38" y="1"/>
                    </a:cubicBezTo>
                    <a:cubicBezTo>
                      <a:pt x="36" y="2"/>
                      <a:pt x="33" y="3"/>
                      <a:pt x="31" y="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60"/>
                      <a:pt x="2" y="42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20" y="85"/>
                      <a:pt x="20" y="85"/>
                      <a:pt x="20" y="85"/>
                    </a:cubicBezTo>
                    <a:cubicBezTo>
                      <a:pt x="24" y="82"/>
                      <a:pt x="29" y="80"/>
                      <a:pt x="33" y="78"/>
                    </a:cubicBezTo>
                    <a:cubicBezTo>
                      <a:pt x="33" y="82"/>
                      <a:pt x="33" y="86"/>
                      <a:pt x="33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0"/>
                      <a:pt x="34" y="90"/>
                      <a:pt x="35" y="90"/>
                    </a:cubicBezTo>
                    <a:cubicBezTo>
                      <a:pt x="37" y="171"/>
                      <a:pt x="37" y="171"/>
                      <a:pt x="37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61" y="161"/>
                      <a:pt x="61" y="148"/>
                      <a:pt x="61" y="134"/>
                    </a:cubicBezTo>
                    <a:cubicBezTo>
                      <a:pt x="58" y="127"/>
                      <a:pt x="56" y="118"/>
                      <a:pt x="56" y="110"/>
                    </a:cubicBezTo>
                    <a:cubicBezTo>
                      <a:pt x="56" y="74"/>
                      <a:pt x="84" y="44"/>
                      <a:pt x="120" y="42"/>
                    </a:cubicBezTo>
                    <a:close/>
                    <a:moveTo>
                      <a:pt x="89" y="33"/>
                    </a:moveTo>
                    <a:cubicBezTo>
                      <a:pt x="89" y="31"/>
                      <a:pt x="89" y="29"/>
                      <a:pt x="89" y="27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75" y="45"/>
                      <a:pt x="75" y="45"/>
                      <a:pt x="75" y="45"/>
                    </a:cubicBezTo>
                    <a:cubicBezTo>
                      <a:pt x="74" y="42"/>
                      <a:pt x="74" y="42"/>
                      <a:pt x="74" y="42"/>
                    </a:cubicBezTo>
                    <a:lnTo>
                      <a:pt x="89" y="33"/>
                    </a:lnTo>
                    <a:close/>
                    <a:moveTo>
                      <a:pt x="33" y="60"/>
                    </a:moveTo>
                    <a:cubicBezTo>
                      <a:pt x="30" y="55"/>
                      <a:pt x="30" y="55"/>
                      <a:pt x="30" y="5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41"/>
                      <a:pt x="33" y="50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" name="Freeform 155">
                <a:extLst>
                  <a:ext uri="{FF2B5EF4-FFF2-40B4-BE49-F238E27FC236}">
                    <a16:creationId xmlns:a16="http://schemas.microsoft.com/office/drawing/2014/main" id="{C73DEEFD-12E2-C7D9-7ED3-6FAA5AEEC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9008" y="8443908"/>
                <a:ext cx="90488" cy="109537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Freeform 156">
                <a:extLst>
                  <a:ext uri="{FF2B5EF4-FFF2-40B4-BE49-F238E27FC236}">
                    <a16:creationId xmlns:a16="http://schemas.microsoft.com/office/drawing/2014/main" id="{F4FF4787-8003-FF93-1C59-A03FB9F9C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5808" y="8083543"/>
                <a:ext cx="77788" cy="60325"/>
              </a:xfrm>
              <a:custGeom>
                <a:avLst/>
                <a:gdLst>
                  <a:gd name="T0" fmla="*/ 42 w 49"/>
                  <a:gd name="T1" fmla="*/ 0 h 38"/>
                  <a:gd name="T2" fmla="*/ 35 w 49"/>
                  <a:gd name="T3" fmla="*/ 0 h 38"/>
                  <a:gd name="T4" fmla="*/ 14 w 49"/>
                  <a:gd name="T5" fmla="*/ 0 h 38"/>
                  <a:gd name="T6" fmla="*/ 7 w 49"/>
                  <a:gd name="T7" fmla="*/ 0 h 38"/>
                  <a:gd name="T8" fmla="*/ 0 w 49"/>
                  <a:gd name="T9" fmla="*/ 38 h 38"/>
                  <a:gd name="T10" fmla="*/ 14 w 49"/>
                  <a:gd name="T11" fmla="*/ 38 h 38"/>
                  <a:gd name="T12" fmla="*/ 35 w 49"/>
                  <a:gd name="T13" fmla="*/ 38 h 38"/>
                  <a:gd name="T14" fmla="*/ 49 w 49"/>
                  <a:gd name="T15" fmla="*/ 38 h 38"/>
                  <a:gd name="T16" fmla="*/ 42 w 49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38">
                    <a:moveTo>
                      <a:pt x="42" y="0"/>
                    </a:moveTo>
                    <a:lnTo>
                      <a:pt x="35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5" y="38"/>
                    </a:lnTo>
                    <a:lnTo>
                      <a:pt x="49" y="38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6" name="Freeform 157">
                <a:extLst>
                  <a:ext uri="{FF2B5EF4-FFF2-40B4-BE49-F238E27FC236}">
                    <a16:creationId xmlns:a16="http://schemas.microsoft.com/office/drawing/2014/main" id="{0AAF9C97-30A3-495E-7CF7-AE61BCD15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90584" y="8094665"/>
                <a:ext cx="88899" cy="87313"/>
              </a:xfrm>
              <a:custGeom>
                <a:avLst/>
                <a:gdLst>
                  <a:gd name="T0" fmla="*/ 33 w 56"/>
                  <a:gd name="T1" fmla="*/ 0 h 55"/>
                  <a:gd name="T2" fmla="*/ 26 w 56"/>
                  <a:gd name="T3" fmla="*/ 5 h 55"/>
                  <a:gd name="T4" fmla="*/ 7 w 56"/>
                  <a:gd name="T5" fmla="*/ 15 h 55"/>
                  <a:gd name="T6" fmla="*/ 0 w 56"/>
                  <a:gd name="T7" fmla="*/ 19 h 55"/>
                  <a:gd name="T8" fmla="*/ 14 w 56"/>
                  <a:gd name="T9" fmla="*/ 55 h 55"/>
                  <a:gd name="T10" fmla="*/ 28 w 56"/>
                  <a:gd name="T11" fmla="*/ 48 h 55"/>
                  <a:gd name="T12" fmla="*/ 44 w 56"/>
                  <a:gd name="T13" fmla="*/ 38 h 55"/>
                  <a:gd name="T14" fmla="*/ 56 w 56"/>
                  <a:gd name="T15" fmla="*/ 31 h 55"/>
                  <a:gd name="T16" fmla="*/ 33 w 56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5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8"/>
                    </a:lnTo>
                    <a:lnTo>
                      <a:pt x="44" y="38"/>
                    </a:lnTo>
                    <a:lnTo>
                      <a:pt x="56" y="31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" name="Freeform 158">
                <a:extLst>
                  <a:ext uri="{FF2B5EF4-FFF2-40B4-BE49-F238E27FC236}">
                    <a16:creationId xmlns:a16="http://schemas.microsoft.com/office/drawing/2014/main" id="{8894CBD6-9444-688D-B1A6-A363507F1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69959" y="8166102"/>
                <a:ext cx="90488" cy="90486"/>
              </a:xfrm>
              <a:custGeom>
                <a:avLst/>
                <a:gdLst>
                  <a:gd name="T0" fmla="*/ 19 w 57"/>
                  <a:gd name="T1" fmla="*/ 0 h 57"/>
                  <a:gd name="T2" fmla="*/ 14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5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4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5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" name="Freeform 159">
                <a:extLst>
                  <a:ext uri="{FF2B5EF4-FFF2-40B4-BE49-F238E27FC236}">
                    <a16:creationId xmlns:a16="http://schemas.microsoft.com/office/drawing/2014/main" id="{B5C6E800-6F27-1A06-61B6-435AAE8E9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9008" y="8272465"/>
                <a:ext cx="60325" cy="74611"/>
              </a:xfrm>
              <a:custGeom>
                <a:avLst/>
                <a:gdLst>
                  <a:gd name="T0" fmla="*/ 0 w 38"/>
                  <a:gd name="T1" fmla="*/ 4 h 47"/>
                  <a:gd name="T2" fmla="*/ 0 w 38"/>
                  <a:gd name="T3" fmla="*/ 14 h 47"/>
                  <a:gd name="T4" fmla="*/ 0 w 38"/>
                  <a:gd name="T5" fmla="*/ 33 h 47"/>
                  <a:gd name="T6" fmla="*/ 0 w 38"/>
                  <a:gd name="T7" fmla="*/ 42 h 47"/>
                  <a:gd name="T8" fmla="*/ 38 w 38"/>
                  <a:gd name="T9" fmla="*/ 47 h 47"/>
                  <a:gd name="T10" fmla="*/ 38 w 38"/>
                  <a:gd name="T11" fmla="*/ 33 h 47"/>
                  <a:gd name="T12" fmla="*/ 38 w 38"/>
                  <a:gd name="T13" fmla="*/ 14 h 47"/>
                  <a:gd name="T14" fmla="*/ 38 w 38"/>
                  <a:gd name="T15" fmla="*/ 0 h 47"/>
                  <a:gd name="T16" fmla="*/ 0 w 38"/>
                  <a:gd name="T17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7">
                    <a:moveTo>
                      <a:pt x="0" y="4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2"/>
                    </a:lnTo>
                    <a:lnTo>
                      <a:pt x="38" y="47"/>
                    </a:lnTo>
                    <a:lnTo>
                      <a:pt x="38" y="33"/>
                    </a:lnTo>
                    <a:lnTo>
                      <a:pt x="38" y="14"/>
                    </a:lnTo>
                    <a:lnTo>
                      <a:pt x="38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9" name="Freeform 160">
                <a:extLst>
                  <a:ext uri="{FF2B5EF4-FFF2-40B4-BE49-F238E27FC236}">
                    <a16:creationId xmlns:a16="http://schemas.microsoft.com/office/drawing/2014/main" id="{D7D6439A-80BA-ECDB-3E23-00D5EEBF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77895" y="8361365"/>
                <a:ext cx="87312" cy="90486"/>
              </a:xfrm>
              <a:custGeom>
                <a:avLst/>
                <a:gdLst>
                  <a:gd name="T0" fmla="*/ 0 w 55"/>
                  <a:gd name="T1" fmla="*/ 26 h 57"/>
                  <a:gd name="T2" fmla="*/ 5 w 55"/>
                  <a:gd name="T3" fmla="*/ 34 h 57"/>
                  <a:gd name="T4" fmla="*/ 14 w 55"/>
                  <a:gd name="T5" fmla="*/ 50 h 57"/>
                  <a:gd name="T6" fmla="*/ 19 w 55"/>
                  <a:gd name="T7" fmla="*/ 57 h 57"/>
                  <a:gd name="T8" fmla="*/ 55 w 55"/>
                  <a:gd name="T9" fmla="*/ 43 h 57"/>
                  <a:gd name="T10" fmla="*/ 47 w 55"/>
                  <a:gd name="T11" fmla="*/ 31 h 57"/>
                  <a:gd name="T12" fmla="*/ 38 w 55"/>
                  <a:gd name="T13" fmla="*/ 15 h 57"/>
                  <a:gd name="T14" fmla="*/ 31 w 55"/>
                  <a:gd name="T15" fmla="*/ 0 h 57"/>
                  <a:gd name="T16" fmla="*/ 0 w 55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7">
                    <a:moveTo>
                      <a:pt x="0" y="26"/>
                    </a:moveTo>
                    <a:lnTo>
                      <a:pt x="5" y="34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5" y="43"/>
                    </a:lnTo>
                    <a:lnTo>
                      <a:pt x="47" y="31"/>
                    </a:lnTo>
                    <a:lnTo>
                      <a:pt x="38" y="15"/>
                    </a:lnTo>
                    <a:lnTo>
                      <a:pt x="31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0" name="Freeform 161">
                <a:extLst>
                  <a:ext uri="{FF2B5EF4-FFF2-40B4-BE49-F238E27FC236}">
                    <a16:creationId xmlns:a16="http://schemas.microsoft.com/office/drawing/2014/main" id="{A63C6509-2B2B-537E-570F-7E2BA5B58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06459" y="8443915"/>
                <a:ext cx="90488" cy="87313"/>
              </a:xfrm>
              <a:custGeom>
                <a:avLst/>
                <a:gdLst>
                  <a:gd name="T0" fmla="*/ 0 w 57"/>
                  <a:gd name="T1" fmla="*/ 36 h 55"/>
                  <a:gd name="T2" fmla="*/ 7 w 57"/>
                  <a:gd name="T3" fmla="*/ 41 h 55"/>
                  <a:gd name="T4" fmla="*/ 26 w 57"/>
                  <a:gd name="T5" fmla="*/ 50 h 55"/>
                  <a:gd name="T6" fmla="*/ 31 w 57"/>
                  <a:gd name="T7" fmla="*/ 55 h 55"/>
                  <a:gd name="T8" fmla="*/ 57 w 57"/>
                  <a:gd name="T9" fmla="*/ 24 h 55"/>
                  <a:gd name="T10" fmla="*/ 45 w 57"/>
                  <a:gd name="T11" fmla="*/ 17 h 55"/>
                  <a:gd name="T12" fmla="*/ 26 w 57"/>
                  <a:gd name="T13" fmla="*/ 8 h 55"/>
                  <a:gd name="T14" fmla="*/ 14 w 57"/>
                  <a:gd name="T15" fmla="*/ 0 h 55"/>
                  <a:gd name="T16" fmla="*/ 0 w 57"/>
                  <a:gd name="T17" fmla="*/ 3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0" y="36"/>
                    </a:moveTo>
                    <a:lnTo>
                      <a:pt x="7" y="41"/>
                    </a:lnTo>
                    <a:lnTo>
                      <a:pt x="26" y="50"/>
                    </a:lnTo>
                    <a:lnTo>
                      <a:pt x="31" y="55"/>
                    </a:lnTo>
                    <a:lnTo>
                      <a:pt x="57" y="24"/>
                    </a:lnTo>
                    <a:lnTo>
                      <a:pt x="45" y="17"/>
                    </a:lnTo>
                    <a:lnTo>
                      <a:pt x="26" y="8"/>
                    </a:lnTo>
                    <a:lnTo>
                      <a:pt x="14" y="0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" name="Freeform 162">
                <a:extLst>
                  <a:ext uri="{FF2B5EF4-FFF2-40B4-BE49-F238E27FC236}">
                    <a16:creationId xmlns:a16="http://schemas.microsoft.com/office/drawing/2014/main" id="{366642AC-38B0-4E02-3DFB-5DFCCB5FB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4859" y="8489949"/>
                <a:ext cx="79375" cy="63500"/>
              </a:xfrm>
              <a:custGeom>
                <a:avLst/>
                <a:gdLst>
                  <a:gd name="T0" fmla="*/ 7 w 50"/>
                  <a:gd name="T1" fmla="*/ 40 h 40"/>
                  <a:gd name="T2" fmla="*/ 14 w 50"/>
                  <a:gd name="T3" fmla="*/ 40 h 40"/>
                  <a:gd name="T4" fmla="*/ 35 w 50"/>
                  <a:gd name="T5" fmla="*/ 40 h 40"/>
                  <a:gd name="T6" fmla="*/ 42 w 50"/>
                  <a:gd name="T7" fmla="*/ 40 h 40"/>
                  <a:gd name="T8" fmla="*/ 50 w 50"/>
                  <a:gd name="T9" fmla="*/ 0 h 40"/>
                  <a:gd name="T10" fmla="*/ 35 w 50"/>
                  <a:gd name="T11" fmla="*/ 0 h 40"/>
                  <a:gd name="T12" fmla="*/ 14 w 50"/>
                  <a:gd name="T13" fmla="*/ 0 h 40"/>
                  <a:gd name="T14" fmla="*/ 0 w 50"/>
                  <a:gd name="T15" fmla="*/ 0 h 40"/>
                  <a:gd name="T16" fmla="*/ 7 w 50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0">
                    <a:moveTo>
                      <a:pt x="7" y="40"/>
                    </a:moveTo>
                    <a:lnTo>
                      <a:pt x="14" y="40"/>
                    </a:lnTo>
                    <a:lnTo>
                      <a:pt x="35" y="40"/>
                    </a:lnTo>
                    <a:lnTo>
                      <a:pt x="42" y="40"/>
                    </a:lnTo>
                    <a:lnTo>
                      <a:pt x="50" y="0"/>
                    </a:lnTo>
                    <a:lnTo>
                      <a:pt x="35" y="0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7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2" name="Freeform 163">
                <a:extLst>
                  <a:ext uri="{FF2B5EF4-FFF2-40B4-BE49-F238E27FC236}">
                    <a16:creationId xmlns:a16="http://schemas.microsoft.com/office/drawing/2014/main" id="{3EF0F2BE-B4D7-88EE-3FED-B0A1B1C7A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1196" y="8451837"/>
                <a:ext cx="90488" cy="87313"/>
              </a:xfrm>
              <a:custGeom>
                <a:avLst/>
                <a:gdLst>
                  <a:gd name="T0" fmla="*/ 26 w 57"/>
                  <a:gd name="T1" fmla="*/ 55 h 55"/>
                  <a:gd name="T2" fmla="*/ 31 w 57"/>
                  <a:gd name="T3" fmla="*/ 52 h 55"/>
                  <a:gd name="T4" fmla="*/ 50 w 57"/>
                  <a:gd name="T5" fmla="*/ 40 h 55"/>
                  <a:gd name="T6" fmla="*/ 57 w 57"/>
                  <a:gd name="T7" fmla="*/ 38 h 55"/>
                  <a:gd name="T8" fmla="*/ 43 w 57"/>
                  <a:gd name="T9" fmla="*/ 0 h 55"/>
                  <a:gd name="T10" fmla="*/ 31 w 57"/>
                  <a:gd name="T11" fmla="*/ 7 h 55"/>
                  <a:gd name="T12" fmla="*/ 12 w 57"/>
                  <a:gd name="T13" fmla="*/ 19 h 55"/>
                  <a:gd name="T14" fmla="*/ 0 w 57"/>
                  <a:gd name="T15" fmla="*/ 26 h 55"/>
                  <a:gd name="T16" fmla="*/ 26 w 57"/>
                  <a:gd name="T1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26" y="55"/>
                    </a:moveTo>
                    <a:lnTo>
                      <a:pt x="31" y="52"/>
                    </a:lnTo>
                    <a:lnTo>
                      <a:pt x="50" y="40"/>
                    </a:lnTo>
                    <a:lnTo>
                      <a:pt x="57" y="38"/>
                    </a:lnTo>
                    <a:lnTo>
                      <a:pt x="43" y="0"/>
                    </a:lnTo>
                    <a:lnTo>
                      <a:pt x="31" y="7"/>
                    </a:lnTo>
                    <a:lnTo>
                      <a:pt x="12" y="19"/>
                    </a:lnTo>
                    <a:lnTo>
                      <a:pt x="0" y="26"/>
                    </a:lnTo>
                    <a:lnTo>
                      <a:pt x="26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" name="Freeform 164">
                <a:extLst>
                  <a:ext uri="{FF2B5EF4-FFF2-40B4-BE49-F238E27FC236}">
                    <a16:creationId xmlns:a16="http://schemas.microsoft.com/office/drawing/2014/main" id="{BF0D30CE-3EBE-A49E-574D-1EAA0D592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8647" y="8380399"/>
                <a:ext cx="85724" cy="87313"/>
              </a:xfrm>
              <a:custGeom>
                <a:avLst/>
                <a:gdLst>
                  <a:gd name="T0" fmla="*/ 36 w 54"/>
                  <a:gd name="T1" fmla="*/ 55 h 55"/>
                  <a:gd name="T2" fmla="*/ 40 w 54"/>
                  <a:gd name="T3" fmla="*/ 48 h 55"/>
                  <a:gd name="T4" fmla="*/ 50 w 54"/>
                  <a:gd name="T5" fmla="*/ 31 h 55"/>
                  <a:gd name="T6" fmla="*/ 54 w 54"/>
                  <a:gd name="T7" fmla="*/ 24 h 55"/>
                  <a:gd name="T8" fmla="*/ 24 w 54"/>
                  <a:gd name="T9" fmla="*/ 0 h 55"/>
                  <a:gd name="T10" fmla="*/ 17 w 54"/>
                  <a:gd name="T11" fmla="*/ 12 h 55"/>
                  <a:gd name="T12" fmla="*/ 7 w 54"/>
                  <a:gd name="T13" fmla="*/ 29 h 55"/>
                  <a:gd name="T14" fmla="*/ 0 w 54"/>
                  <a:gd name="T15" fmla="*/ 40 h 55"/>
                  <a:gd name="T16" fmla="*/ 36 w 54"/>
                  <a:gd name="T1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5">
                    <a:moveTo>
                      <a:pt x="36" y="55"/>
                    </a:moveTo>
                    <a:lnTo>
                      <a:pt x="40" y="48"/>
                    </a:lnTo>
                    <a:lnTo>
                      <a:pt x="50" y="31"/>
                    </a:lnTo>
                    <a:lnTo>
                      <a:pt x="54" y="24"/>
                    </a:lnTo>
                    <a:lnTo>
                      <a:pt x="24" y="0"/>
                    </a:lnTo>
                    <a:lnTo>
                      <a:pt x="17" y="12"/>
                    </a:lnTo>
                    <a:lnTo>
                      <a:pt x="7" y="29"/>
                    </a:lnTo>
                    <a:lnTo>
                      <a:pt x="0" y="40"/>
                    </a:lnTo>
                    <a:lnTo>
                      <a:pt x="36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4" name="Freeform 165">
                <a:extLst>
                  <a:ext uri="{FF2B5EF4-FFF2-40B4-BE49-F238E27FC236}">
                    <a16:creationId xmlns:a16="http://schemas.microsoft.com/office/drawing/2014/main" id="{87A29E78-C7E1-9626-96D6-4CC8F489C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84197" y="8289912"/>
                <a:ext cx="65088" cy="76200"/>
              </a:xfrm>
              <a:custGeom>
                <a:avLst/>
                <a:gdLst>
                  <a:gd name="T0" fmla="*/ 41 w 41"/>
                  <a:gd name="T1" fmla="*/ 43 h 48"/>
                  <a:gd name="T2" fmla="*/ 41 w 41"/>
                  <a:gd name="T3" fmla="*/ 34 h 48"/>
                  <a:gd name="T4" fmla="*/ 41 w 41"/>
                  <a:gd name="T5" fmla="*/ 15 h 48"/>
                  <a:gd name="T6" fmla="*/ 41 w 41"/>
                  <a:gd name="T7" fmla="*/ 5 h 48"/>
                  <a:gd name="T8" fmla="*/ 0 w 41"/>
                  <a:gd name="T9" fmla="*/ 0 h 48"/>
                  <a:gd name="T10" fmla="*/ 0 w 41"/>
                  <a:gd name="T11" fmla="*/ 15 h 48"/>
                  <a:gd name="T12" fmla="*/ 0 w 41"/>
                  <a:gd name="T13" fmla="*/ 34 h 48"/>
                  <a:gd name="T14" fmla="*/ 0 w 41"/>
                  <a:gd name="T15" fmla="*/ 48 h 48"/>
                  <a:gd name="T16" fmla="*/ 41 w 41"/>
                  <a:gd name="T17" fmla="*/ 4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8">
                    <a:moveTo>
                      <a:pt x="41" y="43"/>
                    </a:moveTo>
                    <a:lnTo>
                      <a:pt x="41" y="34"/>
                    </a:lnTo>
                    <a:lnTo>
                      <a:pt x="41" y="15"/>
                    </a:lnTo>
                    <a:lnTo>
                      <a:pt x="41" y="5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0" y="34"/>
                    </a:lnTo>
                    <a:lnTo>
                      <a:pt x="0" y="48"/>
                    </a:lnTo>
                    <a:lnTo>
                      <a:pt x="41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5" name="Freeform 166">
                <a:extLst>
                  <a:ext uri="{FF2B5EF4-FFF2-40B4-BE49-F238E27FC236}">
                    <a16:creationId xmlns:a16="http://schemas.microsoft.com/office/drawing/2014/main" id="{C8A39512-6355-B40C-A092-8BDBF485B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0711" y="8185137"/>
                <a:ext cx="85724" cy="87313"/>
              </a:xfrm>
              <a:custGeom>
                <a:avLst/>
                <a:gdLst>
                  <a:gd name="T0" fmla="*/ 54 w 54"/>
                  <a:gd name="T1" fmla="*/ 31 h 55"/>
                  <a:gd name="T2" fmla="*/ 52 w 54"/>
                  <a:gd name="T3" fmla="*/ 24 h 55"/>
                  <a:gd name="T4" fmla="*/ 40 w 54"/>
                  <a:gd name="T5" fmla="*/ 7 h 55"/>
                  <a:gd name="T6" fmla="*/ 38 w 54"/>
                  <a:gd name="T7" fmla="*/ 0 h 55"/>
                  <a:gd name="T8" fmla="*/ 0 w 54"/>
                  <a:gd name="T9" fmla="*/ 14 h 55"/>
                  <a:gd name="T10" fmla="*/ 7 w 54"/>
                  <a:gd name="T11" fmla="*/ 26 h 55"/>
                  <a:gd name="T12" fmla="*/ 16 w 54"/>
                  <a:gd name="T13" fmla="*/ 43 h 55"/>
                  <a:gd name="T14" fmla="*/ 23 w 54"/>
                  <a:gd name="T15" fmla="*/ 55 h 55"/>
                  <a:gd name="T16" fmla="*/ 54 w 54"/>
                  <a:gd name="T17" fmla="*/ 3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5">
                    <a:moveTo>
                      <a:pt x="54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6" y="43"/>
                    </a:lnTo>
                    <a:lnTo>
                      <a:pt x="23" y="55"/>
                    </a:lnTo>
                    <a:lnTo>
                      <a:pt x="54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6" name="Freeform 167">
                <a:extLst>
                  <a:ext uri="{FF2B5EF4-FFF2-40B4-BE49-F238E27FC236}">
                    <a16:creationId xmlns:a16="http://schemas.microsoft.com/office/drawing/2014/main" id="{2F5A0115-C12F-C9D7-008C-8C2DAB405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6910" y="8105753"/>
                <a:ext cx="90488" cy="87312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5 h 55"/>
                  <a:gd name="T4" fmla="*/ 34 w 57"/>
                  <a:gd name="T5" fmla="*/ 3 h 55"/>
                  <a:gd name="T6" fmla="*/ 27 w 57"/>
                  <a:gd name="T7" fmla="*/ 0 h 55"/>
                  <a:gd name="T8" fmla="*/ 0 w 57"/>
                  <a:gd name="T9" fmla="*/ 31 h 55"/>
                  <a:gd name="T10" fmla="*/ 15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5"/>
                    </a:lnTo>
                    <a:lnTo>
                      <a:pt x="34" y="3"/>
                    </a:lnTo>
                    <a:lnTo>
                      <a:pt x="27" y="0"/>
                    </a:lnTo>
                    <a:lnTo>
                      <a:pt x="0" y="31"/>
                    </a:lnTo>
                    <a:lnTo>
                      <a:pt x="15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7" name="Freeform 168">
                <a:extLst>
                  <a:ext uri="{FF2B5EF4-FFF2-40B4-BE49-F238E27FC236}">
                    <a16:creationId xmlns:a16="http://schemas.microsoft.com/office/drawing/2014/main" id="{8D8D0012-D440-9AFC-DC8D-FB47E9F55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47735" y="8121633"/>
                <a:ext cx="387349" cy="390524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8" name="Oval 169">
                <a:extLst>
                  <a:ext uri="{FF2B5EF4-FFF2-40B4-BE49-F238E27FC236}">
                    <a16:creationId xmlns:a16="http://schemas.microsoft.com/office/drawing/2014/main" id="{9EA4A639-9C9D-41ED-AB6E-683D38327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38200" y="8234363"/>
                <a:ext cx="165099" cy="16509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6" name="Group 49">
              <a:extLst>
                <a:ext uri="{FF2B5EF4-FFF2-40B4-BE49-F238E27FC236}">
                  <a16:creationId xmlns:a16="http://schemas.microsoft.com/office/drawing/2014/main" id="{3EAE91C8-0003-6155-F575-926629CE49E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81558" y="1473548"/>
              <a:ext cx="439598" cy="305027"/>
              <a:chOff x="-1257" y="2856"/>
              <a:chExt cx="490" cy="340"/>
            </a:xfrm>
            <a:grpFill/>
          </p:grpSpPr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A0061CE7-E4D8-30B7-5938-CE13E9A2A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65" y="2856"/>
                <a:ext cx="281" cy="257"/>
              </a:xfrm>
              <a:custGeom>
                <a:avLst/>
                <a:gdLst>
                  <a:gd name="T0" fmla="*/ 144 w 147"/>
                  <a:gd name="T1" fmla="*/ 38 h 134"/>
                  <a:gd name="T2" fmla="*/ 144 w 147"/>
                  <a:gd name="T3" fmla="*/ 33 h 134"/>
                  <a:gd name="T4" fmla="*/ 128 w 147"/>
                  <a:gd name="T5" fmla="*/ 5 h 134"/>
                  <a:gd name="T6" fmla="*/ 76 w 147"/>
                  <a:gd name="T7" fmla="*/ 15 h 134"/>
                  <a:gd name="T8" fmla="*/ 59 w 147"/>
                  <a:gd name="T9" fmla="*/ 1 h 134"/>
                  <a:gd name="T10" fmla="*/ 30 w 147"/>
                  <a:gd name="T11" fmla="*/ 6 h 134"/>
                  <a:gd name="T12" fmla="*/ 18 w 147"/>
                  <a:gd name="T13" fmla="*/ 25 h 134"/>
                  <a:gd name="T14" fmla="*/ 2 w 147"/>
                  <a:gd name="T15" fmla="*/ 58 h 134"/>
                  <a:gd name="T16" fmla="*/ 9 w 147"/>
                  <a:gd name="T17" fmla="*/ 117 h 134"/>
                  <a:gd name="T18" fmla="*/ 18 w 147"/>
                  <a:gd name="T19" fmla="*/ 134 h 134"/>
                  <a:gd name="T20" fmla="*/ 18 w 147"/>
                  <a:gd name="T21" fmla="*/ 133 h 134"/>
                  <a:gd name="T22" fmla="*/ 18 w 147"/>
                  <a:gd name="T23" fmla="*/ 133 h 134"/>
                  <a:gd name="T24" fmla="*/ 17 w 147"/>
                  <a:gd name="T25" fmla="*/ 84 h 134"/>
                  <a:gd name="T26" fmla="*/ 17 w 147"/>
                  <a:gd name="T27" fmla="*/ 80 h 134"/>
                  <a:gd name="T28" fmla="*/ 25 w 147"/>
                  <a:gd name="T29" fmla="*/ 58 h 134"/>
                  <a:gd name="T30" fmla="*/ 45 w 147"/>
                  <a:gd name="T31" fmla="*/ 46 h 134"/>
                  <a:gd name="T32" fmla="*/ 144 w 147"/>
                  <a:gd name="T33" fmla="*/ 38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7" h="134">
                    <a:moveTo>
                      <a:pt x="144" y="38"/>
                    </a:moveTo>
                    <a:cubicBezTo>
                      <a:pt x="144" y="33"/>
                      <a:pt x="144" y="33"/>
                      <a:pt x="144" y="33"/>
                    </a:cubicBezTo>
                    <a:cubicBezTo>
                      <a:pt x="147" y="16"/>
                      <a:pt x="140" y="3"/>
                      <a:pt x="128" y="5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6" y="5"/>
                      <a:pt x="65" y="0"/>
                      <a:pt x="59" y="1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4" y="8"/>
                      <a:pt x="17" y="16"/>
                      <a:pt x="18" y="25"/>
                    </a:cubicBezTo>
                    <a:cubicBezTo>
                      <a:pt x="7" y="27"/>
                      <a:pt x="0" y="42"/>
                      <a:pt x="2" y="58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10" y="125"/>
                      <a:pt x="13" y="131"/>
                      <a:pt x="18" y="134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3"/>
                      <a:pt x="17" y="82"/>
                      <a:pt x="17" y="80"/>
                    </a:cubicBezTo>
                    <a:cubicBezTo>
                      <a:pt x="17" y="72"/>
                      <a:pt x="20" y="64"/>
                      <a:pt x="25" y="58"/>
                    </a:cubicBezTo>
                    <a:cubicBezTo>
                      <a:pt x="30" y="51"/>
                      <a:pt x="37" y="47"/>
                      <a:pt x="45" y="46"/>
                    </a:cubicBezTo>
                    <a:lnTo>
                      <a:pt x="144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7C217FD7-D5DB-A89B-45EF-CE75D46CB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08" y="2948"/>
                <a:ext cx="282" cy="179"/>
              </a:xfrm>
              <a:custGeom>
                <a:avLst/>
                <a:gdLst>
                  <a:gd name="T0" fmla="*/ 146 w 147"/>
                  <a:gd name="T1" fmla="*/ 2 h 93"/>
                  <a:gd name="T2" fmla="*/ 141 w 147"/>
                  <a:gd name="T3" fmla="*/ 0 h 93"/>
                  <a:gd name="T4" fmla="*/ 140 w 147"/>
                  <a:gd name="T5" fmla="*/ 0 h 93"/>
                  <a:gd name="T6" fmla="*/ 111 w 147"/>
                  <a:gd name="T7" fmla="*/ 3 h 93"/>
                  <a:gd name="T8" fmla="*/ 16 w 147"/>
                  <a:gd name="T9" fmla="*/ 11 h 93"/>
                  <a:gd name="T10" fmla="*/ 5 w 147"/>
                  <a:gd name="T11" fmla="*/ 17 h 93"/>
                  <a:gd name="T12" fmla="*/ 0 w 147"/>
                  <a:gd name="T13" fmla="*/ 32 h 93"/>
                  <a:gd name="T14" fmla="*/ 0 w 147"/>
                  <a:gd name="T15" fmla="*/ 35 h 93"/>
                  <a:gd name="T16" fmla="*/ 0 w 147"/>
                  <a:gd name="T17" fmla="*/ 35 h 93"/>
                  <a:gd name="T18" fmla="*/ 1 w 147"/>
                  <a:gd name="T19" fmla="*/ 84 h 93"/>
                  <a:gd name="T20" fmla="*/ 2 w 147"/>
                  <a:gd name="T21" fmla="*/ 87 h 93"/>
                  <a:gd name="T22" fmla="*/ 11 w 147"/>
                  <a:gd name="T23" fmla="*/ 93 h 93"/>
                  <a:gd name="T24" fmla="*/ 13 w 147"/>
                  <a:gd name="T25" fmla="*/ 93 h 93"/>
                  <a:gd name="T26" fmla="*/ 99 w 147"/>
                  <a:gd name="T27" fmla="*/ 85 h 93"/>
                  <a:gd name="T28" fmla="*/ 110 w 147"/>
                  <a:gd name="T29" fmla="*/ 80 h 93"/>
                  <a:gd name="T30" fmla="*/ 118 w 147"/>
                  <a:gd name="T31" fmla="*/ 70 h 93"/>
                  <a:gd name="T32" fmla="*/ 118 w 147"/>
                  <a:gd name="T33" fmla="*/ 69 h 93"/>
                  <a:gd name="T34" fmla="*/ 144 w 147"/>
                  <a:gd name="T35" fmla="*/ 19 h 93"/>
                  <a:gd name="T36" fmla="*/ 147 w 147"/>
                  <a:gd name="T37" fmla="*/ 8 h 93"/>
                  <a:gd name="T38" fmla="*/ 146 w 147"/>
                  <a:gd name="T39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" h="93">
                    <a:moveTo>
                      <a:pt x="146" y="2"/>
                    </a:moveTo>
                    <a:cubicBezTo>
                      <a:pt x="145" y="1"/>
                      <a:pt x="144" y="0"/>
                      <a:pt x="141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2" y="11"/>
                      <a:pt x="8" y="14"/>
                      <a:pt x="5" y="17"/>
                    </a:cubicBezTo>
                    <a:cubicBezTo>
                      <a:pt x="2" y="21"/>
                      <a:pt x="0" y="27"/>
                      <a:pt x="0" y="32"/>
                    </a:cubicBezTo>
                    <a:cubicBezTo>
                      <a:pt x="0" y="33"/>
                      <a:pt x="0" y="34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5"/>
                      <a:pt x="1" y="86"/>
                      <a:pt x="2" y="87"/>
                    </a:cubicBezTo>
                    <a:cubicBezTo>
                      <a:pt x="3" y="90"/>
                      <a:pt x="7" y="93"/>
                      <a:pt x="11" y="93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99" y="85"/>
                      <a:pt x="99" y="85"/>
                      <a:pt x="99" y="85"/>
                    </a:cubicBezTo>
                    <a:cubicBezTo>
                      <a:pt x="102" y="84"/>
                      <a:pt x="106" y="83"/>
                      <a:pt x="110" y="80"/>
                    </a:cubicBezTo>
                    <a:cubicBezTo>
                      <a:pt x="113" y="77"/>
                      <a:pt x="116" y="73"/>
                      <a:pt x="118" y="70"/>
                    </a:cubicBezTo>
                    <a:cubicBezTo>
                      <a:pt x="118" y="69"/>
                      <a:pt x="118" y="69"/>
                      <a:pt x="118" y="69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6" y="15"/>
                      <a:pt x="147" y="11"/>
                      <a:pt x="147" y="8"/>
                    </a:cubicBezTo>
                    <a:cubicBezTo>
                      <a:pt x="147" y="5"/>
                      <a:pt x="146" y="3"/>
                      <a:pt x="14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" name="Freeform 52">
                <a:extLst>
                  <a:ext uri="{FF2B5EF4-FFF2-40B4-BE49-F238E27FC236}">
                    <a16:creationId xmlns:a16="http://schemas.microsoft.com/office/drawing/2014/main" id="{B7D2F7E4-E835-C980-4739-8B110076B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0" y="3163"/>
                <a:ext cx="213" cy="14"/>
              </a:xfrm>
              <a:custGeom>
                <a:avLst/>
                <a:gdLst>
                  <a:gd name="T0" fmla="*/ 111 w 111"/>
                  <a:gd name="T1" fmla="*/ 0 h 7"/>
                  <a:gd name="T2" fmla="*/ 0 w 111"/>
                  <a:gd name="T3" fmla="*/ 0 h 7"/>
                  <a:gd name="T4" fmla="*/ 1 w 111"/>
                  <a:gd name="T5" fmla="*/ 3 h 7"/>
                  <a:gd name="T6" fmla="*/ 0 w 111"/>
                  <a:gd name="T7" fmla="*/ 7 h 7"/>
                  <a:gd name="T8" fmla="*/ 111 w 111"/>
                  <a:gd name="T9" fmla="*/ 7 h 7"/>
                  <a:gd name="T10" fmla="*/ 111 w 111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7">
                    <a:moveTo>
                      <a:pt x="11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111" y="7"/>
                      <a:pt x="111" y="7"/>
                      <a:pt x="111" y="7"/>
                    </a:cubicBezTo>
                    <a:lnTo>
                      <a:pt x="1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570B9514-314F-022C-2D6B-8B5DA9229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57" y="3163"/>
                <a:ext cx="211" cy="14"/>
              </a:xfrm>
              <a:custGeom>
                <a:avLst/>
                <a:gdLst>
                  <a:gd name="T0" fmla="*/ 110 w 110"/>
                  <a:gd name="T1" fmla="*/ 0 h 7"/>
                  <a:gd name="T2" fmla="*/ 0 w 110"/>
                  <a:gd name="T3" fmla="*/ 0 h 7"/>
                  <a:gd name="T4" fmla="*/ 0 w 110"/>
                  <a:gd name="T5" fmla="*/ 7 h 7"/>
                  <a:gd name="T6" fmla="*/ 110 w 110"/>
                  <a:gd name="T7" fmla="*/ 7 h 7"/>
                  <a:gd name="T8" fmla="*/ 110 w 110"/>
                  <a:gd name="T9" fmla="*/ 3 h 7"/>
                  <a:gd name="T10" fmla="*/ 110 w 110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">
                    <a:moveTo>
                      <a:pt x="1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10" y="7"/>
                      <a:pt x="110" y="7"/>
                      <a:pt x="110" y="7"/>
                    </a:cubicBezTo>
                    <a:cubicBezTo>
                      <a:pt x="110" y="6"/>
                      <a:pt x="110" y="5"/>
                      <a:pt x="110" y="3"/>
                    </a:cubicBezTo>
                    <a:cubicBezTo>
                      <a:pt x="110" y="2"/>
                      <a:pt x="110" y="1"/>
                      <a:pt x="1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058A3F71-91A5-D347-C2DC-D580A1193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39" y="3083"/>
                <a:ext cx="52" cy="113"/>
              </a:xfrm>
              <a:custGeom>
                <a:avLst/>
                <a:gdLst>
                  <a:gd name="T0" fmla="*/ 26 w 27"/>
                  <a:gd name="T1" fmla="*/ 42 h 59"/>
                  <a:gd name="T2" fmla="*/ 21 w 27"/>
                  <a:gd name="T3" fmla="*/ 35 h 59"/>
                  <a:gd name="T4" fmla="*/ 21 w 27"/>
                  <a:gd name="T5" fmla="*/ 6 h 59"/>
                  <a:gd name="T6" fmla="*/ 14 w 27"/>
                  <a:gd name="T7" fmla="*/ 0 h 59"/>
                  <a:gd name="T8" fmla="*/ 6 w 27"/>
                  <a:gd name="T9" fmla="*/ 6 h 59"/>
                  <a:gd name="T10" fmla="*/ 6 w 27"/>
                  <a:gd name="T11" fmla="*/ 35 h 59"/>
                  <a:gd name="T12" fmla="*/ 1 w 27"/>
                  <a:gd name="T13" fmla="*/ 42 h 59"/>
                  <a:gd name="T14" fmla="*/ 0 w 27"/>
                  <a:gd name="T15" fmla="*/ 45 h 59"/>
                  <a:gd name="T16" fmla="*/ 1 w 27"/>
                  <a:gd name="T17" fmla="*/ 49 h 59"/>
                  <a:gd name="T18" fmla="*/ 14 w 27"/>
                  <a:gd name="T19" fmla="*/ 59 h 59"/>
                  <a:gd name="T20" fmla="*/ 26 w 27"/>
                  <a:gd name="T21" fmla="*/ 49 h 59"/>
                  <a:gd name="T22" fmla="*/ 27 w 27"/>
                  <a:gd name="T23" fmla="*/ 45 h 59"/>
                  <a:gd name="T24" fmla="*/ 26 w 27"/>
                  <a:gd name="T25" fmla="*/ 4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59">
                    <a:moveTo>
                      <a:pt x="26" y="42"/>
                    </a:moveTo>
                    <a:cubicBezTo>
                      <a:pt x="25" y="39"/>
                      <a:pt x="24" y="36"/>
                      <a:pt x="21" y="3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18" y="0"/>
                      <a:pt x="14" y="0"/>
                    </a:cubicBezTo>
                    <a:cubicBezTo>
                      <a:pt x="9" y="0"/>
                      <a:pt x="6" y="3"/>
                      <a:pt x="6" y="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" y="36"/>
                      <a:pt x="2" y="39"/>
                      <a:pt x="1" y="42"/>
                    </a:cubicBezTo>
                    <a:cubicBezTo>
                      <a:pt x="1" y="43"/>
                      <a:pt x="0" y="44"/>
                      <a:pt x="0" y="45"/>
                    </a:cubicBezTo>
                    <a:cubicBezTo>
                      <a:pt x="0" y="47"/>
                      <a:pt x="1" y="48"/>
                      <a:pt x="1" y="49"/>
                    </a:cubicBezTo>
                    <a:cubicBezTo>
                      <a:pt x="3" y="55"/>
                      <a:pt x="8" y="59"/>
                      <a:pt x="14" y="59"/>
                    </a:cubicBezTo>
                    <a:cubicBezTo>
                      <a:pt x="20" y="59"/>
                      <a:pt x="25" y="55"/>
                      <a:pt x="26" y="49"/>
                    </a:cubicBezTo>
                    <a:cubicBezTo>
                      <a:pt x="27" y="48"/>
                      <a:pt x="27" y="47"/>
                      <a:pt x="27" y="45"/>
                    </a:cubicBezTo>
                    <a:cubicBezTo>
                      <a:pt x="27" y="44"/>
                      <a:pt x="27" y="43"/>
                      <a:pt x="2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76" name="슬라이드 번호 개체 틀 75">
            <a:extLst>
              <a:ext uri="{FF2B5EF4-FFF2-40B4-BE49-F238E27FC236}">
                <a16:creationId xmlns:a16="http://schemas.microsoft.com/office/drawing/2014/main" id="{C7D6D451-C1C9-BB00-99A8-B69E171E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165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6">
            <a:extLst>
              <a:ext uri="{FF2B5EF4-FFF2-40B4-BE49-F238E27FC236}">
                <a16:creationId xmlns:a16="http://schemas.microsoft.com/office/drawing/2014/main" id="{B97AAE76-D72B-6B95-3AB5-EC88E60F3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49218"/>
              </p:ext>
            </p:extLst>
          </p:nvPr>
        </p:nvGraphicFramePr>
        <p:xfrm>
          <a:off x="251520" y="1858623"/>
          <a:ext cx="8640959" cy="3586601"/>
        </p:xfrm>
        <a:graphic>
          <a:graphicData uri="http://schemas.openxmlformats.org/drawingml/2006/table">
            <a:tbl>
              <a:tblPr/>
              <a:tblGrid>
                <a:gridCol w="195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1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분석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데이터를 분석하여 필요로 하는 유용한 정보를 만들어 내는 행위이다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 이벤트 로그 분석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탐지된 이벤트 로그를 분석한다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연관성 로그 분석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탐지된 이벤트와 연관된 로그들을 분석한다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패킷을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분석해 위협을 탐지하는 행위이다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수집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상에서 흐르는 실제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패킷을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수집한다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 분석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수집한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패킷으로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상세히 분석한다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과거이력 조회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과거 이벤트 대응이력을 조회한다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과거 대응이력 검색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과거 이벤트 대응이력을 검색한다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대응이력 유무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과거 이벤트 대응이력 유무를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 담당자 문의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로그분석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패킷분석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대응이력 유무를 확인하여 기관 담당자에게 문의한다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여부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여부를 판단한다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침해사고로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확인시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침해사고 분석 절차에 따른다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초동분석한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내용에 대한 이력을 관리한다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최종보고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BA0D574-4EFF-56EE-CF55-49590C50346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84F1ED-3542-7BE8-A466-2886FECEF898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초동분석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EC6649-9C6D-D34C-6FC3-AF38F28C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963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>
            <a:extLst>
              <a:ext uri="{FF2B5EF4-FFF2-40B4-BE49-F238E27FC236}">
                <a16:creationId xmlns:a16="http://schemas.microsoft.com/office/drawing/2014/main" id="{B32FBD0C-1DBE-C557-255D-F49C83EA5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2096442"/>
            <a:ext cx="719137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SISMM_SC.3</a:t>
            </a: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정책관리</a:t>
            </a:r>
          </a:p>
        </p:txBody>
      </p:sp>
      <p:sp>
        <p:nvSpPr>
          <p:cNvPr id="3" name="Rectangle 30">
            <a:extLst>
              <a:ext uri="{FF2B5EF4-FFF2-40B4-BE49-F238E27FC236}">
                <a16:creationId xmlns:a16="http://schemas.microsoft.com/office/drawing/2014/main" id="{F5DB4C80-B6F5-18C5-EF63-DED125EF3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557" y="2096442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차단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권고문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AutoShape 33">
            <a:extLst>
              <a:ext uri="{FF2B5EF4-FFF2-40B4-BE49-F238E27FC236}">
                <a16:creationId xmlns:a16="http://schemas.microsoft.com/office/drawing/2014/main" id="{25C43A6A-F634-A088-174E-BFA84670C1AA}"/>
              </a:ext>
            </a:extLst>
          </p:cNvPr>
          <p:cNvCxnSpPr>
            <a:cxnSpLocks noChangeShapeType="1"/>
            <a:stCxn id="3" idx="1"/>
            <a:endCxn id="2" idx="3"/>
          </p:cNvCxnSpPr>
          <p:nvPr/>
        </p:nvCxnSpPr>
        <p:spPr bwMode="auto">
          <a:xfrm flipH="1">
            <a:off x="970657" y="2366317"/>
            <a:ext cx="2159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30">
            <a:extLst>
              <a:ext uri="{FF2B5EF4-FFF2-40B4-BE49-F238E27FC236}">
                <a16:creationId xmlns:a16="http://schemas.microsoft.com/office/drawing/2014/main" id="{6E21642D-3A06-9B86-5285-1439CD49B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330" y="2098030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유해 정보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(IP/URL/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메일계정 등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AutoShape 33">
            <a:extLst>
              <a:ext uri="{FF2B5EF4-FFF2-40B4-BE49-F238E27FC236}">
                <a16:creationId xmlns:a16="http://schemas.microsoft.com/office/drawing/2014/main" id="{39AADE9E-C35E-95F2-A9C3-5FC910F1DEB5}"/>
              </a:ext>
            </a:extLst>
          </p:cNvPr>
          <p:cNvCxnSpPr>
            <a:cxnSpLocks noChangeShapeType="1"/>
            <a:stCxn id="5" idx="1"/>
            <a:endCxn id="3" idx="3"/>
          </p:cNvCxnSpPr>
          <p:nvPr/>
        </p:nvCxnSpPr>
        <p:spPr bwMode="auto">
          <a:xfrm flipH="1" flipV="1">
            <a:off x="1907282" y="2366317"/>
            <a:ext cx="359048" cy="1588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AutoShape 33">
            <a:extLst>
              <a:ext uri="{FF2B5EF4-FFF2-40B4-BE49-F238E27FC236}">
                <a16:creationId xmlns:a16="http://schemas.microsoft.com/office/drawing/2014/main" id="{869913F9-1DAC-C7B7-8D33-39F1723E5AD1}"/>
              </a:ext>
            </a:extLst>
          </p:cNvPr>
          <p:cNvCxnSpPr>
            <a:cxnSpLocks noChangeShapeType="1"/>
            <a:stCxn id="19" idx="1"/>
            <a:endCxn id="5" idx="3"/>
          </p:cNvCxnSpPr>
          <p:nvPr/>
        </p:nvCxnSpPr>
        <p:spPr bwMode="auto">
          <a:xfrm flipH="1" flipV="1">
            <a:off x="2987055" y="2367905"/>
            <a:ext cx="215627" cy="794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30">
            <a:extLst>
              <a:ext uri="{FF2B5EF4-FFF2-40B4-BE49-F238E27FC236}">
                <a16:creationId xmlns:a16="http://schemas.microsoft.com/office/drawing/2014/main" id="{6818C87F-C81D-3D1E-BD63-1E5C0D871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295" y="2096442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관련내용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메일발송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960DBD9D-D478-9769-D970-E45FEAF78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457" y="2098030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기관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AutoShape 33">
            <a:extLst>
              <a:ext uri="{FF2B5EF4-FFF2-40B4-BE49-F238E27FC236}">
                <a16:creationId xmlns:a16="http://schemas.microsoft.com/office/drawing/2014/main" id="{17568631-07BA-7E4C-2EA2-A5C243D0F1A5}"/>
              </a:ext>
            </a:extLst>
          </p:cNvPr>
          <p:cNvCxnSpPr>
            <a:cxnSpLocks noChangeShapeType="1"/>
            <a:stCxn id="8" idx="1"/>
            <a:endCxn id="9" idx="3"/>
          </p:cNvCxnSpPr>
          <p:nvPr/>
        </p:nvCxnSpPr>
        <p:spPr bwMode="auto">
          <a:xfrm flipH="1">
            <a:off x="5933182" y="2366317"/>
            <a:ext cx="265113" cy="1588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30">
            <a:extLst>
              <a:ext uri="{FF2B5EF4-FFF2-40B4-BE49-F238E27FC236}">
                <a16:creationId xmlns:a16="http://schemas.microsoft.com/office/drawing/2014/main" id="{6DAB468B-086D-B699-4905-98E8325AF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720" y="2098030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이력관리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8426222C-4FE0-3F5A-CA8E-9CB29C947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1557" y="2098030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최종보고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AutoShape 33">
            <a:extLst>
              <a:ext uri="{FF2B5EF4-FFF2-40B4-BE49-F238E27FC236}">
                <a16:creationId xmlns:a16="http://schemas.microsoft.com/office/drawing/2014/main" id="{20B389F0-6700-13D8-7112-009480977DA2}"/>
              </a:ext>
            </a:extLst>
          </p:cNvPr>
          <p:cNvCxnSpPr>
            <a:cxnSpLocks noChangeShapeType="1"/>
            <a:stCxn id="23" idx="1"/>
            <a:endCxn id="19" idx="3"/>
          </p:cNvCxnSpPr>
          <p:nvPr/>
        </p:nvCxnSpPr>
        <p:spPr bwMode="auto">
          <a:xfrm flipH="1">
            <a:off x="3959920" y="2367905"/>
            <a:ext cx="265112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33">
            <a:extLst>
              <a:ext uri="{FF2B5EF4-FFF2-40B4-BE49-F238E27FC236}">
                <a16:creationId xmlns:a16="http://schemas.microsoft.com/office/drawing/2014/main" id="{FD79E0BE-2B34-A367-0439-F4875EB4BC45}"/>
              </a:ext>
            </a:extLst>
          </p:cNvPr>
          <p:cNvCxnSpPr>
            <a:cxnSpLocks noChangeShapeType="1"/>
            <a:stCxn id="12" idx="1"/>
            <a:endCxn id="11" idx="3"/>
          </p:cNvCxnSpPr>
          <p:nvPr/>
        </p:nvCxnSpPr>
        <p:spPr bwMode="auto">
          <a:xfrm flipH="1">
            <a:off x="7906445" y="2367905"/>
            <a:ext cx="265112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69">
            <a:extLst>
              <a:ext uri="{FF2B5EF4-FFF2-40B4-BE49-F238E27FC236}">
                <a16:creationId xmlns:a16="http://schemas.microsoft.com/office/drawing/2014/main" id="{489D01BB-0A29-1670-0C3C-0BA656ED8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918" y="2817106"/>
            <a:ext cx="719137" cy="468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SISMM_CE.2</a:t>
            </a: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6" name="Rectangle 69">
            <a:extLst>
              <a:ext uri="{FF2B5EF4-FFF2-40B4-BE49-F238E27FC236}">
                <a16:creationId xmlns:a16="http://schemas.microsoft.com/office/drawing/2014/main" id="{DC5BF7C2-16B3-056C-200B-E181BAE3A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918" y="3464743"/>
            <a:ext cx="719137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SISMM_IP.3</a:t>
            </a: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침해예방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점검</a:t>
            </a:r>
          </a:p>
        </p:txBody>
      </p:sp>
      <p:cxnSp>
        <p:nvCxnSpPr>
          <p:cNvPr id="17" name="AutoShape 59">
            <a:extLst>
              <a:ext uri="{FF2B5EF4-FFF2-40B4-BE49-F238E27FC236}">
                <a16:creationId xmlns:a16="http://schemas.microsoft.com/office/drawing/2014/main" id="{0B7D825E-1323-9512-286B-DE836CFEFBFE}"/>
              </a:ext>
            </a:extLst>
          </p:cNvPr>
          <p:cNvCxnSpPr>
            <a:cxnSpLocks noChangeShapeType="1"/>
            <a:stCxn id="3" idx="2"/>
            <a:endCxn id="16" idx="1"/>
          </p:cNvCxnSpPr>
          <p:nvPr/>
        </p:nvCxnSpPr>
        <p:spPr bwMode="auto">
          <a:xfrm rot="16200000" flipH="1">
            <a:off x="1376065" y="2807047"/>
            <a:ext cx="1062708" cy="720998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59">
            <a:extLst>
              <a:ext uri="{FF2B5EF4-FFF2-40B4-BE49-F238E27FC236}">
                <a16:creationId xmlns:a16="http://schemas.microsoft.com/office/drawing/2014/main" id="{13D479EF-DD5F-B197-D0B8-85123014ADA7}"/>
              </a:ext>
            </a:extLst>
          </p:cNvPr>
          <p:cNvCxnSpPr>
            <a:cxnSpLocks noChangeShapeType="1"/>
            <a:stCxn id="3" idx="2"/>
            <a:endCxn id="15" idx="1"/>
          </p:cNvCxnSpPr>
          <p:nvPr/>
        </p:nvCxnSpPr>
        <p:spPr bwMode="auto">
          <a:xfrm rot="16200000" flipH="1">
            <a:off x="1699884" y="2483228"/>
            <a:ext cx="415070" cy="720998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A2014167-4AD0-8DD4-4C1C-38BDD3285B55}"/>
              </a:ext>
            </a:extLst>
          </p:cNvPr>
          <p:cNvSpPr/>
          <p:nvPr/>
        </p:nvSpPr>
        <p:spPr bwMode="auto">
          <a:xfrm>
            <a:off x="3202682" y="2009130"/>
            <a:ext cx="757238" cy="719137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 차단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360ED-C993-F4F8-8FFD-754C2534B6C1}"/>
              </a:ext>
            </a:extLst>
          </p:cNvPr>
          <p:cNvSpPr txBox="1"/>
          <p:nvPr/>
        </p:nvSpPr>
        <p:spPr>
          <a:xfrm>
            <a:off x="3593207" y="2921942"/>
            <a:ext cx="25082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DEF237-C091-22F2-3771-9726BD3CB4C8}"/>
              </a:ext>
            </a:extLst>
          </p:cNvPr>
          <p:cNvSpPr txBox="1"/>
          <p:nvPr/>
        </p:nvSpPr>
        <p:spPr>
          <a:xfrm>
            <a:off x="3923563" y="2156767"/>
            <a:ext cx="263214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AutoShape 59">
            <a:extLst>
              <a:ext uri="{FF2B5EF4-FFF2-40B4-BE49-F238E27FC236}">
                <a16:creationId xmlns:a16="http://schemas.microsoft.com/office/drawing/2014/main" id="{BF9D5B68-9561-2054-2BEE-2963E660B6A9}"/>
              </a:ext>
            </a:extLst>
          </p:cNvPr>
          <p:cNvCxnSpPr>
            <a:cxnSpLocks noChangeShapeType="1"/>
            <a:stCxn id="11" idx="1"/>
            <a:endCxn id="19" idx="2"/>
          </p:cNvCxnSpPr>
          <p:nvPr/>
        </p:nvCxnSpPr>
        <p:spPr bwMode="auto">
          <a:xfrm rot="10800000" flipV="1">
            <a:off x="3580507" y="2367905"/>
            <a:ext cx="3605213" cy="360362"/>
          </a:xfrm>
          <a:prstGeom prst="bentConnector4">
            <a:avLst>
              <a:gd name="adj1" fmla="val 4403"/>
              <a:gd name="adj2" fmla="val 214639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30">
            <a:extLst>
              <a:ext uri="{FF2B5EF4-FFF2-40B4-BE49-F238E27FC236}">
                <a16:creationId xmlns:a16="http://schemas.microsoft.com/office/drawing/2014/main" id="{DAC2318F-BAF7-F674-5EBF-AF4F784E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032" y="2098030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상황전파문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24" name="AutoShape 33">
            <a:extLst>
              <a:ext uri="{FF2B5EF4-FFF2-40B4-BE49-F238E27FC236}">
                <a16:creationId xmlns:a16="http://schemas.microsoft.com/office/drawing/2014/main" id="{998137FF-CDA8-744E-C9F8-65268ABB2B41}"/>
              </a:ext>
            </a:extLst>
          </p:cNvPr>
          <p:cNvCxnSpPr>
            <a:cxnSpLocks noChangeShapeType="1"/>
            <a:stCxn id="9" idx="1"/>
            <a:endCxn id="23" idx="3"/>
          </p:cNvCxnSpPr>
          <p:nvPr/>
        </p:nvCxnSpPr>
        <p:spPr bwMode="auto">
          <a:xfrm flipH="1">
            <a:off x="4945757" y="2367905"/>
            <a:ext cx="26670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6" name="Group 156">
            <a:extLst>
              <a:ext uri="{FF2B5EF4-FFF2-40B4-BE49-F238E27FC236}">
                <a16:creationId xmlns:a16="http://schemas.microsoft.com/office/drawing/2014/main" id="{27A1437C-0BE5-EFFC-0759-4FA55A5E7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7062"/>
              </p:ext>
            </p:extLst>
          </p:nvPr>
        </p:nvGraphicFramePr>
        <p:xfrm>
          <a:off x="251520" y="4005064"/>
          <a:ext cx="8993026" cy="2307616"/>
        </p:xfrm>
        <a:graphic>
          <a:graphicData uri="http://schemas.openxmlformats.org/drawingml/2006/table">
            <a:tbl>
              <a:tblPr/>
              <a:tblGrid>
                <a:gridCol w="1791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차단 권고문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예방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활동으로 확인된 유해 정보들을 차단 권고문을 통해 전파한다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유해 정보 추출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IP/URL/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등 유해정보를 추출한다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 차단 여부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유해 정보에 대한 차단 여부를 확인하다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상황전파문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침해사고에 대한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상황전파문을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상황전파문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 보고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담당자에게 보고한다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관련내용 메일발송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내용을 메일로 발송한다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내용을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최종보고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담당자에게 최종 대응 내용을 보고한다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8" name="AutoShape 33">
            <a:extLst>
              <a:ext uri="{FF2B5EF4-FFF2-40B4-BE49-F238E27FC236}">
                <a16:creationId xmlns:a16="http://schemas.microsoft.com/office/drawing/2014/main" id="{D0E339FF-48B7-3ABC-6600-578D1BBDEEE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920608" y="2362784"/>
            <a:ext cx="265112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BD3BF2-049A-1FF0-4788-AFD911497F5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221927-6B9D-E04F-7B21-3925EC0E3D9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정책관리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D98FCE46-491D-15FC-D224-872067E9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907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>
            <a:extLst>
              <a:ext uri="{FF2B5EF4-FFF2-40B4-BE49-F238E27FC236}">
                <a16:creationId xmlns:a16="http://schemas.microsoft.com/office/drawing/2014/main" id="{C22631F0-B188-F838-C948-FDD51C36A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952426"/>
            <a:ext cx="719137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SISMM_SC.3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정책관리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DFED4671-500F-22FC-BA1D-7200E3AC6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145" y="1952426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탐지패턴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AutoShape 33">
            <a:extLst>
              <a:ext uri="{FF2B5EF4-FFF2-40B4-BE49-F238E27FC236}">
                <a16:creationId xmlns:a16="http://schemas.microsoft.com/office/drawing/2014/main" id="{3514C49B-680F-5EE4-448F-C8938408DE27}"/>
              </a:ext>
            </a:extLst>
          </p:cNvPr>
          <p:cNvCxnSpPr>
            <a:cxnSpLocks noChangeShapeType="1"/>
            <a:stCxn id="3" idx="1"/>
            <a:endCxn id="2" idx="3"/>
          </p:cNvCxnSpPr>
          <p:nvPr/>
        </p:nvCxnSpPr>
        <p:spPr bwMode="auto">
          <a:xfrm flipH="1">
            <a:off x="970657" y="2222301"/>
            <a:ext cx="217488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30">
            <a:extLst>
              <a:ext uri="{FF2B5EF4-FFF2-40B4-BE49-F238E27FC236}">
                <a16:creationId xmlns:a16="http://schemas.microsoft.com/office/drawing/2014/main" id="{38DC121B-F5EF-712C-BA6F-26F08DC08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807" y="1954014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정책보고서</a:t>
            </a:r>
            <a:b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6" name="AutoShape 33">
            <a:extLst>
              <a:ext uri="{FF2B5EF4-FFF2-40B4-BE49-F238E27FC236}">
                <a16:creationId xmlns:a16="http://schemas.microsoft.com/office/drawing/2014/main" id="{64A61D3F-C0CC-266E-0E7A-B97084BAF4F0}"/>
              </a:ext>
            </a:extLst>
          </p:cNvPr>
          <p:cNvCxnSpPr>
            <a:cxnSpLocks noChangeShapeType="1"/>
            <a:stCxn id="20" idx="1"/>
            <a:endCxn id="5" idx="3"/>
          </p:cNvCxnSpPr>
          <p:nvPr/>
        </p:nvCxnSpPr>
        <p:spPr bwMode="auto">
          <a:xfrm flipH="1">
            <a:off x="4923532" y="2223889"/>
            <a:ext cx="26352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30">
            <a:extLst>
              <a:ext uri="{FF2B5EF4-FFF2-40B4-BE49-F238E27FC236}">
                <a16:creationId xmlns:a16="http://schemas.microsoft.com/office/drawing/2014/main" id="{05F6E0AC-EF87-DAF0-4B60-E525F0F96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0482" y="1954014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이력관리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" name="Rectangle 30">
            <a:extLst>
              <a:ext uri="{FF2B5EF4-FFF2-40B4-BE49-F238E27FC236}">
                <a16:creationId xmlns:a16="http://schemas.microsoft.com/office/drawing/2014/main" id="{9C5BC29A-CD3A-E1C0-6CE1-C37FBFAA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732" y="1954014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최종보고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AutoShape 33">
            <a:extLst>
              <a:ext uri="{FF2B5EF4-FFF2-40B4-BE49-F238E27FC236}">
                <a16:creationId xmlns:a16="http://schemas.microsoft.com/office/drawing/2014/main" id="{0CEF8437-543A-BD0D-171D-599F0178D928}"/>
              </a:ext>
            </a:extLst>
          </p:cNvPr>
          <p:cNvCxnSpPr>
            <a:cxnSpLocks noChangeShapeType="1"/>
            <a:stCxn id="8" idx="1"/>
            <a:endCxn id="7" idx="3"/>
          </p:cNvCxnSpPr>
          <p:nvPr/>
        </p:nvCxnSpPr>
        <p:spPr bwMode="auto">
          <a:xfrm flipH="1">
            <a:off x="7911207" y="2223889"/>
            <a:ext cx="26352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30">
            <a:extLst>
              <a:ext uri="{FF2B5EF4-FFF2-40B4-BE49-F238E27FC236}">
                <a16:creationId xmlns:a16="http://schemas.microsoft.com/office/drawing/2014/main" id="{9299813F-313F-FFC2-E0E3-70FFC9C34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882" y="1954014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탐지패턴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AutoShape 33">
            <a:extLst>
              <a:ext uri="{FF2B5EF4-FFF2-40B4-BE49-F238E27FC236}">
                <a16:creationId xmlns:a16="http://schemas.microsoft.com/office/drawing/2014/main" id="{DB06F800-320D-9558-E78E-090D47A3CAE5}"/>
              </a:ext>
            </a:extLst>
          </p:cNvPr>
          <p:cNvCxnSpPr>
            <a:cxnSpLocks noChangeShapeType="1"/>
            <a:stCxn id="10" idx="1"/>
            <a:endCxn id="3" idx="3"/>
          </p:cNvCxnSpPr>
          <p:nvPr/>
        </p:nvCxnSpPr>
        <p:spPr bwMode="auto">
          <a:xfrm flipH="1" flipV="1">
            <a:off x="1908870" y="2222301"/>
            <a:ext cx="338012" cy="1588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69">
            <a:extLst>
              <a:ext uri="{FF2B5EF4-FFF2-40B4-BE49-F238E27FC236}">
                <a16:creationId xmlns:a16="http://schemas.microsoft.com/office/drawing/2014/main" id="{77BE5875-AE9B-4CC6-EB1B-D7D57FF1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917" y="2600647"/>
            <a:ext cx="719138" cy="468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SISMM_CE.2</a:t>
            </a: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3" name="Rectangle 69">
            <a:extLst>
              <a:ext uri="{FF2B5EF4-FFF2-40B4-BE49-F238E27FC236}">
                <a16:creationId xmlns:a16="http://schemas.microsoft.com/office/drawing/2014/main" id="{C094295A-5B3A-8F44-0EBF-780D81342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975" y="3176711"/>
            <a:ext cx="719138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SISMM_IP.3</a:t>
            </a: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침해예방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점검</a:t>
            </a:r>
          </a:p>
        </p:txBody>
      </p:sp>
      <p:cxnSp>
        <p:nvCxnSpPr>
          <p:cNvPr id="14" name="AutoShape 59">
            <a:extLst>
              <a:ext uri="{FF2B5EF4-FFF2-40B4-BE49-F238E27FC236}">
                <a16:creationId xmlns:a16="http://schemas.microsoft.com/office/drawing/2014/main" id="{D8D234CC-4809-882C-7068-698792DDA376}"/>
              </a:ext>
            </a:extLst>
          </p:cNvPr>
          <p:cNvCxnSpPr>
            <a:cxnSpLocks noChangeShapeType="1"/>
            <a:stCxn id="3" idx="2"/>
            <a:endCxn id="13" idx="1"/>
          </p:cNvCxnSpPr>
          <p:nvPr/>
        </p:nvCxnSpPr>
        <p:spPr bwMode="auto">
          <a:xfrm rot="16200000" flipH="1">
            <a:off x="1448395" y="2592288"/>
            <a:ext cx="918692" cy="718467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59">
            <a:extLst>
              <a:ext uri="{FF2B5EF4-FFF2-40B4-BE49-F238E27FC236}">
                <a16:creationId xmlns:a16="http://schemas.microsoft.com/office/drawing/2014/main" id="{D857AAC2-3026-FB5E-6272-44E539519630}"/>
              </a:ext>
            </a:extLst>
          </p:cNvPr>
          <p:cNvCxnSpPr>
            <a:cxnSpLocks noChangeShapeType="1"/>
            <a:stCxn id="3" idx="2"/>
            <a:endCxn id="12" idx="1"/>
          </p:cNvCxnSpPr>
          <p:nvPr/>
        </p:nvCxnSpPr>
        <p:spPr bwMode="auto">
          <a:xfrm rot="16200000" flipH="1">
            <a:off x="1736899" y="2303784"/>
            <a:ext cx="342627" cy="719409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0776AD65-B6EE-F976-F82F-A288CFD663A6}"/>
              </a:ext>
            </a:extLst>
          </p:cNvPr>
          <p:cNvSpPr/>
          <p:nvPr/>
        </p:nvSpPr>
        <p:spPr bwMode="auto">
          <a:xfrm>
            <a:off x="3183632" y="1863526"/>
            <a:ext cx="755650" cy="72072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>
              <a:defRPr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기관보안장비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73D57-B120-4D9E-FDB9-A1F71F98343D}"/>
              </a:ext>
            </a:extLst>
          </p:cNvPr>
          <p:cNvSpPr txBox="1"/>
          <p:nvPr/>
        </p:nvSpPr>
        <p:spPr>
          <a:xfrm>
            <a:off x="3859450" y="2004814"/>
            <a:ext cx="389850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TMS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135EA-0844-816C-9746-1BC6BDBAB3F9}"/>
              </a:ext>
            </a:extLst>
          </p:cNvPr>
          <p:cNvSpPr txBox="1"/>
          <p:nvPr/>
        </p:nvSpPr>
        <p:spPr>
          <a:xfrm>
            <a:off x="3554990" y="2528639"/>
            <a:ext cx="80021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기관보안장비</a:t>
            </a:r>
          </a:p>
        </p:txBody>
      </p:sp>
      <p:cxnSp>
        <p:nvCxnSpPr>
          <p:cNvPr id="19" name="AutoShape 33">
            <a:extLst>
              <a:ext uri="{FF2B5EF4-FFF2-40B4-BE49-F238E27FC236}">
                <a16:creationId xmlns:a16="http://schemas.microsoft.com/office/drawing/2014/main" id="{F499280F-E412-B8BD-6ACD-D29389EDB00A}"/>
              </a:ext>
            </a:extLst>
          </p:cNvPr>
          <p:cNvCxnSpPr>
            <a:cxnSpLocks noChangeShapeType="1"/>
            <a:stCxn id="16" idx="1"/>
            <a:endCxn id="10" idx="3"/>
          </p:cNvCxnSpPr>
          <p:nvPr/>
        </p:nvCxnSpPr>
        <p:spPr bwMode="auto">
          <a:xfrm flipH="1">
            <a:off x="2967607" y="2223889"/>
            <a:ext cx="21602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A2A4626D-D395-0F96-5EB2-F32AAF053E02}"/>
              </a:ext>
            </a:extLst>
          </p:cNvPr>
          <p:cNvSpPr/>
          <p:nvPr/>
        </p:nvSpPr>
        <p:spPr bwMode="auto">
          <a:xfrm>
            <a:off x="5187057" y="1863526"/>
            <a:ext cx="755650" cy="72072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cxnSp>
        <p:nvCxnSpPr>
          <p:cNvPr id="21" name="AutoShape 33">
            <a:extLst>
              <a:ext uri="{FF2B5EF4-FFF2-40B4-BE49-F238E27FC236}">
                <a16:creationId xmlns:a16="http://schemas.microsoft.com/office/drawing/2014/main" id="{553322F9-CCBA-AAAE-8AAD-708DC09704B3}"/>
              </a:ext>
            </a:extLst>
          </p:cNvPr>
          <p:cNvCxnSpPr>
            <a:cxnSpLocks noChangeShapeType="1"/>
            <a:stCxn id="5" idx="1"/>
            <a:endCxn id="16" idx="3"/>
          </p:cNvCxnSpPr>
          <p:nvPr/>
        </p:nvCxnSpPr>
        <p:spPr bwMode="auto">
          <a:xfrm flipH="1">
            <a:off x="3939282" y="2223889"/>
            <a:ext cx="26352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30">
            <a:extLst>
              <a:ext uri="{FF2B5EF4-FFF2-40B4-BE49-F238E27FC236}">
                <a16:creationId xmlns:a16="http://schemas.microsoft.com/office/drawing/2014/main" id="{32C1DB04-78A5-D329-F5EE-5431234E3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232" y="1954014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 적용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6D72077B-A258-3AB3-B6E9-0B873EC60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232" y="2754114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기관 전파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AutoShape 33">
            <a:extLst>
              <a:ext uri="{FF2B5EF4-FFF2-40B4-BE49-F238E27FC236}">
                <a16:creationId xmlns:a16="http://schemas.microsoft.com/office/drawing/2014/main" id="{57EE18E6-7CD5-2BB0-C737-0588D9869492}"/>
              </a:ext>
            </a:extLst>
          </p:cNvPr>
          <p:cNvCxnSpPr>
            <a:cxnSpLocks noChangeShapeType="1"/>
            <a:stCxn id="22" idx="1"/>
            <a:endCxn id="20" idx="3"/>
          </p:cNvCxnSpPr>
          <p:nvPr/>
        </p:nvCxnSpPr>
        <p:spPr bwMode="auto">
          <a:xfrm flipH="1">
            <a:off x="5942707" y="2223889"/>
            <a:ext cx="26352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59">
            <a:extLst>
              <a:ext uri="{FF2B5EF4-FFF2-40B4-BE49-F238E27FC236}">
                <a16:creationId xmlns:a16="http://schemas.microsoft.com/office/drawing/2014/main" id="{36A07C10-D762-30F1-15A6-EA7730BC64AD}"/>
              </a:ext>
            </a:extLst>
          </p:cNvPr>
          <p:cNvCxnSpPr>
            <a:cxnSpLocks noChangeShapeType="1"/>
            <a:stCxn id="23" idx="1"/>
            <a:endCxn id="16" idx="2"/>
          </p:cNvCxnSpPr>
          <p:nvPr/>
        </p:nvCxnSpPr>
        <p:spPr bwMode="auto">
          <a:xfrm rot="10800000">
            <a:off x="3561457" y="2584251"/>
            <a:ext cx="2644775" cy="439738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59">
            <a:extLst>
              <a:ext uri="{FF2B5EF4-FFF2-40B4-BE49-F238E27FC236}">
                <a16:creationId xmlns:a16="http://schemas.microsoft.com/office/drawing/2014/main" id="{2AFE2BE5-FDDB-D7F0-2AE9-CA1503BEE30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6922622" y="2200597"/>
            <a:ext cx="263525" cy="8001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A895427-94FE-DB0C-0BBE-5764C348A8BE}"/>
              </a:ext>
            </a:extLst>
          </p:cNvPr>
          <p:cNvSpPr txBox="1"/>
          <p:nvPr/>
        </p:nvSpPr>
        <p:spPr>
          <a:xfrm>
            <a:off x="5938201" y="1982589"/>
            <a:ext cx="242374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AutoShape 59">
            <a:extLst>
              <a:ext uri="{FF2B5EF4-FFF2-40B4-BE49-F238E27FC236}">
                <a16:creationId xmlns:a16="http://schemas.microsoft.com/office/drawing/2014/main" id="{5B4CD07E-96DB-E020-91FD-BE53630BC6AA}"/>
              </a:ext>
            </a:extLst>
          </p:cNvPr>
          <p:cNvCxnSpPr>
            <a:cxnSpLocks noChangeShapeType="1"/>
            <a:stCxn id="10" idx="1"/>
            <a:endCxn id="20" idx="0"/>
          </p:cNvCxnSpPr>
          <p:nvPr/>
        </p:nvCxnSpPr>
        <p:spPr bwMode="auto">
          <a:xfrm rot="10800000" flipH="1">
            <a:off x="2246882" y="1863527"/>
            <a:ext cx="3318000" cy="360363"/>
          </a:xfrm>
          <a:prstGeom prst="bentConnector4">
            <a:avLst>
              <a:gd name="adj1" fmla="val -6890"/>
              <a:gd name="adj2" fmla="val 146959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9" name="Group 156">
            <a:extLst>
              <a:ext uri="{FF2B5EF4-FFF2-40B4-BE49-F238E27FC236}">
                <a16:creationId xmlns:a16="http://schemas.microsoft.com/office/drawing/2014/main" id="{0581BBBC-8A53-9AC6-E440-8CF67A4EE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51613"/>
              </p:ext>
            </p:extLst>
          </p:nvPr>
        </p:nvGraphicFramePr>
        <p:xfrm>
          <a:off x="251519" y="3745907"/>
          <a:ext cx="8643937" cy="2563413"/>
        </p:xfrm>
        <a:graphic>
          <a:graphicData uri="http://schemas.openxmlformats.org/drawingml/2006/table">
            <a:tbl>
              <a:tblPr/>
              <a:tblGrid>
                <a:gridCol w="1959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2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탐지패턴 생성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침해위협에 대한 탐지패턴을 생성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탐지패턴 생성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수정하고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불필요한 탐지패턴은 삭제한다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기관보안장비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적용대상을 결정한다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정책보고서 작성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변경된 정책에 대한 보고서를 작성한다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정책변경보고서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 승인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담당자가 정책보고서를 확인하고 승인한다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 적용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승인된 정책을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기관보안장비에 적용한다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 전파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 적용 결과를 기관에 전파한다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내용을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최종보고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0" name="AutoShape 33">
            <a:extLst>
              <a:ext uri="{FF2B5EF4-FFF2-40B4-BE49-F238E27FC236}">
                <a16:creationId xmlns:a16="http://schemas.microsoft.com/office/drawing/2014/main" id="{021CDDDB-3B56-83EA-365D-4F9BD2CF4D1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926957" y="2198033"/>
            <a:ext cx="26352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E2DD50-CFD0-DC2D-9F9B-380180CF67D8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007D14-BD8F-4BF4-ED84-9BC1DD5F6CE3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정책관리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A7AA54F9-261C-5B77-7130-74F6185C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082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0">
            <a:extLst>
              <a:ext uri="{FF2B5EF4-FFF2-40B4-BE49-F238E27FC236}">
                <a16:creationId xmlns:a16="http://schemas.microsoft.com/office/drawing/2014/main" id="{7C63DF58-C4C5-A5DD-1A33-8FE8012EA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123" y="1916832"/>
            <a:ext cx="880652" cy="17404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0CF42481-2BC1-7B4A-3178-D68C4FFC5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660" y="2000959"/>
            <a:ext cx="719137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SISMM_SC.3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정책관리</a:t>
            </a: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968B3025-AD9B-36F2-946B-F8397A679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366" y="2000959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Category</a:t>
            </a:r>
            <a:b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분류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AutoShape 33">
            <a:extLst>
              <a:ext uri="{FF2B5EF4-FFF2-40B4-BE49-F238E27FC236}">
                <a16:creationId xmlns:a16="http://schemas.microsoft.com/office/drawing/2014/main" id="{D1DAED83-EF0C-4B36-623E-2CEB350369A8}"/>
              </a:ext>
            </a:extLst>
          </p:cNvPr>
          <p:cNvCxnSpPr>
            <a:cxnSpLocks noChangeShapeType="1"/>
            <a:stCxn id="4" idx="1"/>
            <a:endCxn id="3" idx="3"/>
          </p:cNvCxnSpPr>
          <p:nvPr/>
        </p:nvCxnSpPr>
        <p:spPr bwMode="auto">
          <a:xfrm flipH="1">
            <a:off x="1114797" y="2270834"/>
            <a:ext cx="359569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30">
            <a:extLst>
              <a:ext uri="{FF2B5EF4-FFF2-40B4-BE49-F238E27FC236}">
                <a16:creationId xmlns:a16="http://schemas.microsoft.com/office/drawing/2014/main" id="{7FAFA861-ED9E-17BE-101D-7BC65F6C7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622" y="2002547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긴급도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산정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AutoShape 33">
            <a:extLst>
              <a:ext uri="{FF2B5EF4-FFF2-40B4-BE49-F238E27FC236}">
                <a16:creationId xmlns:a16="http://schemas.microsoft.com/office/drawing/2014/main" id="{615EF23F-44B3-9D94-B9DB-E7B25469826C}"/>
              </a:ext>
            </a:extLst>
          </p:cNvPr>
          <p:cNvCxnSpPr>
            <a:cxnSpLocks noChangeShapeType="1"/>
            <a:stCxn id="17" idx="1"/>
            <a:endCxn id="6" idx="3"/>
          </p:cNvCxnSpPr>
          <p:nvPr/>
        </p:nvCxnSpPr>
        <p:spPr bwMode="auto">
          <a:xfrm flipH="1">
            <a:off x="4499347" y="2272422"/>
            <a:ext cx="575419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30">
            <a:extLst>
              <a:ext uri="{FF2B5EF4-FFF2-40B4-BE49-F238E27FC236}">
                <a16:creationId xmlns:a16="http://schemas.microsoft.com/office/drawing/2014/main" id="{224C7F56-0FA9-C517-0241-644CFEA88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571" y="2002547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탐지정책명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BA1B17A7-4BE2-FC16-D1CA-942AEC252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739" y="2002547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정책적용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AutoShape 33">
            <a:extLst>
              <a:ext uri="{FF2B5EF4-FFF2-40B4-BE49-F238E27FC236}">
                <a16:creationId xmlns:a16="http://schemas.microsoft.com/office/drawing/2014/main" id="{EF8E8DCE-69B8-59A2-B8E1-FD3C8B6C1287}"/>
              </a:ext>
            </a:extLst>
          </p:cNvPr>
          <p:cNvCxnSpPr>
            <a:cxnSpLocks noChangeShapeType="1"/>
            <a:stCxn id="8" idx="1"/>
            <a:endCxn id="17" idx="3"/>
          </p:cNvCxnSpPr>
          <p:nvPr/>
        </p:nvCxnSpPr>
        <p:spPr bwMode="auto">
          <a:xfrm flipH="1">
            <a:off x="5795491" y="2272422"/>
            <a:ext cx="72008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33">
            <a:extLst>
              <a:ext uri="{FF2B5EF4-FFF2-40B4-BE49-F238E27FC236}">
                <a16:creationId xmlns:a16="http://schemas.microsoft.com/office/drawing/2014/main" id="{09C46512-BFDE-6A8B-9620-24EAB0121D41}"/>
              </a:ext>
            </a:extLst>
          </p:cNvPr>
          <p:cNvCxnSpPr>
            <a:cxnSpLocks noChangeShapeType="1"/>
            <a:stCxn id="9" idx="1"/>
            <a:endCxn id="8" idx="3"/>
          </p:cNvCxnSpPr>
          <p:nvPr/>
        </p:nvCxnSpPr>
        <p:spPr bwMode="auto">
          <a:xfrm flipH="1">
            <a:off x="7236296" y="2272422"/>
            <a:ext cx="791443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30">
            <a:extLst>
              <a:ext uri="{FF2B5EF4-FFF2-40B4-BE49-F238E27FC236}">
                <a16:creationId xmlns:a16="http://schemas.microsoft.com/office/drawing/2014/main" id="{B66EC300-6ADB-C1C4-D817-7FAAA86CB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76" y="2025794"/>
            <a:ext cx="720725" cy="23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Asset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AutoShape 33">
            <a:extLst>
              <a:ext uri="{FF2B5EF4-FFF2-40B4-BE49-F238E27FC236}">
                <a16:creationId xmlns:a16="http://schemas.microsoft.com/office/drawing/2014/main" id="{A81874A9-7161-2DB5-E0C2-07E7C6443DF0}"/>
              </a:ext>
            </a:extLst>
          </p:cNvPr>
          <p:cNvCxnSpPr>
            <a:cxnSpLocks noChangeShapeType="1"/>
            <a:endCxn id="4" idx="3"/>
          </p:cNvCxnSpPr>
          <p:nvPr/>
        </p:nvCxnSpPr>
        <p:spPr bwMode="auto">
          <a:xfrm flipH="1" flipV="1">
            <a:off x="2195091" y="2270834"/>
            <a:ext cx="261588" cy="1588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69">
            <a:extLst>
              <a:ext uri="{FF2B5EF4-FFF2-40B4-BE49-F238E27FC236}">
                <a16:creationId xmlns:a16="http://schemas.microsoft.com/office/drawing/2014/main" id="{FCBEF047-D68F-61F9-8649-380E99B8E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76" y="2343542"/>
            <a:ext cx="719138" cy="2341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69">
            <a:extLst>
              <a:ext uri="{FF2B5EF4-FFF2-40B4-BE49-F238E27FC236}">
                <a16:creationId xmlns:a16="http://schemas.microsoft.com/office/drawing/2014/main" id="{E311CB3D-32E5-01F7-10BC-F35BD2F5E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76" y="2661445"/>
            <a:ext cx="719138" cy="2341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AutoShape 33">
            <a:extLst>
              <a:ext uri="{FF2B5EF4-FFF2-40B4-BE49-F238E27FC236}">
                <a16:creationId xmlns:a16="http://schemas.microsoft.com/office/drawing/2014/main" id="{CE0716F1-4F7A-817A-E41E-23A9AAD2625D}"/>
              </a:ext>
            </a:extLst>
          </p:cNvPr>
          <p:cNvCxnSpPr>
            <a:cxnSpLocks noChangeShapeType="1"/>
            <a:stCxn id="6" idx="1"/>
          </p:cNvCxnSpPr>
          <p:nvPr/>
        </p:nvCxnSpPr>
        <p:spPr bwMode="auto">
          <a:xfrm flipH="1">
            <a:off x="3363775" y="2272422"/>
            <a:ext cx="414847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0">
            <a:extLst>
              <a:ext uri="{FF2B5EF4-FFF2-40B4-BE49-F238E27FC236}">
                <a16:creationId xmlns:a16="http://schemas.microsoft.com/office/drawing/2014/main" id="{6027E0C5-44B5-DDC7-125D-F7D3B5936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766" y="2002547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공격유형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분류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Group 156">
            <a:extLst>
              <a:ext uri="{FF2B5EF4-FFF2-40B4-BE49-F238E27FC236}">
                <a16:creationId xmlns:a16="http://schemas.microsoft.com/office/drawing/2014/main" id="{6E1160F1-8749-87BA-A892-5911DD885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296350"/>
              </p:ext>
            </p:extLst>
          </p:nvPr>
        </p:nvGraphicFramePr>
        <p:xfrm>
          <a:off x="251519" y="3745907"/>
          <a:ext cx="8626255" cy="2521246"/>
        </p:xfrm>
        <a:graphic>
          <a:graphicData uri="http://schemas.openxmlformats.org/drawingml/2006/table">
            <a:tbl>
              <a:tblPr/>
              <a:tblGrid>
                <a:gridCol w="1955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1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분류하기 위한 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기준을 구분하여 분류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Asset :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대상의 자산 취약점 여부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Service :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대상의 서비스 외부 오픈 여부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Policy :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장비에서 발생한 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행위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정의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Reference :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어떤 외부 위협 정보인지 확인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Event Sererity : Event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위험 수준을 정의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정책분류체계 정의서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긴급도산정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긴급도 분류하기 위해 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구분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Critical(9~10), Major(6~8), Minor(3~5), Info(0~2)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공격유형분류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이벤트를 범주화 할 수 있는 상위 수준의 분류하여 정의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(21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유형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DDoS, Recon, Scanning, Backdoor, Pattern Matching, Service Attack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탐지정책명 생성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유형에 정의된 탐지코드명을 생성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탐지정책 정의서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정책적용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보안시스템에 탐지정책을 생성하여 적용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Rectangle 69">
            <a:extLst>
              <a:ext uri="{FF2B5EF4-FFF2-40B4-BE49-F238E27FC236}">
                <a16:creationId xmlns:a16="http://schemas.microsoft.com/office/drawing/2014/main" id="{43D4F93D-7F80-7881-D903-F2D3DB850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76" y="2979348"/>
            <a:ext cx="719138" cy="2341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Rectangle 69">
            <a:extLst>
              <a:ext uri="{FF2B5EF4-FFF2-40B4-BE49-F238E27FC236}">
                <a16:creationId xmlns:a16="http://schemas.microsoft.com/office/drawing/2014/main" id="{E8D189BA-0B3F-5C40-ED27-770B7AA41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76" y="3297252"/>
            <a:ext cx="719138" cy="2341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Event Severity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CA1732-0B9C-DB00-65AD-95255566193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4E9EA8-1F69-7197-284D-368D275F037B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정책관리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484F31DF-CA8E-78F4-286D-C9B18A27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056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4A3D66D-DF26-60E2-9F8D-29A08343AE63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6FC17A-3C65-2616-32B5-A88739882A9D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이기종의 다양한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침임탐지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패턴 관계 분석으로 침입 정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오탐을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분석함</a:t>
            </a:r>
            <a:endParaRPr lang="ko-KR" altLang="en-US" sz="16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FBCCB8-C224-5E2A-99F7-7F3EC39FB316}"/>
              </a:ext>
            </a:extLst>
          </p:cNvPr>
          <p:cNvGrpSpPr/>
          <p:nvPr/>
        </p:nvGrpSpPr>
        <p:grpSpPr>
          <a:xfrm>
            <a:off x="266224" y="2227932"/>
            <a:ext cx="3898571" cy="1032521"/>
            <a:chOff x="4038546" y="4988031"/>
            <a:chExt cx="2712774" cy="1703678"/>
          </a:xfrm>
        </p:grpSpPr>
        <p:sp>
          <p:nvSpPr>
            <p:cNvPr id="12" name="모서리가 둥근 직사각형 95">
              <a:extLst>
                <a:ext uri="{FF2B5EF4-FFF2-40B4-BE49-F238E27FC236}">
                  <a16:creationId xmlns:a16="http://schemas.microsoft.com/office/drawing/2014/main" id="{D408A191-8EF9-DEC9-9FD5-7A0AA78E63FC}"/>
                </a:ext>
              </a:extLst>
            </p:cNvPr>
            <p:cNvSpPr/>
            <p:nvPr/>
          </p:nvSpPr>
          <p:spPr>
            <a:xfrm>
              <a:off x="4038546" y="5345864"/>
              <a:ext cx="2712774" cy="1345845"/>
            </a:xfrm>
            <a:prstGeom prst="roundRect">
              <a:avLst>
                <a:gd name="adj" fmla="val 61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3" name="양쪽 모서리가 둥근 사각형 96">
              <a:extLst>
                <a:ext uri="{FF2B5EF4-FFF2-40B4-BE49-F238E27FC236}">
                  <a16:creationId xmlns:a16="http://schemas.microsoft.com/office/drawing/2014/main" id="{B009BD74-FAB9-2312-EE79-7ABAB52582B6}"/>
                </a:ext>
              </a:extLst>
            </p:cNvPr>
            <p:cNvSpPr/>
            <p:nvPr/>
          </p:nvSpPr>
          <p:spPr>
            <a:xfrm>
              <a:off x="4038546" y="4988031"/>
              <a:ext cx="2712774" cy="617448"/>
            </a:xfrm>
            <a:prstGeom prst="round2SameRect">
              <a:avLst>
                <a:gd name="adj1" fmla="val 29896"/>
                <a:gd name="adj2" fmla="val 0"/>
              </a:avLst>
            </a:prstGeom>
            <a:solidFill>
              <a:srgbClr val="4DA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C88D22D-8AE3-5045-1330-3FCE05AE5FB1}"/>
                </a:ext>
              </a:extLst>
            </p:cNvPr>
            <p:cNvSpPr/>
            <p:nvPr/>
          </p:nvSpPr>
          <p:spPr>
            <a:xfrm>
              <a:off x="5054728" y="5151327"/>
              <a:ext cx="680413" cy="30470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ko-KR" altLang="en-US" sz="1200" kern="0" dirty="0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보안장비 </a:t>
              </a:r>
              <a:r>
                <a:rPr lang="ko-KR" altLang="en-US" sz="1200" kern="0" dirty="0" err="1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룰셋</a:t>
              </a:r>
              <a:endParaRPr lang="ko-KR" altLang="en-US" sz="1200" kern="0" dirty="0">
                <a:gradFill>
                  <a:gsLst>
                    <a:gs pos="9524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3514AB-54FC-97CE-9B36-C0BB4940219C}"/>
              </a:ext>
            </a:extLst>
          </p:cNvPr>
          <p:cNvGrpSpPr/>
          <p:nvPr/>
        </p:nvGrpSpPr>
        <p:grpSpPr>
          <a:xfrm>
            <a:off x="5035057" y="2227932"/>
            <a:ext cx="3842720" cy="1032521"/>
            <a:chOff x="4038546" y="4988031"/>
            <a:chExt cx="2712774" cy="1703678"/>
          </a:xfrm>
        </p:grpSpPr>
        <p:sp>
          <p:nvSpPr>
            <p:cNvPr id="9" name="모서리가 둥근 직사각형 92">
              <a:extLst>
                <a:ext uri="{FF2B5EF4-FFF2-40B4-BE49-F238E27FC236}">
                  <a16:creationId xmlns:a16="http://schemas.microsoft.com/office/drawing/2014/main" id="{3F8AA72A-97F4-4FB4-F9DD-F91F4423B16B}"/>
                </a:ext>
              </a:extLst>
            </p:cNvPr>
            <p:cNvSpPr/>
            <p:nvPr/>
          </p:nvSpPr>
          <p:spPr>
            <a:xfrm>
              <a:off x="4038546" y="5345864"/>
              <a:ext cx="2712774" cy="1345845"/>
            </a:xfrm>
            <a:prstGeom prst="roundRect">
              <a:avLst>
                <a:gd name="adj" fmla="val 61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0" name="양쪽 모서리가 둥근 사각형 93">
              <a:extLst>
                <a:ext uri="{FF2B5EF4-FFF2-40B4-BE49-F238E27FC236}">
                  <a16:creationId xmlns:a16="http://schemas.microsoft.com/office/drawing/2014/main" id="{FDFE84DA-7730-CB90-E52F-E0BA257FD989}"/>
                </a:ext>
              </a:extLst>
            </p:cNvPr>
            <p:cNvSpPr/>
            <p:nvPr/>
          </p:nvSpPr>
          <p:spPr>
            <a:xfrm>
              <a:off x="4038546" y="4988031"/>
              <a:ext cx="2712774" cy="617448"/>
            </a:xfrm>
            <a:prstGeom prst="round2SameRect">
              <a:avLst>
                <a:gd name="adj1" fmla="val 29896"/>
                <a:gd name="adj2" fmla="val 0"/>
              </a:avLst>
            </a:prstGeom>
            <a:solidFill>
              <a:srgbClr val="449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FD4BC8-9C90-35A8-2B4A-D13B7875ACDE}"/>
                </a:ext>
              </a:extLst>
            </p:cNvPr>
            <p:cNvSpPr/>
            <p:nvPr/>
          </p:nvSpPr>
          <p:spPr>
            <a:xfrm>
              <a:off x="5030548" y="5151327"/>
              <a:ext cx="728778" cy="30470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ko-KR" altLang="en-US" sz="1200" kern="0" dirty="0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연관 분석 방법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4EA45A-CE63-C7ED-2A9F-AAC26BA1D199}"/>
              </a:ext>
            </a:extLst>
          </p:cNvPr>
          <p:cNvGrpSpPr/>
          <p:nvPr/>
        </p:nvGrpSpPr>
        <p:grpSpPr>
          <a:xfrm>
            <a:off x="4109508" y="2225646"/>
            <a:ext cx="941768" cy="941766"/>
            <a:chOff x="2046955" y="4446102"/>
            <a:chExt cx="1185110" cy="118510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A058488-24BA-342F-04D7-9533C2AD7470}"/>
                </a:ext>
              </a:extLst>
            </p:cNvPr>
            <p:cNvSpPr/>
            <p:nvPr/>
          </p:nvSpPr>
          <p:spPr>
            <a:xfrm>
              <a:off x="2046955" y="4446102"/>
              <a:ext cx="1185110" cy="1185108"/>
            </a:xfrm>
            <a:prstGeom prst="ellipse">
              <a:avLst/>
            </a:prstGeom>
            <a:solidFill>
              <a:srgbClr val="397A7F"/>
            </a:solidFill>
            <a:ln w="412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3B8821-B77B-EEA3-9BF0-3F2C897F5E20}"/>
                </a:ext>
              </a:extLst>
            </p:cNvPr>
            <p:cNvSpPr/>
            <p:nvPr/>
          </p:nvSpPr>
          <p:spPr>
            <a:xfrm>
              <a:off x="2300621" y="4903100"/>
              <a:ext cx="677779" cy="27111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0" lvl="1" indent="-90482" algn="ctr" fontAlgn="auto">
                <a:spcBef>
                  <a:spcPts val="0"/>
                </a:spcBef>
                <a:spcAft>
                  <a:spcPts val="0"/>
                </a:spcAft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None/>
                <a:tabLst>
                  <a:tab pos="5647968" algn="l"/>
                </a:tabLst>
                <a:defRPr/>
              </a:pPr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76000">
                        <a:schemeClr val="bg1"/>
                      </a:gs>
                    </a:gsLst>
                    <a:lin ang="5400000" scaled="1"/>
                  </a:gradFill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+mn-ea"/>
                </a:rPr>
                <a:t>최적화</a:t>
              </a:r>
              <a:endParaRPr lang="en-US" altLang="ko-KR" sz="1400" kern="0" dirty="0">
                <a:gradFill>
                  <a:gsLst>
                    <a:gs pos="0">
                      <a:schemeClr val="bg1"/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63500">
                    <a:schemeClr val="tx1">
                      <a:alpha val="5000"/>
                    </a:schemeClr>
                  </a:glow>
                </a:effectLst>
                <a:latin typeface="+mn-ea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BB896E77-A1B2-6F69-FFF4-72652D819216}"/>
              </a:ext>
            </a:extLst>
          </p:cNvPr>
          <p:cNvSpPr/>
          <p:nvPr/>
        </p:nvSpPr>
        <p:spPr bwMode="auto">
          <a:xfrm>
            <a:off x="372120" y="2633410"/>
            <a:ext cx="2679291" cy="470385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88900" lvl="1" indent="-88900" defTabSz="895356" fontAlgn="ctr" latinLnBrk="0">
              <a:lnSpc>
                <a:spcPct val="110000"/>
              </a:lnSpc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kern="0" dirty="0">
                <a:latin typeface="+mn-ea"/>
              </a:rPr>
              <a:t>IDS/IPS </a:t>
            </a:r>
            <a:r>
              <a:rPr lang="ko-KR" altLang="en-US" sz="1200" kern="0" dirty="0">
                <a:latin typeface="+mn-ea"/>
              </a:rPr>
              <a:t>특정 패턴 </a:t>
            </a:r>
            <a:r>
              <a:rPr lang="en-US" altLang="ko-KR" sz="1200" kern="0" dirty="0">
                <a:latin typeface="+mn-ea"/>
              </a:rPr>
              <a:t>(</a:t>
            </a:r>
            <a:r>
              <a:rPr lang="ko-KR" altLang="en-US" sz="1200" kern="0" dirty="0">
                <a:latin typeface="+mn-ea"/>
              </a:rPr>
              <a:t>문자열</a:t>
            </a:r>
            <a:r>
              <a:rPr lang="en-US" altLang="ko-KR" sz="1200" kern="0" dirty="0">
                <a:latin typeface="+mn-ea"/>
              </a:rPr>
              <a:t>/IP/</a:t>
            </a:r>
            <a:r>
              <a:rPr lang="ko-KR" altLang="en-US" sz="1200" kern="0" dirty="0">
                <a:latin typeface="+mn-ea"/>
              </a:rPr>
              <a:t>함수</a:t>
            </a:r>
            <a:r>
              <a:rPr lang="en-US" altLang="ko-KR" sz="1200" kern="0" dirty="0">
                <a:latin typeface="+mn-ea"/>
              </a:rPr>
              <a:t>)</a:t>
            </a:r>
          </a:p>
          <a:p>
            <a:pPr marL="88900" lvl="1" indent="-88900" defTabSz="895356" fontAlgn="ctr" latinLnBrk="0">
              <a:lnSpc>
                <a:spcPct val="110000"/>
              </a:lnSpc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+mn-ea"/>
              </a:rPr>
              <a:t>통합보안관제시스템 </a:t>
            </a:r>
            <a:r>
              <a:rPr lang="en-US" altLang="ko-KR" sz="1200" kern="0" dirty="0">
                <a:latin typeface="+mn-ea"/>
              </a:rPr>
              <a:t>: </a:t>
            </a:r>
            <a:r>
              <a:rPr lang="ko-KR" altLang="en-US" sz="1200" kern="0" dirty="0">
                <a:latin typeface="+mn-ea"/>
              </a:rPr>
              <a:t>고위험 이벤트</a:t>
            </a:r>
            <a:r>
              <a:rPr lang="en-US" altLang="ko-KR" sz="1200" kern="0" dirty="0">
                <a:latin typeface="+mn-ea"/>
              </a:rPr>
              <a:t>                 </a:t>
            </a:r>
            <a:endParaRPr lang="ko-KR" altLang="en-US" sz="1200" kern="0" dirty="0">
              <a:latin typeface="+mn-ea"/>
            </a:endParaRPr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96707522-AEF3-A549-9916-3BF00DE53F03}"/>
              </a:ext>
            </a:extLst>
          </p:cNvPr>
          <p:cNvSpPr/>
          <p:nvPr/>
        </p:nvSpPr>
        <p:spPr bwMode="auto">
          <a:xfrm>
            <a:off x="5128850" y="2616130"/>
            <a:ext cx="3255248" cy="470385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88900" lvl="1" indent="-88900" defTabSz="895356" fontAlgn="ctr" latinLnBrk="0">
              <a:lnSpc>
                <a:spcPct val="110000"/>
              </a:lnSpc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+mn-ea"/>
              </a:rPr>
              <a:t>관계적 요소 분석 </a:t>
            </a:r>
            <a:r>
              <a:rPr lang="en-US" altLang="ko-KR" sz="1200" kern="0" dirty="0">
                <a:latin typeface="+mn-ea"/>
              </a:rPr>
              <a:t>: Multi </a:t>
            </a:r>
            <a:r>
              <a:rPr lang="ko-KR" altLang="en-US" sz="1200" kern="0" dirty="0">
                <a:latin typeface="+mn-ea"/>
              </a:rPr>
              <a:t>상관분석</a:t>
            </a:r>
          </a:p>
          <a:p>
            <a:pPr marL="88900" lvl="1" indent="-88900" defTabSz="895356" fontAlgn="ctr" latinLnBrk="0">
              <a:lnSpc>
                <a:spcPct val="110000"/>
              </a:lnSpc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+mn-ea"/>
              </a:rPr>
              <a:t>인과적 요소 분석 </a:t>
            </a:r>
            <a:r>
              <a:rPr lang="en-US" altLang="ko-KR" sz="1200" kern="0" dirty="0">
                <a:latin typeface="+mn-ea"/>
              </a:rPr>
              <a:t>: </a:t>
            </a:r>
            <a:r>
              <a:rPr lang="ko-KR" altLang="en-US" sz="1200" kern="0" dirty="0">
                <a:latin typeface="+mn-ea"/>
              </a:rPr>
              <a:t>다자간 통계적 요소 분석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FE70EC-9C57-E5CD-91A4-6D30DE2EDE15}"/>
              </a:ext>
            </a:extLst>
          </p:cNvPr>
          <p:cNvGrpSpPr/>
          <p:nvPr/>
        </p:nvGrpSpPr>
        <p:grpSpPr>
          <a:xfrm>
            <a:off x="266222" y="3183262"/>
            <a:ext cx="8626256" cy="408225"/>
            <a:chOff x="1029833" y="4520986"/>
            <a:chExt cx="5733244" cy="278941"/>
          </a:xfrm>
        </p:grpSpPr>
        <p:sp>
          <p:nvSpPr>
            <p:cNvPr id="21" name="오각형 104">
              <a:extLst>
                <a:ext uri="{FF2B5EF4-FFF2-40B4-BE49-F238E27FC236}">
                  <a16:creationId xmlns:a16="http://schemas.microsoft.com/office/drawing/2014/main" id="{2FEA869D-E2A5-6C71-4911-195AE6B55C73}"/>
                </a:ext>
              </a:extLst>
            </p:cNvPr>
            <p:cNvSpPr/>
            <p:nvPr/>
          </p:nvSpPr>
          <p:spPr>
            <a:xfrm>
              <a:off x="1029833" y="4520986"/>
              <a:ext cx="1488913" cy="278941"/>
            </a:xfrm>
            <a:prstGeom prst="homePlate">
              <a:avLst/>
            </a:prstGeom>
            <a:solidFill>
              <a:srgbClr val="9FD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105">
              <a:extLst>
                <a:ext uri="{FF2B5EF4-FFF2-40B4-BE49-F238E27FC236}">
                  <a16:creationId xmlns:a16="http://schemas.microsoft.com/office/drawing/2014/main" id="{2B29E358-D57D-C21B-8CE1-8439C2BEC322}"/>
                </a:ext>
              </a:extLst>
            </p:cNvPr>
            <p:cNvSpPr/>
            <p:nvPr/>
          </p:nvSpPr>
          <p:spPr>
            <a:xfrm>
              <a:off x="2429753" y="4520986"/>
              <a:ext cx="1488910" cy="278941"/>
            </a:xfrm>
            <a:prstGeom prst="chevron">
              <a:avLst/>
            </a:prstGeom>
            <a:solidFill>
              <a:srgbClr val="9FD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갈매기형 수장 106">
              <a:extLst>
                <a:ext uri="{FF2B5EF4-FFF2-40B4-BE49-F238E27FC236}">
                  <a16:creationId xmlns:a16="http://schemas.microsoft.com/office/drawing/2014/main" id="{D8E8942C-1B86-7CB2-74C6-6F33B468DEC2}"/>
                </a:ext>
              </a:extLst>
            </p:cNvPr>
            <p:cNvSpPr/>
            <p:nvPr/>
          </p:nvSpPr>
          <p:spPr>
            <a:xfrm>
              <a:off x="3829672" y="4520986"/>
              <a:ext cx="1507120" cy="278941"/>
            </a:xfrm>
            <a:prstGeom prst="chevron">
              <a:avLst/>
            </a:prstGeom>
            <a:solidFill>
              <a:srgbClr val="9FD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갈매기형 수장 107">
              <a:extLst>
                <a:ext uri="{FF2B5EF4-FFF2-40B4-BE49-F238E27FC236}">
                  <a16:creationId xmlns:a16="http://schemas.microsoft.com/office/drawing/2014/main" id="{3E45BF53-D4C8-D34A-F5F8-69A422752FB2}"/>
                </a:ext>
              </a:extLst>
            </p:cNvPr>
            <p:cNvSpPr/>
            <p:nvPr/>
          </p:nvSpPr>
          <p:spPr>
            <a:xfrm>
              <a:off x="5229590" y="4520986"/>
              <a:ext cx="1533487" cy="278941"/>
            </a:xfrm>
            <a:prstGeom prst="chevron">
              <a:avLst/>
            </a:prstGeom>
            <a:solidFill>
              <a:srgbClr val="9FD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5713237-572E-9F42-CCD4-B391501B24E3}"/>
                </a:ext>
              </a:extLst>
            </p:cNvPr>
            <p:cNvSpPr/>
            <p:nvPr/>
          </p:nvSpPr>
          <p:spPr>
            <a:xfrm>
              <a:off x="4442999" y="4604202"/>
              <a:ext cx="306835" cy="12701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0" lvl="1" indent="-166189" algn="ctr" fontAlgn="base">
                <a:lnSpc>
                  <a:spcPct val="110000"/>
                </a:lnSpc>
                <a:spcBef>
                  <a:spcPts val="0"/>
                </a:spcBef>
                <a:spcAft>
                  <a:spcPts val="220"/>
                </a:spcAft>
                <a:buClr>
                  <a:srgbClr val="3271AA"/>
                </a:buClr>
                <a:buSzPct val="140000"/>
                <a:tabLst>
                  <a:tab pos="5186857" algn="l"/>
                </a:tabLst>
                <a:defRPr/>
              </a:pPr>
              <a:r>
                <a:rPr lang="ko-KR" altLang="en-US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최적화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2954324-7B5D-EAB8-7C31-884CCCA596BB}"/>
                </a:ext>
              </a:extLst>
            </p:cNvPr>
            <p:cNvSpPr/>
            <p:nvPr/>
          </p:nvSpPr>
          <p:spPr>
            <a:xfrm>
              <a:off x="5669255" y="4604201"/>
              <a:ext cx="654155" cy="12701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0" lvl="1" indent="-166189" algn="ctr" fontAlgn="base">
                <a:lnSpc>
                  <a:spcPct val="110000"/>
                </a:lnSpc>
                <a:spcBef>
                  <a:spcPts val="0"/>
                </a:spcBef>
                <a:spcAft>
                  <a:spcPts val="220"/>
                </a:spcAft>
                <a:buClr>
                  <a:srgbClr val="3271AA"/>
                </a:buClr>
                <a:buSzPct val="140000"/>
                <a:tabLst>
                  <a:tab pos="5186857" algn="l"/>
                </a:tabLst>
                <a:defRPr/>
              </a:pPr>
              <a:r>
                <a:rPr lang="ko-KR" altLang="en-US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적용</a:t>
              </a:r>
              <a:r>
                <a:rPr lang="en-US" altLang="ko-KR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모니터링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FFEB84-267A-68ED-8BB3-031CB54C6CAE}"/>
                </a:ext>
              </a:extLst>
            </p:cNvPr>
            <p:cNvSpPr/>
            <p:nvPr/>
          </p:nvSpPr>
          <p:spPr>
            <a:xfrm>
              <a:off x="3196475" y="4629690"/>
              <a:ext cx="43" cy="12701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0" lvl="1" indent="-166189" algn="ctr" fontAlgn="base">
                <a:lnSpc>
                  <a:spcPct val="110000"/>
                </a:lnSpc>
                <a:spcBef>
                  <a:spcPts val="0"/>
                </a:spcBef>
                <a:spcAft>
                  <a:spcPts val="220"/>
                </a:spcAft>
                <a:buClr>
                  <a:srgbClr val="3271AA"/>
                </a:buClr>
                <a:buSzPct val="140000"/>
                <a:tabLst>
                  <a:tab pos="5186857" algn="l"/>
                </a:tabLst>
                <a:defRPr/>
              </a:pPr>
              <a:endParaRPr lang="ko-KR" altLang="en-US" sz="1200" kern="0" dirty="0">
                <a:effectLst>
                  <a:glow rad="63500">
                    <a:schemeClr val="tx1">
                      <a:alpha val="5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35BB18-7666-4B66-BAA6-A1D7B740D120}"/>
                </a:ext>
              </a:extLst>
            </p:cNvPr>
            <p:cNvSpPr/>
            <p:nvPr/>
          </p:nvSpPr>
          <p:spPr>
            <a:xfrm>
              <a:off x="1545334" y="4604214"/>
              <a:ext cx="445337" cy="12701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0" lvl="1" indent="-166189" algn="ctr" fontAlgn="base">
                <a:lnSpc>
                  <a:spcPct val="110000"/>
                </a:lnSpc>
                <a:spcBef>
                  <a:spcPts val="0"/>
                </a:spcBef>
                <a:spcAft>
                  <a:spcPts val="220"/>
                </a:spcAft>
                <a:buClr>
                  <a:srgbClr val="3271AA"/>
                </a:buClr>
                <a:buSzPct val="140000"/>
                <a:tabLst>
                  <a:tab pos="5186857" algn="l"/>
                </a:tabLst>
                <a:defRPr/>
              </a:pPr>
              <a:r>
                <a:rPr lang="ko-KR" altLang="en-US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정책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48D12B9-7FD3-B1B8-760B-D0C3C6774B38}"/>
                </a:ext>
              </a:extLst>
            </p:cNvPr>
            <p:cNvSpPr/>
            <p:nvPr/>
          </p:nvSpPr>
          <p:spPr>
            <a:xfrm>
              <a:off x="2816235" y="4592949"/>
              <a:ext cx="715948" cy="19277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0" lvl="1" indent="-166189" algn="ctr" fontAlgn="base">
                <a:lnSpc>
                  <a:spcPts val="900"/>
                </a:lnSpc>
                <a:spcBef>
                  <a:spcPts val="0"/>
                </a:spcBef>
                <a:spcAft>
                  <a:spcPts val="220"/>
                </a:spcAft>
                <a:buClr>
                  <a:srgbClr val="3271AA"/>
                </a:buClr>
                <a:buSzPct val="140000"/>
                <a:tabLst>
                  <a:tab pos="5186857" algn="l"/>
                </a:tabLst>
                <a:defRPr/>
              </a:pPr>
              <a:r>
                <a:rPr lang="ko-KR" altLang="en-US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정책 판단</a:t>
              </a:r>
              <a:endParaRPr lang="en-US" altLang="ko-KR" sz="1200" kern="0" dirty="0">
                <a:effectLst>
                  <a:glow rad="63500">
                    <a:schemeClr val="tx1">
                      <a:alpha val="5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lvl="1" indent="-166189" algn="ctr" fontAlgn="base">
                <a:lnSpc>
                  <a:spcPts val="1100"/>
                </a:lnSpc>
                <a:spcBef>
                  <a:spcPts val="0"/>
                </a:spcBef>
                <a:spcAft>
                  <a:spcPts val="220"/>
                </a:spcAft>
                <a:buClr>
                  <a:srgbClr val="3271AA"/>
                </a:buClr>
                <a:buSzPct val="140000"/>
                <a:tabLst>
                  <a:tab pos="5186857" algn="l"/>
                </a:tabLst>
                <a:defRPr/>
              </a:pPr>
              <a:r>
                <a:rPr lang="en-US" altLang="ko-KR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효율성</a:t>
              </a:r>
              <a:r>
                <a:rPr lang="en-US" altLang="ko-KR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가용성</a:t>
              </a:r>
              <a:r>
                <a:rPr lang="en-US" altLang="ko-KR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1200" kern="0" dirty="0">
                <a:effectLst>
                  <a:glow rad="63500">
                    <a:schemeClr val="tx1">
                      <a:alpha val="5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4ADA95-E14C-7958-F4F9-068F9E4467E4}"/>
              </a:ext>
            </a:extLst>
          </p:cNvPr>
          <p:cNvSpPr/>
          <p:nvPr/>
        </p:nvSpPr>
        <p:spPr>
          <a:xfrm>
            <a:off x="274916" y="3645751"/>
            <a:ext cx="8617561" cy="28492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C826CB0-FFDB-4002-3EFA-8A0604EC5C43}"/>
              </a:ext>
            </a:extLst>
          </p:cNvPr>
          <p:cNvGrpSpPr/>
          <p:nvPr/>
        </p:nvGrpSpPr>
        <p:grpSpPr>
          <a:xfrm>
            <a:off x="254973" y="3633930"/>
            <a:ext cx="8634894" cy="278218"/>
            <a:chOff x="1305037" y="6575384"/>
            <a:chExt cx="5156724" cy="227829"/>
          </a:xfrm>
        </p:grpSpPr>
        <p:sp>
          <p:nvSpPr>
            <p:cNvPr id="73" name="양쪽 모서리가 둥근 사각형 114">
              <a:extLst>
                <a:ext uri="{FF2B5EF4-FFF2-40B4-BE49-F238E27FC236}">
                  <a16:creationId xmlns:a16="http://schemas.microsoft.com/office/drawing/2014/main" id="{CD48A679-1E31-7710-7773-BE3EDDA76742}"/>
                </a:ext>
              </a:extLst>
            </p:cNvPr>
            <p:cNvSpPr/>
            <p:nvPr/>
          </p:nvSpPr>
          <p:spPr>
            <a:xfrm flipV="1">
              <a:off x="1305037" y="6591749"/>
              <a:ext cx="5156724" cy="196623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  <a:defRPr/>
              </a:pPr>
              <a:endParaRPr lang="ko-KR" altLang="en-US" sz="1400" kern="0" dirty="0">
                <a:gradFill>
                  <a:gsLst>
                    <a:gs pos="0">
                      <a:schemeClr val="bg1"/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63500">
                    <a:schemeClr val="tx1">
                      <a:alpha val="5000"/>
                    </a:schemeClr>
                  </a:glow>
                </a:effectLst>
                <a:latin typeface="+mn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7CF28E-5E42-087D-DD7D-DA657EF170C6}"/>
                </a:ext>
              </a:extLst>
            </p:cNvPr>
            <p:cNvSpPr/>
            <p:nvPr/>
          </p:nvSpPr>
          <p:spPr>
            <a:xfrm>
              <a:off x="3536279" y="6575384"/>
              <a:ext cx="694239" cy="2278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kern="0" dirty="0">
                  <a:gradFill>
                    <a:gsLst>
                      <a:gs pos="0">
                        <a:schemeClr val="bg1"/>
                      </a:gs>
                      <a:gs pos="76000">
                        <a:schemeClr val="bg1"/>
                      </a:gs>
                    </a:gsLst>
                    <a:lin ang="5400000" scaled="1"/>
                  </a:gradFill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+mn-ea"/>
                </a:rPr>
                <a:t>정책판단 기준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5EA7BD-6A9F-D2F7-B77B-FBAC105D1A1A}"/>
              </a:ext>
            </a:extLst>
          </p:cNvPr>
          <p:cNvGrpSpPr/>
          <p:nvPr/>
        </p:nvGrpSpPr>
        <p:grpSpPr>
          <a:xfrm>
            <a:off x="394726" y="5827670"/>
            <a:ext cx="8415928" cy="468107"/>
            <a:chOff x="3378007" y="7329954"/>
            <a:chExt cx="1557962" cy="383328"/>
          </a:xfrm>
        </p:grpSpPr>
        <p:sp>
          <p:nvSpPr>
            <p:cNvPr id="71" name="모서리가 둥근 직사각형 117">
              <a:extLst>
                <a:ext uri="{FF2B5EF4-FFF2-40B4-BE49-F238E27FC236}">
                  <a16:creationId xmlns:a16="http://schemas.microsoft.com/office/drawing/2014/main" id="{B3DDB380-94C5-98AE-126C-C4DA774CC16E}"/>
                </a:ext>
              </a:extLst>
            </p:cNvPr>
            <p:cNvSpPr/>
            <p:nvPr/>
          </p:nvSpPr>
          <p:spPr>
            <a:xfrm>
              <a:off x="3378007" y="7329954"/>
              <a:ext cx="1557962" cy="383328"/>
            </a:xfrm>
            <a:prstGeom prst="roundRect">
              <a:avLst>
                <a:gd name="adj" fmla="val 18250"/>
              </a:avLst>
            </a:prstGeom>
            <a:solidFill>
              <a:srgbClr val="449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CCC8FFF-3FE5-B900-8E01-DFE3DF50D96B}"/>
                </a:ext>
              </a:extLst>
            </p:cNvPr>
            <p:cNvSpPr/>
            <p:nvPr/>
          </p:nvSpPr>
          <p:spPr>
            <a:xfrm>
              <a:off x="3650586" y="7374907"/>
              <a:ext cx="1012804" cy="30244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0" lvl="2" algn="ctr">
                <a:defRPr/>
              </a:pPr>
              <a:r>
                <a:rPr lang="ko-KR" altLang="en-US" sz="1200" kern="0" dirty="0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임계치 최적화</a:t>
              </a:r>
              <a:r>
                <a:rPr lang="en-US" altLang="ko-KR" sz="1200" kern="0" dirty="0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, </a:t>
              </a:r>
              <a:r>
                <a:rPr lang="ko-KR" altLang="en-US" sz="1200" kern="0" dirty="0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예외 처리</a:t>
              </a:r>
              <a:r>
                <a:rPr lang="en-US" altLang="ko-KR" sz="1200" kern="0" dirty="0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, </a:t>
              </a:r>
              <a:r>
                <a:rPr lang="ko-KR" altLang="en-US" sz="1200" kern="0" dirty="0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상관관계 룰 등을 적용하여 </a:t>
              </a:r>
              <a:r>
                <a:rPr lang="ko-KR" altLang="en-US" sz="1200" kern="0" dirty="0" err="1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오탐</a:t>
              </a:r>
              <a:r>
                <a:rPr lang="ko-KR" altLang="en-US" sz="1200" kern="0" dirty="0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 최소화</a:t>
              </a:r>
              <a:r>
                <a:rPr lang="en-US" altLang="ko-KR" sz="1200" kern="0" dirty="0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, </a:t>
              </a:r>
              <a:r>
                <a:rPr lang="ko-KR" altLang="en-US" sz="1200" kern="0" dirty="0" err="1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정탐율</a:t>
              </a:r>
              <a:r>
                <a:rPr lang="ko-KR" altLang="en-US" sz="1200" kern="0" dirty="0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 향상</a:t>
              </a:r>
              <a:endParaRPr lang="en-US" altLang="ko-KR" sz="1200" kern="0" dirty="0">
                <a:gradFill>
                  <a:gsLst>
                    <a:gs pos="9524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+mn-ea"/>
              </a:endParaRPr>
            </a:p>
            <a:p>
              <a:pPr marL="0" lvl="2" algn="ctr">
                <a:defRPr/>
              </a:pPr>
              <a:r>
                <a:rPr lang="ko-KR" altLang="en-US" sz="1200" kern="0" dirty="0">
                  <a:gradFill>
                    <a:gsLst>
                      <a:gs pos="9524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+mn-ea"/>
                </a:rPr>
                <a:t>정책 최적화 작업을 통한 위협 이벤트의 모니터링 향상</a:t>
              </a:r>
            </a:p>
          </p:txBody>
        </p:sp>
      </p:grpSp>
      <p:sp>
        <p:nvSpPr>
          <p:cNvPr id="34" name="오른쪽 화살표 119">
            <a:extLst>
              <a:ext uri="{FF2B5EF4-FFF2-40B4-BE49-F238E27FC236}">
                <a16:creationId xmlns:a16="http://schemas.microsoft.com/office/drawing/2014/main" id="{2163BF2F-D480-5A8A-E19D-9AE3D55D8B31}"/>
              </a:ext>
            </a:extLst>
          </p:cNvPr>
          <p:cNvSpPr/>
          <p:nvPr/>
        </p:nvSpPr>
        <p:spPr>
          <a:xfrm>
            <a:off x="283423" y="5229200"/>
            <a:ext cx="8490523" cy="629913"/>
          </a:xfrm>
          <a:prstGeom prst="rightArrow">
            <a:avLst>
              <a:gd name="adj1" fmla="val 63755"/>
              <a:gd name="adj2" fmla="val 24325"/>
            </a:avLst>
          </a:prstGeom>
          <a:gradFill>
            <a:gsLst>
              <a:gs pos="0">
                <a:schemeClr val="bg1"/>
              </a:gs>
              <a:gs pos="98165">
                <a:srgbClr val="CFE7E9"/>
              </a:gs>
              <a:gs pos="52000">
                <a:srgbClr val="E5F2F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EFE317-B309-21B0-0B19-0008F7903A52}"/>
              </a:ext>
            </a:extLst>
          </p:cNvPr>
          <p:cNvGrpSpPr/>
          <p:nvPr/>
        </p:nvGrpSpPr>
        <p:grpSpPr>
          <a:xfrm>
            <a:off x="811450" y="5284491"/>
            <a:ext cx="7478430" cy="1046594"/>
            <a:chOff x="1421744" y="8061606"/>
            <a:chExt cx="4875239" cy="85704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0F2A459-ECDB-C1D3-3AAE-F7F8E5992769}"/>
                </a:ext>
              </a:extLst>
            </p:cNvPr>
            <p:cNvGrpSpPr/>
            <p:nvPr/>
          </p:nvGrpSpPr>
          <p:grpSpPr>
            <a:xfrm>
              <a:off x="1421744" y="8061606"/>
              <a:ext cx="665657" cy="406517"/>
              <a:chOff x="1505989" y="8023797"/>
              <a:chExt cx="665657" cy="406517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E3D39365-35F9-29D2-4538-9153F0DD18A0}"/>
                  </a:ext>
                </a:extLst>
              </p:cNvPr>
              <p:cNvSpPr/>
              <p:nvPr/>
            </p:nvSpPr>
            <p:spPr>
              <a:xfrm>
                <a:off x="1505989" y="8023797"/>
                <a:ext cx="665657" cy="40651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41275">
                <a:solidFill>
                  <a:srgbClr val="4DA6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6A808C7-2DF2-072F-2539-295852171DD3}"/>
                  </a:ext>
                </a:extLst>
              </p:cNvPr>
              <p:cNvSpPr/>
              <p:nvPr/>
            </p:nvSpPr>
            <p:spPr>
              <a:xfrm>
                <a:off x="1738497" y="8070927"/>
                <a:ext cx="200642" cy="31856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lvl="1" indent="-166189" algn="ctr" fontAlgn="base">
                  <a:lnSpc>
                    <a:spcPct val="110000"/>
                  </a:lnSpc>
                  <a:spcBef>
                    <a:spcPts val="0"/>
                  </a:spcBef>
                  <a:buClr>
                    <a:srgbClr val="3271AA"/>
                  </a:buClr>
                  <a:buSzPct val="140000"/>
                  <a:tabLst>
                    <a:tab pos="5186857" algn="l"/>
                  </a:tabLst>
                  <a:defRPr/>
                </a:pPr>
                <a:r>
                  <a:rPr lang="ko-KR" altLang="en-US" sz="1200" kern="0" dirty="0">
                    <a:effectLst>
                      <a:glow rad="63500">
                        <a:schemeClr val="tx1">
                          <a:alpha val="5000"/>
                        </a:schemeClr>
                      </a:glow>
                    </a:effectLst>
                    <a:latin typeface="+mn-ea"/>
                  </a:rPr>
                  <a:t>대상</a:t>
                </a:r>
                <a:endParaRPr lang="en-US" altLang="ko-KR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+mn-ea"/>
                </a:endParaRPr>
              </a:p>
              <a:p>
                <a:pPr marL="0" lvl="1" indent="-166189" algn="ctr" fontAlgn="base">
                  <a:lnSpc>
                    <a:spcPct val="110000"/>
                  </a:lnSpc>
                  <a:spcBef>
                    <a:spcPts val="0"/>
                  </a:spcBef>
                  <a:buClr>
                    <a:srgbClr val="3271AA"/>
                  </a:buClr>
                  <a:buSzPct val="140000"/>
                  <a:tabLst>
                    <a:tab pos="5186857" algn="l"/>
                  </a:tabLst>
                  <a:defRPr/>
                </a:pPr>
                <a:r>
                  <a:rPr lang="ko-KR" altLang="en-US" sz="1200" kern="0" dirty="0">
                    <a:effectLst>
                      <a:glow rad="63500">
                        <a:schemeClr val="tx1">
                          <a:alpha val="5000"/>
                        </a:schemeClr>
                      </a:glow>
                    </a:effectLst>
                    <a:latin typeface="+mn-ea"/>
                  </a:rPr>
                  <a:t>선정</a:t>
                </a:r>
                <a:endParaRPr lang="en-US" altLang="ko-KR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+mn-ea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2BAABE9-EC40-A060-872A-CCC7553238E5}"/>
                </a:ext>
              </a:extLst>
            </p:cNvPr>
            <p:cNvGrpSpPr/>
            <p:nvPr/>
          </p:nvGrpSpPr>
          <p:grpSpPr>
            <a:xfrm>
              <a:off x="2474140" y="8061606"/>
              <a:ext cx="665657" cy="406517"/>
              <a:chOff x="2474723" y="8023797"/>
              <a:chExt cx="665657" cy="406517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DAE712E6-61B2-A3A7-C6E9-976E44C2A6E1}"/>
                  </a:ext>
                </a:extLst>
              </p:cNvPr>
              <p:cNvSpPr/>
              <p:nvPr/>
            </p:nvSpPr>
            <p:spPr>
              <a:xfrm>
                <a:off x="2474723" y="8023797"/>
                <a:ext cx="665657" cy="40651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41275">
                <a:solidFill>
                  <a:srgbClr val="4DA6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76FDCD10-D971-57C6-5DA5-54919BD0C95D}"/>
                  </a:ext>
                </a:extLst>
              </p:cNvPr>
              <p:cNvSpPr/>
              <p:nvPr/>
            </p:nvSpPr>
            <p:spPr>
              <a:xfrm>
                <a:off x="2707231" y="8070928"/>
                <a:ext cx="200642" cy="31856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lvl="1" indent="-166189" algn="ctr" fontAlgn="base">
                  <a:lnSpc>
                    <a:spcPct val="110000"/>
                  </a:lnSpc>
                  <a:spcBef>
                    <a:spcPts val="0"/>
                  </a:spcBef>
                  <a:buClr>
                    <a:srgbClr val="3271AA"/>
                  </a:buClr>
                  <a:buSzPct val="140000"/>
                  <a:tabLst>
                    <a:tab pos="5186857" algn="l"/>
                  </a:tabLst>
                  <a:defRPr/>
                </a:pPr>
                <a:r>
                  <a:rPr lang="ko-KR" altLang="en-US" sz="1200" kern="0" dirty="0">
                    <a:effectLst>
                      <a:glow rad="63500">
                        <a:schemeClr val="tx1">
                          <a:alpha val="5000"/>
                        </a:schemeClr>
                      </a:glow>
                    </a:effectLst>
                    <a:latin typeface="+mn-ea"/>
                  </a:rPr>
                  <a:t>로그</a:t>
                </a:r>
                <a:endParaRPr lang="en-US" altLang="ko-KR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+mn-ea"/>
                </a:endParaRPr>
              </a:p>
              <a:p>
                <a:pPr marL="0" lvl="1" indent="-166189" algn="ctr" fontAlgn="base">
                  <a:lnSpc>
                    <a:spcPct val="110000"/>
                  </a:lnSpc>
                  <a:spcBef>
                    <a:spcPts val="0"/>
                  </a:spcBef>
                  <a:buClr>
                    <a:srgbClr val="3271AA"/>
                  </a:buClr>
                  <a:buSzPct val="140000"/>
                  <a:tabLst>
                    <a:tab pos="5186857" algn="l"/>
                  </a:tabLst>
                  <a:defRPr/>
                </a:pPr>
                <a:r>
                  <a:rPr lang="ko-KR" altLang="en-US" sz="1200" kern="0" dirty="0">
                    <a:effectLst>
                      <a:glow rad="63500">
                        <a:schemeClr val="tx1">
                          <a:alpha val="5000"/>
                        </a:schemeClr>
                      </a:glow>
                    </a:effectLst>
                    <a:latin typeface="+mn-ea"/>
                  </a:rPr>
                  <a:t>분석</a:t>
                </a:r>
                <a:endParaRPr lang="en-US" altLang="ko-KR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+mn-ea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C507401-D827-9965-5802-DB7615C47D50}"/>
                </a:ext>
              </a:extLst>
            </p:cNvPr>
            <p:cNvGrpSpPr/>
            <p:nvPr/>
          </p:nvGrpSpPr>
          <p:grpSpPr>
            <a:xfrm>
              <a:off x="3526536" y="8061606"/>
              <a:ext cx="1718053" cy="406517"/>
              <a:chOff x="3443457" y="8023797"/>
              <a:chExt cx="1718053" cy="406517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28F36C8-C2D4-5FF4-4319-8945D29A4056}"/>
                  </a:ext>
                </a:extLst>
              </p:cNvPr>
              <p:cNvSpPr/>
              <p:nvPr/>
            </p:nvSpPr>
            <p:spPr>
              <a:xfrm>
                <a:off x="3443457" y="8023797"/>
                <a:ext cx="665657" cy="40651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41275">
                <a:solidFill>
                  <a:srgbClr val="4DA6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51E56493-5F1F-CDFF-9D25-A01D8D4875CE}"/>
                  </a:ext>
                </a:extLst>
              </p:cNvPr>
              <p:cNvSpPr/>
              <p:nvPr/>
            </p:nvSpPr>
            <p:spPr>
              <a:xfrm>
                <a:off x="3525484" y="8070928"/>
                <a:ext cx="501604" cy="31856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lvl="1" indent="-166189" algn="ctr" fontAlgn="base">
                  <a:lnSpc>
                    <a:spcPct val="110000"/>
                  </a:lnSpc>
                  <a:spcBef>
                    <a:spcPts val="0"/>
                  </a:spcBef>
                  <a:buClr>
                    <a:srgbClr val="3271AA"/>
                  </a:buClr>
                  <a:buSzPct val="140000"/>
                  <a:tabLst>
                    <a:tab pos="5186857" algn="l"/>
                  </a:tabLst>
                  <a:defRPr/>
                </a:pPr>
                <a:r>
                  <a:rPr lang="ko-KR" altLang="en-US" sz="1200" kern="0" dirty="0">
                    <a:effectLst>
                      <a:glow rad="63500">
                        <a:schemeClr val="tx1">
                          <a:alpha val="5000"/>
                        </a:schemeClr>
                      </a:glow>
                    </a:effectLst>
                    <a:latin typeface="+mn-ea"/>
                  </a:rPr>
                  <a:t>보안담당자</a:t>
                </a:r>
                <a:endParaRPr lang="en-US" altLang="ko-KR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+mn-ea"/>
                </a:endParaRPr>
              </a:p>
              <a:p>
                <a:pPr marL="0" lvl="1" indent="-166189" algn="ctr" fontAlgn="base">
                  <a:lnSpc>
                    <a:spcPct val="110000"/>
                  </a:lnSpc>
                  <a:spcBef>
                    <a:spcPts val="0"/>
                  </a:spcBef>
                  <a:buClr>
                    <a:srgbClr val="3271AA"/>
                  </a:buClr>
                  <a:buSzPct val="140000"/>
                  <a:tabLst>
                    <a:tab pos="5186857" algn="l"/>
                  </a:tabLst>
                  <a:defRPr/>
                </a:pPr>
                <a:r>
                  <a:rPr lang="ko-KR" altLang="en-US" sz="1200" kern="0" dirty="0">
                    <a:effectLst>
                      <a:glow rad="63500">
                        <a:schemeClr val="tx1">
                          <a:alpha val="5000"/>
                        </a:schemeClr>
                      </a:glow>
                    </a:effectLst>
                    <a:latin typeface="+mn-ea"/>
                  </a:rPr>
                  <a:t>협의</a:t>
                </a: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537B0EAE-71C0-DDD7-8838-EFC03226AD50}"/>
                  </a:ext>
                </a:extLst>
              </p:cNvPr>
              <p:cNvSpPr/>
              <p:nvPr/>
            </p:nvSpPr>
            <p:spPr>
              <a:xfrm>
                <a:off x="4495853" y="8023797"/>
                <a:ext cx="665657" cy="40651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41275">
                <a:solidFill>
                  <a:srgbClr val="4DA6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86D862E-E96D-9BAC-71D5-27A990883656}"/>
                  </a:ext>
                </a:extLst>
              </p:cNvPr>
              <p:cNvSpPr/>
              <p:nvPr/>
            </p:nvSpPr>
            <p:spPr>
              <a:xfrm>
                <a:off x="4610275" y="8070928"/>
                <a:ext cx="436813" cy="31856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lvl="1" indent="-166189" algn="ctr" fontAlgn="base">
                  <a:lnSpc>
                    <a:spcPct val="110000"/>
                  </a:lnSpc>
                  <a:spcBef>
                    <a:spcPts val="0"/>
                  </a:spcBef>
                  <a:buClr>
                    <a:srgbClr val="3271AA"/>
                  </a:buClr>
                  <a:buSzPct val="140000"/>
                  <a:tabLst>
                    <a:tab pos="5186857" algn="l"/>
                  </a:tabLst>
                  <a:defRPr/>
                </a:pPr>
                <a:r>
                  <a:rPr lang="ko-KR" altLang="en-US" sz="1200" kern="0" dirty="0">
                    <a:effectLst>
                      <a:glow rad="63500">
                        <a:schemeClr val="tx1">
                          <a:alpha val="5000"/>
                        </a:schemeClr>
                      </a:glow>
                    </a:effectLst>
                    <a:latin typeface="+mn-ea"/>
                  </a:rPr>
                  <a:t>최적화 및</a:t>
                </a:r>
                <a:endParaRPr lang="en-US" altLang="ko-KR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+mn-ea"/>
                </a:endParaRPr>
              </a:p>
              <a:p>
                <a:pPr marL="0" lvl="1" indent="-166189" algn="ctr" fontAlgn="base">
                  <a:lnSpc>
                    <a:spcPct val="110000"/>
                  </a:lnSpc>
                  <a:spcBef>
                    <a:spcPts val="0"/>
                  </a:spcBef>
                  <a:buClr>
                    <a:srgbClr val="3271AA"/>
                  </a:buClr>
                  <a:buSzPct val="140000"/>
                  <a:tabLst>
                    <a:tab pos="5186857" algn="l"/>
                  </a:tabLst>
                  <a:defRPr/>
                </a:pPr>
                <a:r>
                  <a:rPr lang="ko-KR" altLang="en-US" sz="1200" kern="0" dirty="0">
                    <a:effectLst>
                      <a:glow rad="63500">
                        <a:schemeClr val="tx1">
                          <a:alpha val="5000"/>
                        </a:schemeClr>
                      </a:glow>
                    </a:effectLst>
                    <a:latin typeface="+mn-ea"/>
                  </a:rPr>
                  <a:t>이력관리</a:t>
                </a: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2D6FA22-C0EA-3F4C-6F63-321B3B87C506}"/>
                </a:ext>
              </a:extLst>
            </p:cNvPr>
            <p:cNvSpPr/>
            <p:nvPr/>
          </p:nvSpPr>
          <p:spPr>
            <a:xfrm>
              <a:off x="4916338" y="8766432"/>
              <a:ext cx="42" cy="15221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0" lvl="1" indent="-166189" algn="ctr" fontAlgn="base">
                <a:lnSpc>
                  <a:spcPct val="110000"/>
                </a:lnSpc>
                <a:spcBef>
                  <a:spcPts val="0"/>
                </a:spcBef>
                <a:buClr>
                  <a:srgbClr val="3271AA"/>
                </a:buClr>
                <a:buSzPct val="140000"/>
                <a:tabLst>
                  <a:tab pos="5186857" algn="l"/>
                </a:tabLst>
                <a:defRPr/>
              </a:pPr>
              <a:endParaRPr lang="ko-KR" altLang="en-US" sz="1200" kern="0" dirty="0">
                <a:effectLst>
                  <a:glow rad="63500">
                    <a:schemeClr val="tx1">
                      <a:alpha val="5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7688181-CCDB-E2B7-EEDB-3F6CC3E4071F}"/>
                </a:ext>
              </a:extLst>
            </p:cNvPr>
            <p:cNvGrpSpPr/>
            <p:nvPr/>
          </p:nvGrpSpPr>
          <p:grpSpPr>
            <a:xfrm>
              <a:off x="5631326" y="8061606"/>
              <a:ext cx="665657" cy="406517"/>
              <a:chOff x="5380927" y="8023797"/>
              <a:chExt cx="665657" cy="406517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3AD8FA7-6911-33F3-07A7-B2305892B4C6}"/>
                  </a:ext>
                </a:extLst>
              </p:cNvPr>
              <p:cNvSpPr/>
              <p:nvPr/>
            </p:nvSpPr>
            <p:spPr>
              <a:xfrm>
                <a:off x="5380927" y="8023797"/>
                <a:ext cx="665657" cy="40651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41275">
                <a:solidFill>
                  <a:srgbClr val="4DA6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0064257-E0F5-6AFA-CF1E-FC2749662D15}"/>
                  </a:ext>
                </a:extLst>
              </p:cNvPr>
              <p:cNvSpPr/>
              <p:nvPr/>
            </p:nvSpPr>
            <p:spPr>
              <a:xfrm>
                <a:off x="5513114" y="8154101"/>
                <a:ext cx="401283" cy="152219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lvl="1" indent="-166189" algn="ctr" fontAlgn="base">
                  <a:lnSpc>
                    <a:spcPct val="110000"/>
                  </a:lnSpc>
                  <a:spcBef>
                    <a:spcPts val="0"/>
                  </a:spcBef>
                  <a:buClr>
                    <a:srgbClr val="3271AA"/>
                  </a:buClr>
                  <a:buSzPct val="140000"/>
                  <a:tabLst>
                    <a:tab pos="5186857" algn="l"/>
                  </a:tabLst>
                  <a:defRPr/>
                </a:pPr>
                <a:r>
                  <a:rPr lang="ko-KR" altLang="en-US" sz="1200" kern="0" dirty="0">
                    <a:effectLst>
                      <a:glow rad="63500">
                        <a:schemeClr val="tx1">
                          <a:alpha val="5000"/>
                        </a:schemeClr>
                      </a:glow>
                    </a:effectLst>
                    <a:latin typeface="+mn-ea"/>
                  </a:rPr>
                  <a:t>모니터링</a:t>
                </a:r>
                <a:endParaRPr lang="en-US" altLang="ko-KR" sz="1200" kern="0" dirty="0">
                  <a:effectLst>
                    <a:glow rad="63500">
                      <a:schemeClr val="tx1">
                        <a:alpha val="5000"/>
                      </a:schemeClr>
                    </a:glow>
                  </a:effectLst>
                  <a:latin typeface="+mn-ea"/>
                </a:endParaRP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F25F9C-3715-E540-CDE0-977CE656996B}"/>
              </a:ext>
            </a:extLst>
          </p:cNvPr>
          <p:cNvGrpSpPr/>
          <p:nvPr/>
        </p:nvGrpSpPr>
        <p:grpSpPr>
          <a:xfrm>
            <a:off x="285177" y="3937855"/>
            <a:ext cx="8587255" cy="1196964"/>
            <a:chOff x="1089840" y="6928058"/>
            <a:chExt cx="5598088" cy="98018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BC5E56D-FC32-3912-997B-C7DC87C51E01}"/>
                </a:ext>
              </a:extLst>
            </p:cNvPr>
            <p:cNvGrpSpPr/>
            <p:nvPr/>
          </p:nvGrpSpPr>
          <p:grpSpPr>
            <a:xfrm>
              <a:off x="1089840" y="6928058"/>
              <a:ext cx="5598088" cy="222335"/>
              <a:chOff x="1302245" y="7138384"/>
              <a:chExt cx="5691623" cy="22233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DF06853-E915-3CE2-B2D7-A1727B0B67D5}"/>
                  </a:ext>
                </a:extLst>
              </p:cNvPr>
              <p:cNvGrpSpPr/>
              <p:nvPr/>
            </p:nvGrpSpPr>
            <p:grpSpPr>
              <a:xfrm>
                <a:off x="1302245" y="7138384"/>
                <a:ext cx="5691623" cy="222335"/>
                <a:chOff x="1284081" y="7126044"/>
                <a:chExt cx="6157981" cy="222335"/>
              </a:xfrm>
              <a:solidFill>
                <a:srgbClr val="C3E1E3"/>
              </a:solidFill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FE7FDBD8-7EA8-EB62-BFBA-E9B0A21888FC}"/>
                    </a:ext>
                  </a:extLst>
                </p:cNvPr>
                <p:cNvSpPr/>
                <p:nvPr/>
              </p:nvSpPr>
              <p:spPr>
                <a:xfrm>
                  <a:off x="1284081" y="7126044"/>
                  <a:ext cx="1509563" cy="2223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535DFE7B-D36C-9694-C5B7-F8B9B1D144B7}"/>
                    </a:ext>
                  </a:extLst>
                </p:cNvPr>
                <p:cNvSpPr/>
                <p:nvPr/>
              </p:nvSpPr>
              <p:spPr>
                <a:xfrm>
                  <a:off x="2833554" y="7126044"/>
                  <a:ext cx="1509563" cy="2223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A7CD4C0A-2FB2-5BB4-28EA-A38BF03D4F28}"/>
                    </a:ext>
                  </a:extLst>
                </p:cNvPr>
                <p:cNvSpPr/>
                <p:nvPr/>
              </p:nvSpPr>
              <p:spPr>
                <a:xfrm>
                  <a:off x="4383026" y="7126044"/>
                  <a:ext cx="1509563" cy="2223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0745D6B-C475-8908-9648-2ECEAC18FA5D}"/>
                    </a:ext>
                  </a:extLst>
                </p:cNvPr>
                <p:cNvSpPr/>
                <p:nvPr/>
              </p:nvSpPr>
              <p:spPr>
                <a:xfrm>
                  <a:off x="5932499" y="7126044"/>
                  <a:ext cx="1509563" cy="2223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6E7219E-6EB0-76D3-37C8-2572A9466265}"/>
                  </a:ext>
                </a:extLst>
              </p:cNvPr>
              <p:cNvSpPr/>
              <p:nvPr/>
            </p:nvSpPr>
            <p:spPr>
              <a:xfrm>
                <a:off x="1532119" y="7171924"/>
                <a:ext cx="1081511" cy="151221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SzPct val="140000"/>
                  <a:buFont typeface="Wingdings" pitchFamily="2" charset="2"/>
                  <a:buNone/>
                  <a:tabLst>
                    <a:tab pos="5648325" algn="l"/>
                  </a:tabLst>
                  <a:defRPr/>
                </a:pPr>
                <a:r>
                  <a:rPr lang="ko-KR" altLang="en-US" sz="1200" kern="0" dirty="0">
                    <a:latin typeface="+mn-ea"/>
                  </a:rPr>
                  <a:t>신규 패턴</a:t>
                </a:r>
                <a:r>
                  <a:rPr lang="en-US" altLang="ko-KR" sz="1200" kern="0" dirty="0">
                    <a:latin typeface="+mn-ea"/>
                  </a:rPr>
                  <a:t> </a:t>
                </a:r>
                <a:r>
                  <a:rPr lang="ko-KR" altLang="en-US" sz="1200" kern="0" dirty="0">
                    <a:latin typeface="+mn-ea"/>
                  </a:rPr>
                  <a:t>탐지 적합성</a:t>
                </a:r>
                <a:endParaRPr lang="en-US" altLang="ko-KR" sz="1200" kern="0" dirty="0">
                  <a:latin typeface="+mn-ea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88EE8BC-2C3A-4777-5C2C-D3C61ACA570C}"/>
                  </a:ext>
                </a:extLst>
              </p:cNvPr>
              <p:cNvSpPr/>
              <p:nvPr/>
            </p:nvSpPr>
            <p:spPr>
              <a:xfrm>
                <a:off x="3060671" y="7171924"/>
                <a:ext cx="787113" cy="151221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SzPct val="140000"/>
                  <a:buFont typeface="Wingdings" pitchFamily="2" charset="2"/>
                  <a:buNone/>
                  <a:tabLst>
                    <a:tab pos="5648325" algn="l"/>
                  </a:tabLst>
                  <a:defRPr/>
                </a:pPr>
                <a:r>
                  <a:rPr lang="ko-KR" altLang="en-US" sz="1200" kern="0" dirty="0">
                    <a:latin typeface="+mn-ea"/>
                  </a:rPr>
                  <a:t>임계치의 효율성</a:t>
                </a:r>
                <a:endParaRPr lang="en-US" altLang="ko-KR" sz="1200" kern="0" dirty="0">
                  <a:latin typeface="+mn-ea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D17E244-C5AF-249B-35CB-784E7F5AACBB}"/>
                  </a:ext>
                </a:extLst>
              </p:cNvPr>
              <p:cNvSpPr/>
              <p:nvPr/>
            </p:nvSpPr>
            <p:spPr>
              <a:xfrm>
                <a:off x="4395607" y="7171924"/>
                <a:ext cx="983891" cy="151221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SzPct val="140000"/>
                  <a:buFont typeface="Wingdings" pitchFamily="2" charset="2"/>
                  <a:buNone/>
                  <a:tabLst>
                    <a:tab pos="5648325" algn="l"/>
                  </a:tabLst>
                  <a:defRPr/>
                </a:pPr>
                <a:r>
                  <a:rPr lang="ko-KR" altLang="en-US" sz="1200" kern="0" dirty="0">
                    <a:latin typeface="+mn-ea"/>
                  </a:rPr>
                  <a:t>예외처리의 적절성</a:t>
                </a:r>
                <a:endParaRPr lang="en-US" altLang="ko-KR" sz="1200" kern="0" dirty="0">
                  <a:latin typeface="+mn-ea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282B9A8-017E-B164-A665-7308B1F1536A}"/>
                  </a:ext>
                </a:extLst>
              </p:cNvPr>
              <p:cNvSpPr/>
              <p:nvPr/>
            </p:nvSpPr>
            <p:spPr>
              <a:xfrm>
                <a:off x="5908882" y="7171924"/>
                <a:ext cx="927668" cy="151221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SzPct val="140000"/>
                  <a:buFont typeface="Wingdings" pitchFamily="2" charset="2"/>
                  <a:buNone/>
                  <a:tabLst>
                    <a:tab pos="5648325" algn="l"/>
                  </a:tabLst>
                  <a:defRPr/>
                </a:pPr>
                <a:r>
                  <a:rPr lang="ko-KR" altLang="en-US" sz="1200" kern="0" dirty="0">
                    <a:latin typeface="+mn-ea"/>
                  </a:rPr>
                  <a:t>효율성 </a:t>
                </a:r>
                <a:r>
                  <a:rPr lang="en-US" altLang="ko-KR" sz="1200" kern="0" dirty="0">
                    <a:latin typeface="+mn-ea"/>
                  </a:rPr>
                  <a:t>(</a:t>
                </a:r>
                <a:r>
                  <a:rPr lang="ko-KR" altLang="en-US" sz="1200" kern="0" dirty="0">
                    <a:latin typeface="+mn-ea"/>
                  </a:rPr>
                  <a:t>상관관계</a:t>
                </a:r>
                <a:r>
                  <a:rPr lang="en-US" altLang="ko-KR" sz="1200" kern="0" dirty="0">
                    <a:latin typeface="+mn-ea"/>
                  </a:rPr>
                  <a:t>)</a:t>
                </a:r>
              </a:p>
            </p:txBody>
          </p:sp>
        </p:grpSp>
        <p:sp>
          <p:nvSpPr>
            <p:cNvPr id="38" name="AutoShape 8">
              <a:extLst>
                <a:ext uri="{FF2B5EF4-FFF2-40B4-BE49-F238E27FC236}">
                  <a16:creationId xmlns:a16="http://schemas.microsoft.com/office/drawing/2014/main" id="{CBBA1181-E874-1BD9-68E3-E30AAFBA7AEA}"/>
                </a:ext>
              </a:extLst>
            </p:cNvPr>
            <p:cNvSpPr/>
            <p:nvPr/>
          </p:nvSpPr>
          <p:spPr bwMode="auto">
            <a:xfrm>
              <a:off x="1104245" y="7145834"/>
              <a:ext cx="1184159" cy="354949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 anchor="t" anchorCtr="0">
              <a:spAutoFit/>
            </a:bodyPr>
            <a:lstStyle/>
            <a:p>
              <a:pPr marL="108000" indent="-108000" defTabSz="895356" fontAlgn="ctr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200" kern="0" spc="-50" dirty="0">
                  <a:latin typeface="+mn-ea"/>
                </a:rPr>
                <a:t> </a:t>
              </a:r>
              <a:r>
                <a:rPr lang="en-US" altLang="ko-KR" sz="1200" kern="0" spc="-50" dirty="0">
                  <a:latin typeface="+mn-ea"/>
                </a:rPr>
                <a:t>exploit </a:t>
              </a:r>
              <a:r>
                <a:rPr lang="ko-KR" altLang="en-US" sz="1200" kern="0" spc="-50" dirty="0">
                  <a:latin typeface="+mn-ea"/>
                </a:rPr>
                <a:t>유형분석 </a:t>
              </a:r>
              <a:endParaRPr lang="en-US" altLang="ko-KR" sz="1200" kern="0" spc="-50" dirty="0">
                <a:latin typeface="+mn-ea"/>
              </a:endParaRPr>
            </a:p>
            <a:p>
              <a:pPr defTabSz="895356" fontAlgn="ctr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</a:pPr>
              <a:r>
                <a:rPr lang="ko-KR" altLang="en-US" sz="1200" kern="0" spc="-50" dirty="0">
                  <a:latin typeface="+mn-ea"/>
                </a:rPr>
                <a:t> </a:t>
              </a:r>
              <a:r>
                <a:rPr lang="en-US" altLang="ko-KR" sz="1200" kern="0" spc="-50" dirty="0">
                  <a:latin typeface="+mn-ea"/>
                </a:rPr>
                <a:t>- </a:t>
              </a:r>
              <a:r>
                <a:rPr lang="ko-KR" altLang="en-US" sz="1200" kern="0" spc="-50" dirty="0">
                  <a:latin typeface="+mn-ea"/>
                </a:rPr>
                <a:t>탐지 패턴 </a:t>
              </a:r>
              <a:r>
                <a:rPr lang="ko-KR" altLang="en-US" sz="1200" kern="0" spc="-50" dirty="0" err="1">
                  <a:latin typeface="+mn-ea"/>
                </a:rPr>
                <a:t>일치성</a:t>
              </a:r>
              <a:r>
                <a:rPr lang="ko-KR" altLang="en-US" sz="1200" kern="0" spc="-50" dirty="0">
                  <a:latin typeface="+mn-ea"/>
                </a:rPr>
                <a:t> 유무</a:t>
              </a:r>
            </a:p>
          </p:txBody>
        </p:sp>
        <p:sp>
          <p:nvSpPr>
            <p:cNvPr id="39" name="AutoShape 8">
              <a:extLst>
                <a:ext uri="{FF2B5EF4-FFF2-40B4-BE49-F238E27FC236}">
                  <a16:creationId xmlns:a16="http://schemas.microsoft.com/office/drawing/2014/main" id="{5C4DE88B-31F8-C015-C82D-CF0AE2BC3E21}"/>
                </a:ext>
              </a:extLst>
            </p:cNvPr>
            <p:cNvSpPr/>
            <p:nvPr/>
          </p:nvSpPr>
          <p:spPr bwMode="auto">
            <a:xfrm>
              <a:off x="2503270" y="7145834"/>
              <a:ext cx="1372310" cy="558678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 anchor="t" anchorCtr="0">
              <a:spAutoFit/>
            </a:bodyPr>
            <a:lstStyle/>
            <a:p>
              <a:pPr marL="108000" indent="-108000" defTabSz="895356" fontAlgn="ctr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200" kern="0" spc="-50" dirty="0">
                  <a:latin typeface="+mn-ea"/>
                </a:rPr>
                <a:t>공격횟수 분석</a:t>
              </a:r>
              <a:r>
                <a:rPr lang="en-US" altLang="ko-KR" sz="1200" kern="0" spc="-50" dirty="0">
                  <a:latin typeface="+mn-ea"/>
                </a:rPr>
                <a:t> </a:t>
              </a:r>
            </a:p>
            <a:p>
              <a:pPr defTabSz="895356" fontAlgn="ctr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</a:pPr>
              <a:r>
                <a:rPr lang="ko-KR" altLang="en-US" sz="1200" kern="0" spc="-50" dirty="0">
                  <a:latin typeface="+mn-ea"/>
                </a:rPr>
                <a:t> </a:t>
              </a:r>
              <a:r>
                <a:rPr lang="en-US" altLang="ko-KR" sz="1200" kern="0" spc="-50" dirty="0">
                  <a:latin typeface="+mn-ea"/>
                </a:rPr>
                <a:t>- </a:t>
              </a:r>
              <a:r>
                <a:rPr lang="ko-KR" altLang="en-US" sz="1200" kern="0" spc="-50" dirty="0">
                  <a:latin typeface="+mn-ea"/>
                </a:rPr>
                <a:t>차단 임계치 설정</a:t>
              </a:r>
              <a:r>
                <a:rPr lang="en-US" altLang="ko-KR" sz="1200" kern="0" spc="-50" dirty="0">
                  <a:latin typeface="+mn-ea"/>
                </a:rPr>
                <a:t>(Max/Min)</a:t>
              </a:r>
            </a:p>
            <a:p>
              <a:pPr defTabSz="895356" fontAlgn="ctr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</a:pPr>
              <a:r>
                <a:rPr lang="en-US" altLang="ko-KR" sz="1200" kern="0" spc="-50" dirty="0">
                  <a:latin typeface="+mn-ea"/>
                </a:rPr>
                <a:t> - </a:t>
              </a:r>
              <a:r>
                <a:rPr lang="ko-KR" altLang="en-US" sz="1200" kern="0" spc="-50" dirty="0">
                  <a:latin typeface="+mn-ea"/>
                </a:rPr>
                <a:t>탐지 정책 기간</a:t>
              </a:r>
              <a:r>
                <a:rPr lang="en-US" altLang="ko-KR" sz="1200" kern="0" spc="-50" dirty="0">
                  <a:latin typeface="+mn-ea"/>
                </a:rPr>
                <a:t>(IP/URL : 3</a:t>
              </a:r>
              <a:r>
                <a:rPr lang="ko-KR" altLang="en-US" sz="1200" kern="0" spc="-50" dirty="0">
                  <a:latin typeface="+mn-ea"/>
                </a:rPr>
                <a:t>개월</a:t>
              </a:r>
              <a:r>
                <a:rPr lang="en-US" altLang="ko-KR" sz="1200" kern="0" spc="-50" dirty="0">
                  <a:latin typeface="+mn-ea"/>
                </a:rPr>
                <a:t>)</a:t>
              </a:r>
            </a:p>
          </p:txBody>
        </p:sp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C0746EB1-27BF-16F5-20D6-2B5AA185B025}"/>
                </a:ext>
              </a:extLst>
            </p:cNvPr>
            <p:cNvSpPr/>
            <p:nvPr/>
          </p:nvSpPr>
          <p:spPr bwMode="auto">
            <a:xfrm>
              <a:off x="3951959" y="7145834"/>
              <a:ext cx="1184159" cy="762406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 anchor="t" anchorCtr="0">
              <a:spAutoFit/>
            </a:bodyPr>
            <a:lstStyle/>
            <a:p>
              <a:pPr marL="108000" indent="-108000" defTabSz="895356" fontAlgn="ctr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200" kern="0" spc="-50" dirty="0">
                  <a:latin typeface="+mn-ea"/>
                </a:rPr>
                <a:t>패턴 탐지 횟수</a:t>
              </a:r>
              <a:endParaRPr lang="en-US" altLang="ko-KR" sz="1200" kern="0" spc="-50" dirty="0">
                <a:latin typeface="+mn-ea"/>
              </a:endParaRPr>
            </a:p>
            <a:p>
              <a:pPr defTabSz="895356" fontAlgn="ctr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</a:pPr>
              <a:r>
                <a:rPr lang="en-US" altLang="ko-KR" sz="1200" kern="0" spc="-50" dirty="0">
                  <a:latin typeface="+mn-ea"/>
                </a:rPr>
                <a:t> (1</a:t>
              </a:r>
              <a:r>
                <a:rPr lang="ko-KR" altLang="en-US" sz="1200" kern="0" spc="-50" dirty="0">
                  <a:latin typeface="+mn-ea"/>
                </a:rPr>
                <a:t>년간 </a:t>
              </a:r>
              <a:r>
                <a:rPr lang="ko-KR" altLang="en-US" sz="1200" kern="0" spc="-50" dirty="0" err="1">
                  <a:latin typeface="+mn-ea"/>
                </a:rPr>
                <a:t>미탐지</a:t>
              </a:r>
              <a:r>
                <a:rPr lang="ko-KR" altLang="en-US" sz="1200" kern="0" spc="-50" dirty="0">
                  <a:latin typeface="+mn-ea"/>
                </a:rPr>
                <a:t> 정책</a:t>
              </a:r>
              <a:r>
                <a:rPr lang="en-US" altLang="ko-KR" sz="1200" kern="0" spc="-50" dirty="0">
                  <a:latin typeface="+mn-ea"/>
                </a:rPr>
                <a:t>)</a:t>
              </a:r>
            </a:p>
            <a:p>
              <a:pPr marL="108000" indent="-108000" defTabSz="895356" fontAlgn="ctr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200" kern="0" spc="-50" dirty="0">
                  <a:latin typeface="+mn-ea"/>
                </a:rPr>
                <a:t>통신방향 판단</a:t>
              </a:r>
              <a:endParaRPr lang="en-US" altLang="ko-KR" sz="1200" kern="0" spc="-50" dirty="0">
                <a:latin typeface="+mn-ea"/>
              </a:endParaRPr>
            </a:p>
            <a:p>
              <a:pPr defTabSz="895356" fontAlgn="ctr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</a:pPr>
              <a:r>
                <a:rPr lang="en-US" altLang="ko-KR" sz="1200" kern="0" spc="-50" dirty="0">
                  <a:latin typeface="+mn-ea"/>
                </a:rPr>
                <a:t>   (</a:t>
              </a:r>
              <a:r>
                <a:rPr lang="ko-KR" altLang="en-US" sz="1200" kern="0" spc="-50" dirty="0">
                  <a:latin typeface="+mn-ea"/>
                </a:rPr>
                <a:t>내부 → 내부</a:t>
              </a:r>
              <a:r>
                <a:rPr lang="en-US" altLang="ko-KR" sz="1200" kern="0" spc="-50" dirty="0">
                  <a:latin typeface="+mn-ea"/>
                </a:rPr>
                <a:t>, </a:t>
              </a:r>
              <a:r>
                <a:rPr lang="ko-KR" altLang="en-US" sz="1200" kern="0" spc="-50" dirty="0">
                  <a:latin typeface="+mn-ea"/>
                </a:rPr>
                <a:t>외부</a:t>
              </a:r>
              <a:r>
                <a:rPr lang="en-US" altLang="ko-KR" sz="1200" kern="0" spc="-50" dirty="0">
                  <a:latin typeface="+mn-ea"/>
                </a:rPr>
                <a:t>)</a:t>
              </a:r>
            </a:p>
          </p:txBody>
        </p:sp>
        <p:sp>
          <p:nvSpPr>
            <p:cNvPr id="41" name="AutoShape 8">
              <a:extLst>
                <a:ext uri="{FF2B5EF4-FFF2-40B4-BE49-F238E27FC236}">
                  <a16:creationId xmlns:a16="http://schemas.microsoft.com/office/drawing/2014/main" id="{3413BEA6-E7C7-8C10-DE87-36A7D5047386}"/>
                </a:ext>
              </a:extLst>
            </p:cNvPr>
            <p:cNvSpPr/>
            <p:nvPr/>
          </p:nvSpPr>
          <p:spPr bwMode="auto">
            <a:xfrm>
              <a:off x="5324086" y="7145834"/>
              <a:ext cx="1228834" cy="657392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 anchor="t" anchorCtr="0">
              <a:spAutoFit/>
            </a:bodyPr>
            <a:lstStyle/>
            <a:p>
              <a:pPr marL="108000" indent="-108000" defTabSz="895356" fontAlgn="ctr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200" kern="0" spc="-50" dirty="0">
                  <a:latin typeface="+mn-ea"/>
                </a:rPr>
                <a:t>연관분석의  정합성</a:t>
              </a:r>
              <a:endParaRPr lang="en-US" altLang="ko-KR" sz="1200" kern="0" spc="-50" dirty="0">
                <a:latin typeface="+mn-ea"/>
              </a:endParaRPr>
            </a:p>
            <a:p>
              <a:pPr defTabSz="895356" fontAlgn="ctr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</a:pPr>
              <a:r>
                <a:rPr lang="en-US" altLang="ko-KR" sz="1200" kern="0" spc="-50" dirty="0">
                  <a:latin typeface="+mn-ea"/>
                </a:rPr>
                <a:t>  - </a:t>
              </a:r>
              <a:r>
                <a:rPr lang="ko-KR" altLang="en-US" sz="1200" kern="0" spc="-50" dirty="0">
                  <a:latin typeface="+mn-ea"/>
                </a:rPr>
                <a:t>보안장비 별 </a:t>
              </a:r>
              <a:br>
                <a:rPr lang="en-US" altLang="ko-KR" sz="1200" kern="0" spc="-50" dirty="0">
                  <a:latin typeface="+mn-ea"/>
                </a:rPr>
              </a:br>
              <a:r>
                <a:rPr lang="en-US" altLang="ko-KR" sz="1200" kern="0" spc="-50" dirty="0">
                  <a:latin typeface="+mn-ea"/>
                </a:rPr>
                <a:t>    </a:t>
              </a:r>
              <a:r>
                <a:rPr lang="ko-KR" altLang="en-US" sz="1200" kern="0" spc="-50" dirty="0">
                  <a:latin typeface="+mn-ea"/>
                </a:rPr>
                <a:t>동일침입패턴</a:t>
              </a:r>
              <a:r>
                <a:rPr lang="en-US" altLang="ko-KR" sz="1200" kern="0" spc="-50" dirty="0">
                  <a:latin typeface="+mn-ea"/>
                </a:rPr>
                <a:t>(</a:t>
              </a:r>
              <a:r>
                <a:rPr lang="ko-KR" altLang="en-US" sz="1200" kern="0" spc="-50" dirty="0">
                  <a:latin typeface="+mn-ea"/>
                </a:rPr>
                <a:t>예</a:t>
              </a:r>
              <a:r>
                <a:rPr lang="en-US" altLang="ko-KR" sz="1200" kern="0" spc="-50" dirty="0">
                  <a:latin typeface="+mn-ea"/>
                </a:rPr>
                <a:t>)</a:t>
              </a:r>
              <a:r>
                <a:rPr lang="ko-KR" altLang="en-US" sz="1200" kern="0" spc="-50" dirty="0">
                  <a:latin typeface="+mn-ea"/>
                </a:rPr>
                <a:t>   </a:t>
              </a:r>
              <a:br>
                <a:rPr lang="en-US" altLang="ko-KR" sz="1200" kern="0" spc="-50" dirty="0">
                  <a:latin typeface="+mn-ea"/>
                </a:rPr>
              </a:br>
              <a:r>
                <a:rPr lang="en-US" altLang="ko-KR" sz="1200" kern="0" spc="-50" dirty="0">
                  <a:latin typeface="+mn-ea"/>
                </a:rPr>
                <a:t>    (30</a:t>
              </a:r>
              <a:r>
                <a:rPr lang="ko-KR" altLang="en-US" sz="1200" kern="0" spc="-50" dirty="0">
                  <a:latin typeface="+mn-ea"/>
                </a:rPr>
                <a:t>초 </a:t>
              </a:r>
              <a:r>
                <a:rPr lang="en-US" altLang="ko-KR" sz="1200" kern="0" spc="-50" dirty="0">
                  <a:latin typeface="+mn-ea"/>
                </a:rPr>
                <a:t>+ 5</a:t>
              </a:r>
              <a:r>
                <a:rPr lang="ko-KR" altLang="en-US" sz="1200" kern="0" spc="-50" dirty="0">
                  <a:latin typeface="+mn-ea"/>
                </a:rPr>
                <a:t>회 이상</a:t>
              </a:r>
              <a:r>
                <a:rPr lang="en-US" altLang="ko-KR" sz="1200" kern="0" spc="-50" dirty="0">
                  <a:latin typeface="+mn-ea"/>
                </a:rPr>
                <a:t>)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F1334B8-0A9A-6CFC-1E9A-B12B54353889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정책관리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BC946E-18B3-7CD7-E6C3-484306F4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333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5377200-7779-357A-36E7-AC92DAC7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3068960"/>
            <a:ext cx="720725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467498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SISMM_IP</a:t>
            </a:r>
          </a:p>
          <a:p>
            <a:pPr defTabSz="467498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침해예방</a:t>
            </a: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7F6DFAC3-D9BF-C133-CA99-2710E1546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440" y="3068960"/>
            <a:ext cx="719138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SISMM_IP.1</a:t>
            </a: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모의훈련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AutoShape 33">
            <a:extLst>
              <a:ext uri="{FF2B5EF4-FFF2-40B4-BE49-F238E27FC236}">
                <a16:creationId xmlns:a16="http://schemas.microsoft.com/office/drawing/2014/main" id="{35639E15-920D-1A97-1EEB-A4FF6F7C2205}"/>
              </a:ext>
            </a:extLst>
          </p:cNvPr>
          <p:cNvCxnSpPr>
            <a:cxnSpLocks noChangeShapeType="1"/>
            <a:stCxn id="23" idx="1"/>
            <a:endCxn id="3" idx="3"/>
          </p:cNvCxnSpPr>
          <p:nvPr/>
        </p:nvCxnSpPr>
        <p:spPr bwMode="auto">
          <a:xfrm flipH="1">
            <a:off x="2263578" y="3303117"/>
            <a:ext cx="133349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AutoShape 33">
            <a:extLst>
              <a:ext uri="{FF2B5EF4-FFF2-40B4-BE49-F238E27FC236}">
                <a16:creationId xmlns:a16="http://schemas.microsoft.com/office/drawing/2014/main" id="{7D89339B-709A-925D-D273-F7DC837E9BB0}"/>
              </a:ext>
            </a:extLst>
          </p:cNvPr>
          <p:cNvCxnSpPr>
            <a:cxnSpLocks noChangeShapeType="1"/>
            <a:stCxn id="2" idx="3"/>
            <a:endCxn id="3" idx="1"/>
          </p:cNvCxnSpPr>
          <p:nvPr/>
        </p:nvCxnSpPr>
        <p:spPr bwMode="auto">
          <a:xfrm>
            <a:off x="1260277" y="3303117"/>
            <a:ext cx="284163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69">
            <a:extLst>
              <a:ext uri="{FF2B5EF4-FFF2-40B4-BE49-F238E27FC236}">
                <a16:creationId xmlns:a16="http://schemas.microsoft.com/office/drawing/2014/main" id="{47596319-9BDB-20BF-21EC-83A8D7D83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440" y="3744704"/>
            <a:ext cx="719138" cy="468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SISMM_IP.2</a:t>
            </a: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정보공유</a:t>
            </a:r>
          </a:p>
        </p:txBody>
      </p:sp>
      <p:cxnSp>
        <p:nvCxnSpPr>
          <p:cNvPr id="7" name="AutoShape 74">
            <a:extLst>
              <a:ext uri="{FF2B5EF4-FFF2-40B4-BE49-F238E27FC236}">
                <a16:creationId xmlns:a16="http://schemas.microsoft.com/office/drawing/2014/main" id="{2E6C77AA-0856-48ED-DDD2-C99AFF66CA91}"/>
              </a:ext>
            </a:extLst>
          </p:cNvPr>
          <p:cNvCxnSpPr>
            <a:cxnSpLocks noChangeShapeType="1"/>
            <a:stCxn id="2" idx="3"/>
            <a:endCxn id="6" idx="1"/>
          </p:cNvCxnSpPr>
          <p:nvPr/>
        </p:nvCxnSpPr>
        <p:spPr bwMode="auto">
          <a:xfrm>
            <a:off x="1260277" y="3303117"/>
            <a:ext cx="284163" cy="67574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56">
            <a:extLst>
              <a:ext uri="{FF2B5EF4-FFF2-40B4-BE49-F238E27FC236}">
                <a16:creationId xmlns:a16="http://schemas.microsoft.com/office/drawing/2014/main" id="{CE02289F-856F-768F-9E2D-E751F519F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687" y="4420447"/>
            <a:ext cx="719138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웹셀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점검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57">
            <a:extLst>
              <a:ext uri="{FF2B5EF4-FFF2-40B4-BE49-F238E27FC236}">
                <a16:creationId xmlns:a16="http://schemas.microsoft.com/office/drawing/2014/main" id="{AF56EFD4-0425-D7C9-4AEF-A519638B7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880" y="4420447"/>
            <a:ext cx="720725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좀비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점검</a:t>
            </a:r>
          </a:p>
        </p:txBody>
      </p:sp>
      <p:sp>
        <p:nvSpPr>
          <p:cNvPr id="10" name="Rectangle 58">
            <a:extLst>
              <a:ext uri="{FF2B5EF4-FFF2-40B4-BE49-F238E27FC236}">
                <a16:creationId xmlns:a16="http://schemas.microsoft.com/office/drawing/2014/main" id="{735CB76C-DE1C-35C5-9350-78BC004D8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907" y="4420447"/>
            <a:ext cx="720725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구글위험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AutoShape 62">
            <a:extLst>
              <a:ext uri="{FF2B5EF4-FFF2-40B4-BE49-F238E27FC236}">
                <a16:creationId xmlns:a16="http://schemas.microsoft.com/office/drawing/2014/main" id="{EEB0B66B-868D-5557-4727-1FD7FCC01C4B}"/>
              </a:ext>
            </a:extLst>
          </p:cNvPr>
          <p:cNvCxnSpPr>
            <a:cxnSpLocks noChangeShapeType="1"/>
            <a:stCxn id="10" idx="3"/>
            <a:endCxn id="8" idx="1"/>
          </p:cNvCxnSpPr>
          <p:nvPr/>
        </p:nvCxnSpPr>
        <p:spPr bwMode="auto">
          <a:xfrm>
            <a:off x="3961632" y="4654604"/>
            <a:ext cx="12005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63">
            <a:extLst>
              <a:ext uri="{FF2B5EF4-FFF2-40B4-BE49-F238E27FC236}">
                <a16:creationId xmlns:a16="http://schemas.microsoft.com/office/drawing/2014/main" id="{0E3626E3-5137-5B79-8BE5-8CFF1020CA91}"/>
              </a:ext>
            </a:extLst>
          </p:cNvPr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4800825" y="4654604"/>
            <a:ext cx="12005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69">
            <a:extLst>
              <a:ext uri="{FF2B5EF4-FFF2-40B4-BE49-F238E27FC236}">
                <a16:creationId xmlns:a16="http://schemas.microsoft.com/office/drawing/2014/main" id="{591F4145-D024-71FA-122C-6C4836BAE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440" y="4420447"/>
            <a:ext cx="719138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SISMM_IP.3</a:t>
            </a: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침해예방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점검</a:t>
            </a:r>
          </a:p>
        </p:txBody>
      </p:sp>
      <p:cxnSp>
        <p:nvCxnSpPr>
          <p:cNvPr id="14" name="AutoShape 74">
            <a:extLst>
              <a:ext uri="{FF2B5EF4-FFF2-40B4-BE49-F238E27FC236}">
                <a16:creationId xmlns:a16="http://schemas.microsoft.com/office/drawing/2014/main" id="{8815D61E-AD43-CEFE-200F-326DEC21140A}"/>
              </a:ext>
            </a:extLst>
          </p:cNvPr>
          <p:cNvCxnSpPr>
            <a:cxnSpLocks noChangeShapeType="1"/>
            <a:stCxn id="2" idx="3"/>
            <a:endCxn id="13" idx="1"/>
          </p:cNvCxnSpPr>
          <p:nvPr/>
        </p:nvCxnSpPr>
        <p:spPr bwMode="auto">
          <a:xfrm>
            <a:off x="1260277" y="3303117"/>
            <a:ext cx="284163" cy="135148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56">
            <a:extLst>
              <a:ext uri="{FF2B5EF4-FFF2-40B4-BE49-F238E27FC236}">
                <a16:creationId xmlns:a16="http://schemas.microsoft.com/office/drawing/2014/main" id="{BB8F0F0C-140D-FDEA-7FAE-EF23B69E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660" y="4420447"/>
            <a:ext cx="719137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악성코드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탐지점검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2238E574-35F2-9E93-EC48-833B33B4F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52" y="4420447"/>
            <a:ext cx="720725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대외취약점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노출점검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AutoShape 63">
            <a:extLst>
              <a:ext uri="{FF2B5EF4-FFF2-40B4-BE49-F238E27FC236}">
                <a16:creationId xmlns:a16="http://schemas.microsoft.com/office/drawing/2014/main" id="{291D6F00-FB01-4014-38DD-94B696CE74F2}"/>
              </a:ext>
            </a:extLst>
          </p:cNvPr>
          <p:cNvCxnSpPr>
            <a:cxnSpLocks noChangeShapeType="1"/>
            <a:stCxn id="15" idx="3"/>
            <a:endCxn id="16" idx="1"/>
          </p:cNvCxnSpPr>
          <p:nvPr/>
        </p:nvCxnSpPr>
        <p:spPr bwMode="auto">
          <a:xfrm>
            <a:off x="6480797" y="4654604"/>
            <a:ext cx="12005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63">
            <a:extLst>
              <a:ext uri="{FF2B5EF4-FFF2-40B4-BE49-F238E27FC236}">
                <a16:creationId xmlns:a16="http://schemas.microsoft.com/office/drawing/2014/main" id="{6389F3ED-09CE-E28F-0770-A886D2466A14}"/>
              </a:ext>
            </a:extLst>
          </p:cNvPr>
          <p:cNvCxnSpPr>
            <a:cxnSpLocks noChangeShapeType="1"/>
            <a:stCxn id="9" idx="3"/>
            <a:endCxn id="15" idx="1"/>
          </p:cNvCxnSpPr>
          <p:nvPr/>
        </p:nvCxnSpPr>
        <p:spPr bwMode="auto">
          <a:xfrm>
            <a:off x="5641605" y="4654604"/>
            <a:ext cx="12005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57">
            <a:extLst>
              <a:ext uri="{FF2B5EF4-FFF2-40B4-BE49-F238E27FC236}">
                <a16:creationId xmlns:a16="http://schemas.microsoft.com/office/drawing/2014/main" id="{DFF3AB66-96CA-82A6-79D7-F759148B5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1630" y="4420447"/>
            <a:ext cx="719137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노출점검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AutoShape 63">
            <a:extLst>
              <a:ext uri="{FF2B5EF4-FFF2-40B4-BE49-F238E27FC236}">
                <a16:creationId xmlns:a16="http://schemas.microsoft.com/office/drawing/2014/main" id="{87465680-E2BF-EF45-C41C-FB74161552A4}"/>
              </a:ext>
            </a:extLst>
          </p:cNvPr>
          <p:cNvCxnSpPr>
            <a:cxnSpLocks noChangeShapeType="1"/>
            <a:stCxn id="16" idx="3"/>
            <a:endCxn id="19" idx="1"/>
          </p:cNvCxnSpPr>
          <p:nvPr/>
        </p:nvCxnSpPr>
        <p:spPr bwMode="auto">
          <a:xfrm>
            <a:off x="7321577" y="4654604"/>
            <a:ext cx="120053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Rectangle 56">
            <a:extLst>
              <a:ext uri="{FF2B5EF4-FFF2-40B4-BE49-F238E27FC236}">
                <a16:creationId xmlns:a16="http://schemas.microsoft.com/office/drawing/2014/main" id="{C04AC8A8-A29D-F04B-C741-D39C4DFB5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827" y="3068961"/>
            <a:ext cx="719138" cy="468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해킹메일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688ED4AE-FE10-7A0D-A4F1-EDBB055C4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790" y="3068961"/>
            <a:ext cx="720725" cy="468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</a:t>
            </a: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A01C1D0D-0046-52C7-0724-2B48784AD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927" y="3068961"/>
            <a:ext cx="720725" cy="468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DDOS</a:t>
            </a:r>
          </a:p>
        </p:txBody>
      </p:sp>
      <p:cxnSp>
        <p:nvCxnSpPr>
          <p:cNvPr id="24" name="AutoShape 62">
            <a:extLst>
              <a:ext uri="{FF2B5EF4-FFF2-40B4-BE49-F238E27FC236}">
                <a16:creationId xmlns:a16="http://schemas.microsoft.com/office/drawing/2014/main" id="{792234F7-AE21-6165-4FBB-9C39703F8D0F}"/>
              </a:ext>
            </a:extLst>
          </p:cNvPr>
          <p:cNvCxnSpPr>
            <a:cxnSpLocks noChangeShapeType="1"/>
            <a:stCxn id="23" idx="3"/>
            <a:endCxn id="21" idx="1"/>
          </p:cNvCxnSpPr>
          <p:nvPr/>
        </p:nvCxnSpPr>
        <p:spPr bwMode="auto">
          <a:xfrm>
            <a:off x="3117652" y="3303117"/>
            <a:ext cx="13017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3">
            <a:extLst>
              <a:ext uri="{FF2B5EF4-FFF2-40B4-BE49-F238E27FC236}">
                <a16:creationId xmlns:a16="http://schemas.microsoft.com/office/drawing/2014/main" id="{A084CBC2-3C52-9886-7E6F-A7BBE9E1B34E}"/>
              </a:ext>
            </a:extLst>
          </p:cNvPr>
          <p:cNvCxnSpPr>
            <a:cxnSpLocks noChangeShapeType="1"/>
            <a:stCxn id="21" idx="3"/>
            <a:endCxn id="22" idx="1"/>
          </p:cNvCxnSpPr>
          <p:nvPr/>
        </p:nvCxnSpPr>
        <p:spPr bwMode="auto">
          <a:xfrm>
            <a:off x="3966965" y="3303117"/>
            <a:ext cx="12382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56">
            <a:extLst>
              <a:ext uri="{FF2B5EF4-FFF2-40B4-BE49-F238E27FC236}">
                <a16:creationId xmlns:a16="http://schemas.microsoft.com/office/drawing/2014/main" id="{7B08FA49-F7B5-06A6-52ED-135BCB33F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827" y="5096190"/>
            <a:ext cx="719138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보안인식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9CD1B6AD-3D9C-AC83-937B-ECBF80174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927" y="5096190"/>
            <a:ext cx="720725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역량강화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AutoShape 62">
            <a:extLst>
              <a:ext uri="{FF2B5EF4-FFF2-40B4-BE49-F238E27FC236}">
                <a16:creationId xmlns:a16="http://schemas.microsoft.com/office/drawing/2014/main" id="{E91F9E58-81AB-F0E4-4A16-1AA5EFFDD554}"/>
              </a:ext>
            </a:extLst>
          </p:cNvPr>
          <p:cNvCxnSpPr>
            <a:cxnSpLocks noChangeShapeType="1"/>
            <a:stCxn id="27" idx="3"/>
            <a:endCxn id="26" idx="1"/>
          </p:cNvCxnSpPr>
          <p:nvPr/>
        </p:nvCxnSpPr>
        <p:spPr bwMode="auto">
          <a:xfrm>
            <a:off x="3117652" y="5330347"/>
            <a:ext cx="13017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69">
            <a:extLst>
              <a:ext uri="{FF2B5EF4-FFF2-40B4-BE49-F238E27FC236}">
                <a16:creationId xmlns:a16="http://schemas.microsoft.com/office/drawing/2014/main" id="{90B61C01-BA20-6413-20C5-7A9810904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440" y="5096190"/>
            <a:ext cx="719138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SISMM_IP.4</a:t>
            </a: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</a:p>
        </p:txBody>
      </p:sp>
      <p:cxnSp>
        <p:nvCxnSpPr>
          <p:cNvPr id="30" name="AutoShape 74">
            <a:extLst>
              <a:ext uri="{FF2B5EF4-FFF2-40B4-BE49-F238E27FC236}">
                <a16:creationId xmlns:a16="http://schemas.microsoft.com/office/drawing/2014/main" id="{17138684-3605-EA15-C817-B84B224F6160}"/>
              </a:ext>
            </a:extLst>
          </p:cNvPr>
          <p:cNvCxnSpPr>
            <a:cxnSpLocks noChangeShapeType="1"/>
            <a:stCxn id="2" idx="3"/>
            <a:endCxn id="29" idx="1"/>
          </p:cNvCxnSpPr>
          <p:nvPr/>
        </p:nvCxnSpPr>
        <p:spPr bwMode="auto">
          <a:xfrm>
            <a:off x="1260277" y="3303117"/>
            <a:ext cx="284163" cy="202723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62">
            <a:extLst>
              <a:ext uri="{FF2B5EF4-FFF2-40B4-BE49-F238E27FC236}">
                <a16:creationId xmlns:a16="http://schemas.microsoft.com/office/drawing/2014/main" id="{AB36FF68-80F7-F123-42F2-0C33CDEDD497}"/>
              </a:ext>
            </a:extLst>
          </p:cNvPr>
          <p:cNvCxnSpPr>
            <a:cxnSpLocks noChangeShapeType="1"/>
            <a:stCxn id="29" idx="3"/>
            <a:endCxn id="27" idx="1"/>
          </p:cNvCxnSpPr>
          <p:nvPr/>
        </p:nvCxnSpPr>
        <p:spPr bwMode="auto">
          <a:xfrm>
            <a:off x="2263578" y="5330347"/>
            <a:ext cx="133349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2">
            <a:extLst>
              <a:ext uri="{FF2B5EF4-FFF2-40B4-BE49-F238E27FC236}">
                <a16:creationId xmlns:a16="http://schemas.microsoft.com/office/drawing/2014/main" id="{93B1F82A-4AF3-647C-C9F8-C4CFC121B793}"/>
              </a:ext>
            </a:extLst>
          </p:cNvPr>
          <p:cNvCxnSpPr>
            <a:cxnSpLocks noChangeShapeType="1"/>
            <a:stCxn id="34" idx="3"/>
            <a:endCxn id="10" idx="1"/>
          </p:cNvCxnSpPr>
          <p:nvPr/>
        </p:nvCxnSpPr>
        <p:spPr bwMode="auto">
          <a:xfrm>
            <a:off x="3120852" y="4654604"/>
            <a:ext cx="12005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2">
            <a:extLst>
              <a:ext uri="{FF2B5EF4-FFF2-40B4-BE49-F238E27FC236}">
                <a16:creationId xmlns:a16="http://schemas.microsoft.com/office/drawing/2014/main" id="{FD4E5662-91D9-7783-EC36-2CD474908F83}"/>
              </a:ext>
            </a:extLst>
          </p:cNvPr>
          <p:cNvCxnSpPr>
            <a:cxnSpLocks noChangeShapeType="1"/>
            <a:stCxn id="6" idx="3"/>
            <a:endCxn id="44" idx="1"/>
          </p:cNvCxnSpPr>
          <p:nvPr/>
        </p:nvCxnSpPr>
        <p:spPr bwMode="auto">
          <a:xfrm>
            <a:off x="2263578" y="3978860"/>
            <a:ext cx="138112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58">
            <a:extLst>
              <a:ext uri="{FF2B5EF4-FFF2-40B4-BE49-F238E27FC236}">
                <a16:creationId xmlns:a16="http://schemas.microsoft.com/office/drawing/2014/main" id="{1E12B71C-F73E-E26C-88AB-7913F425A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127" y="4420447"/>
            <a:ext cx="720725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신규취약점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AutoShape 62">
            <a:extLst>
              <a:ext uri="{FF2B5EF4-FFF2-40B4-BE49-F238E27FC236}">
                <a16:creationId xmlns:a16="http://schemas.microsoft.com/office/drawing/2014/main" id="{22A1C845-7EBB-D7F8-DC52-5242D66DCE9D}"/>
              </a:ext>
            </a:extLst>
          </p:cNvPr>
          <p:cNvCxnSpPr>
            <a:cxnSpLocks noChangeShapeType="1"/>
            <a:stCxn id="13" idx="3"/>
            <a:endCxn id="34" idx="1"/>
          </p:cNvCxnSpPr>
          <p:nvPr/>
        </p:nvCxnSpPr>
        <p:spPr bwMode="auto">
          <a:xfrm>
            <a:off x="2263578" y="4654604"/>
            <a:ext cx="136549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tangle 57">
            <a:extLst>
              <a:ext uri="{FF2B5EF4-FFF2-40B4-BE49-F238E27FC236}">
                <a16:creationId xmlns:a16="http://schemas.microsoft.com/office/drawing/2014/main" id="{C5BE705B-5055-D696-5DF7-1B3485316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707" y="3068961"/>
            <a:ext cx="720725" cy="468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APT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57">
            <a:extLst>
              <a:ext uri="{FF2B5EF4-FFF2-40B4-BE49-F238E27FC236}">
                <a16:creationId xmlns:a16="http://schemas.microsoft.com/office/drawing/2014/main" id="{9BE1548C-4033-AFAB-FA9B-BF5FD6AF9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6211" y="3068961"/>
            <a:ext cx="720725" cy="468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서버해킹</a:t>
            </a:r>
          </a:p>
        </p:txBody>
      </p:sp>
      <p:sp>
        <p:nvSpPr>
          <p:cNvPr id="38" name="Rectangle 57">
            <a:extLst>
              <a:ext uri="{FF2B5EF4-FFF2-40B4-BE49-F238E27FC236}">
                <a16:creationId xmlns:a16="http://schemas.microsoft.com/office/drawing/2014/main" id="{026736F8-3640-C92C-759B-B4CD49DA4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3127" y="3068961"/>
            <a:ext cx="720725" cy="468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상급기관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훈련대응</a:t>
            </a:r>
          </a:p>
        </p:txBody>
      </p:sp>
      <p:cxnSp>
        <p:nvCxnSpPr>
          <p:cNvPr id="39" name="AutoShape 63">
            <a:extLst>
              <a:ext uri="{FF2B5EF4-FFF2-40B4-BE49-F238E27FC236}">
                <a16:creationId xmlns:a16="http://schemas.microsoft.com/office/drawing/2014/main" id="{633C6C9F-5BD4-9439-27A7-5EA133D5C7AD}"/>
              </a:ext>
            </a:extLst>
          </p:cNvPr>
          <p:cNvCxnSpPr>
            <a:cxnSpLocks noChangeShapeType="1"/>
            <a:stCxn id="22" idx="3"/>
            <a:endCxn id="36" idx="1"/>
          </p:cNvCxnSpPr>
          <p:nvPr/>
        </p:nvCxnSpPr>
        <p:spPr bwMode="auto">
          <a:xfrm>
            <a:off x="4811515" y="3303117"/>
            <a:ext cx="116192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63">
            <a:extLst>
              <a:ext uri="{FF2B5EF4-FFF2-40B4-BE49-F238E27FC236}">
                <a16:creationId xmlns:a16="http://schemas.microsoft.com/office/drawing/2014/main" id="{C037D02B-FB2D-12DB-4E7C-298116A3F769}"/>
              </a:ext>
            </a:extLst>
          </p:cNvPr>
          <p:cNvCxnSpPr>
            <a:cxnSpLocks noChangeShapeType="1"/>
            <a:stCxn id="36" idx="3"/>
            <a:endCxn id="37" idx="1"/>
          </p:cNvCxnSpPr>
          <p:nvPr/>
        </p:nvCxnSpPr>
        <p:spPr bwMode="auto">
          <a:xfrm>
            <a:off x="5648432" y="3303117"/>
            <a:ext cx="117779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63">
            <a:extLst>
              <a:ext uri="{FF2B5EF4-FFF2-40B4-BE49-F238E27FC236}">
                <a16:creationId xmlns:a16="http://schemas.microsoft.com/office/drawing/2014/main" id="{9180F8FF-CAFD-5978-49CD-B9F9A2DCE0A7}"/>
              </a:ext>
            </a:extLst>
          </p:cNvPr>
          <p:cNvCxnSpPr>
            <a:cxnSpLocks noChangeShapeType="1"/>
            <a:stCxn id="37" idx="3"/>
            <a:endCxn id="38" idx="1"/>
          </p:cNvCxnSpPr>
          <p:nvPr/>
        </p:nvCxnSpPr>
        <p:spPr bwMode="auto">
          <a:xfrm>
            <a:off x="6486936" y="3303117"/>
            <a:ext cx="116191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Rectangle 56">
            <a:extLst>
              <a:ext uri="{FF2B5EF4-FFF2-40B4-BE49-F238E27FC236}">
                <a16:creationId xmlns:a16="http://schemas.microsoft.com/office/drawing/2014/main" id="{0875D763-B201-74E0-158F-49531C8DF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827" y="3744703"/>
            <a:ext cx="719138" cy="4683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취약점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57">
            <a:extLst>
              <a:ext uri="{FF2B5EF4-FFF2-40B4-BE49-F238E27FC236}">
                <a16:creationId xmlns:a16="http://schemas.microsoft.com/office/drawing/2014/main" id="{678FE709-8CD9-AAFB-8212-41580FF31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790" y="3744703"/>
            <a:ext cx="719138" cy="46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대외기관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20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Rectangle 58">
            <a:extLst>
              <a:ext uri="{FF2B5EF4-FFF2-40B4-BE49-F238E27FC236}">
                <a16:creationId xmlns:a16="http://schemas.microsoft.com/office/drawing/2014/main" id="{906DD14A-18F1-3C9C-7340-D1B233754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690" y="3744703"/>
            <a:ext cx="720725" cy="4683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보안뉴스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AutoShape 62">
            <a:extLst>
              <a:ext uri="{FF2B5EF4-FFF2-40B4-BE49-F238E27FC236}">
                <a16:creationId xmlns:a16="http://schemas.microsoft.com/office/drawing/2014/main" id="{88765C7E-8A58-5B3C-DE49-DD933D445028}"/>
              </a:ext>
            </a:extLst>
          </p:cNvPr>
          <p:cNvCxnSpPr>
            <a:cxnSpLocks noChangeShapeType="1"/>
            <a:stCxn id="44" idx="3"/>
            <a:endCxn id="42" idx="1"/>
          </p:cNvCxnSpPr>
          <p:nvPr/>
        </p:nvCxnSpPr>
        <p:spPr bwMode="auto">
          <a:xfrm>
            <a:off x="3122415" y="3978860"/>
            <a:ext cx="125412" cy="0"/>
          </a:xfrm>
          <a:prstGeom prst="straightConnector1">
            <a:avLst/>
          </a:prstGeom>
          <a:noFill/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63">
            <a:extLst>
              <a:ext uri="{FF2B5EF4-FFF2-40B4-BE49-F238E27FC236}">
                <a16:creationId xmlns:a16="http://schemas.microsoft.com/office/drawing/2014/main" id="{64F88153-ED1A-66BD-CE9D-8905802739D4}"/>
              </a:ext>
            </a:extLst>
          </p:cNvPr>
          <p:cNvCxnSpPr>
            <a:cxnSpLocks noChangeShapeType="1"/>
            <a:stCxn id="42" idx="3"/>
            <a:endCxn id="43" idx="1"/>
          </p:cNvCxnSpPr>
          <p:nvPr/>
        </p:nvCxnSpPr>
        <p:spPr bwMode="auto">
          <a:xfrm>
            <a:off x="3966965" y="3978860"/>
            <a:ext cx="123825" cy="0"/>
          </a:xfrm>
          <a:prstGeom prst="straightConnector1">
            <a:avLst/>
          </a:prstGeom>
          <a:noFill/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56">
            <a:extLst>
              <a:ext uri="{FF2B5EF4-FFF2-40B4-BE49-F238E27FC236}">
                <a16:creationId xmlns:a16="http://schemas.microsoft.com/office/drawing/2014/main" id="{537BE057-1BCE-7FAB-D741-51B3CDB9B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707" y="3744703"/>
            <a:ext cx="720725" cy="4683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기관</a:t>
            </a: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벤더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요청사항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AutoShape 63">
            <a:extLst>
              <a:ext uri="{FF2B5EF4-FFF2-40B4-BE49-F238E27FC236}">
                <a16:creationId xmlns:a16="http://schemas.microsoft.com/office/drawing/2014/main" id="{1E1A50FC-229B-0690-B6C8-786AE2E96745}"/>
              </a:ext>
            </a:extLst>
          </p:cNvPr>
          <p:cNvCxnSpPr>
            <a:cxnSpLocks noChangeShapeType="1"/>
            <a:stCxn id="43" idx="3"/>
            <a:endCxn id="47" idx="1"/>
          </p:cNvCxnSpPr>
          <p:nvPr/>
        </p:nvCxnSpPr>
        <p:spPr bwMode="auto">
          <a:xfrm>
            <a:off x="4809928" y="3978860"/>
            <a:ext cx="117779" cy="0"/>
          </a:xfrm>
          <a:prstGeom prst="straightConnector1">
            <a:avLst/>
          </a:prstGeom>
          <a:noFill/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6801A1-A82E-4B96-6801-667F426954C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C4C250-5526-E3C5-EB42-EF14DC193445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침해예방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FFB468D-5CF0-053B-A93B-464CC46BD39B}"/>
              </a:ext>
            </a:extLst>
          </p:cNvPr>
          <p:cNvSpPr/>
          <p:nvPr/>
        </p:nvSpPr>
        <p:spPr>
          <a:xfrm>
            <a:off x="266223" y="1628800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침해예방은 각종 침해사고로부터 사전에 예방하는 것이 목적이며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세부적으로는 모의훈련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정보공유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침해예방점검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교육 등의 업무를 수행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44BAF0EC-52DF-B8A8-F7A2-00B96012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72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2AC419-6486-C681-30AD-2AE4D527AE25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6673C31A-EE63-D039-AAC2-DD3A7A2CF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045" y="1844675"/>
            <a:ext cx="719137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SISMM_IP.1</a:t>
            </a: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모의훈련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30">
            <a:extLst>
              <a:ext uri="{FF2B5EF4-FFF2-40B4-BE49-F238E27FC236}">
                <a16:creationId xmlns:a16="http://schemas.microsoft.com/office/drawing/2014/main" id="{637D4F86-EC6F-BB32-DB89-B214C795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082" y="1844675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해킹메일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AutoShape 33">
            <a:extLst>
              <a:ext uri="{FF2B5EF4-FFF2-40B4-BE49-F238E27FC236}">
                <a16:creationId xmlns:a16="http://schemas.microsoft.com/office/drawing/2014/main" id="{FD4077EA-8A9D-FCF2-A2A3-C40D1A9337C5}"/>
              </a:ext>
            </a:extLst>
          </p:cNvPr>
          <p:cNvCxnSpPr>
            <a:cxnSpLocks noChangeShapeType="1"/>
            <a:stCxn id="5" idx="1"/>
            <a:endCxn id="4" idx="3"/>
          </p:cNvCxnSpPr>
          <p:nvPr/>
        </p:nvCxnSpPr>
        <p:spPr bwMode="auto">
          <a:xfrm flipH="1">
            <a:off x="980182" y="2114550"/>
            <a:ext cx="21590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59">
            <a:extLst>
              <a:ext uri="{FF2B5EF4-FFF2-40B4-BE49-F238E27FC236}">
                <a16:creationId xmlns:a16="http://schemas.microsoft.com/office/drawing/2014/main" id="{D22179CC-FAFE-C456-27FD-36B7D5AE6F3D}"/>
              </a:ext>
            </a:extLst>
          </p:cNvPr>
          <p:cNvCxnSpPr>
            <a:cxnSpLocks noChangeShapeType="1"/>
            <a:stCxn id="4" idx="3"/>
            <a:endCxn id="22" idx="1"/>
          </p:cNvCxnSpPr>
          <p:nvPr/>
        </p:nvCxnSpPr>
        <p:spPr bwMode="auto">
          <a:xfrm>
            <a:off x="980182" y="2114550"/>
            <a:ext cx="215900" cy="144030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33">
            <a:extLst>
              <a:ext uri="{FF2B5EF4-FFF2-40B4-BE49-F238E27FC236}">
                <a16:creationId xmlns:a16="http://schemas.microsoft.com/office/drawing/2014/main" id="{292305C4-B0E1-0CE0-36A9-CD5DA2D31885}"/>
              </a:ext>
            </a:extLst>
          </p:cNvPr>
          <p:cNvCxnSpPr>
            <a:cxnSpLocks noChangeShapeType="1"/>
            <a:stCxn id="10" idx="1"/>
            <a:endCxn id="5" idx="3"/>
          </p:cNvCxnSpPr>
          <p:nvPr/>
        </p:nvCxnSpPr>
        <p:spPr bwMode="auto">
          <a:xfrm flipH="1">
            <a:off x="1916807" y="2114550"/>
            <a:ext cx="358701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59">
            <a:extLst>
              <a:ext uri="{FF2B5EF4-FFF2-40B4-BE49-F238E27FC236}">
                <a16:creationId xmlns:a16="http://schemas.microsoft.com/office/drawing/2014/main" id="{248CF6B6-DF10-B748-C571-D115D351186B}"/>
              </a:ext>
            </a:extLst>
          </p:cNvPr>
          <p:cNvCxnSpPr>
            <a:cxnSpLocks noChangeShapeType="1"/>
            <a:stCxn id="4" idx="3"/>
            <a:endCxn id="23" idx="1"/>
          </p:cNvCxnSpPr>
          <p:nvPr/>
        </p:nvCxnSpPr>
        <p:spPr bwMode="auto">
          <a:xfrm>
            <a:off x="980182" y="2114550"/>
            <a:ext cx="215900" cy="72022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30">
            <a:extLst>
              <a:ext uri="{FF2B5EF4-FFF2-40B4-BE49-F238E27FC236}">
                <a16:creationId xmlns:a16="http://schemas.microsoft.com/office/drawing/2014/main" id="{BF34EA74-9002-53FE-7465-319665D8D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5508" y="1844675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훈련대상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기관선정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AutoShape 33">
            <a:extLst>
              <a:ext uri="{FF2B5EF4-FFF2-40B4-BE49-F238E27FC236}">
                <a16:creationId xmlns:a16="http://schemas.microsoft.com/office/drawing/2014/main" id="{888FDB96-8318-8EA6-B7B4-79252BCB2643}"/>
              </a:ext>
            </a:extLst>
          </p:cNvPr>
          <p:cNvCxnSpPr>
            <a:cxnSpLocks noChangeShapeType="1"/>
            <a:stCxn id="16" idx="1"/>
            <a:endCxn id="10" idx="3"/>
          </p:cNvCxnSpPr>
          <p:nvPr/>
        </p:nvCxnSpPr>
        <p:spPr bwMode="auto">
          <a:xfrm flipH="1">
            <a:off x="2996233" y="2112913"/>
            <a:ext cx="246206" cy="1637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33">
            <a:extLst>
              <a:ext uri="{FF2B5EF4-FFF2-40B4-BE49-F238E27FC236}">
                <a16:creationId xmlns:a16="http://schemas.microsoft.com/office/drawing/2014/main" id="{5A70167D-3C0B-5455-5AA5-FC5615D2A92C}"/>
              </a:ext>
            </a:extLst>
          </p:cNvPr>
          <p:cNvCxnSpPr>
            <a:cxnSpLocks noChangeShapeType="1"/>
            <a:stCxn id="24" idx="1"/>
            <a:endCxn id="16" idx="3"/>
          </p:cNvCxnSpPr>
          <p:nvPr/>
        </p:nvCxnSpPr>
        <p:spPr bwMode="auto">
          <a:xfrm flipH="1" flipV="1">
            <a:off x="3963164" y="2112913"/>
            <a:ext cx="215379" cy="1637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30">
            <a:extLst>
              <a:ext uri="{FF2B5EF4-FFF2-40B4-BE49-F238E27FC236}">
                <a16:creationId xmlns:a16="http://schemas.microsoft.com/office/drawing/2014/main" id="{FA192DEC-5937-6805-370C-50219C4F3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259" y="1843856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모의훈련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시행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AAC2862E-2080-182E-2B3B-94827AC33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8383" y="1843856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모의훈련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결과보고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5" name="AutoShape 33">
            <a:extLst>
              <a:ext uri="{FF2B5EF4-FFF2-40B4-BE49-F238E27FC236}">
                <a16:creationId xmlns:a16="http://schemas.microsoft.com/office/drawing/2014/main" id="{38EF2076-FF36-6236-B90E-1525E5A80155}"/>
              </a:ext>
            </a:extLst>
          </p:cNvPr>
          <p:cNvCxnSpPr>
            <a:cxnSpLocks noChangeShapeType="1"/>
            <a:stCxn id="14" idx="1"/>
            <a:endCxn id="13" idx="3"/>
          </p:cNvCxnSpPr>
          <p:nvPr/>
        </p:nvCxnSpPr>
        <p:spPr bwMode="auto">
          <a:xfrm flipH="1">
            <a:off x="6632984" y="2113731"/>
            <a:ext cx="395399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30">
            <a:extLst>
              <a:ext uri="{FF2B5EF4-FFF2-40B4-BE49-F238E27FC236}">
                <a16:creationId xmlns:a16="http://schemas.microsoft.com/office/drawing/2014/main" id="{3E1836BE-1F65-019F-4199-FF71131A7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439" y="1843038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모의훈련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계획수립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A6A7F58B-C194-C865-C1F5-634E97904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7448" y="1843856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최종보고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AutoShape 33">
            <a:extLst>
              <a:ext uri="{FF2B5EF4-FFF2-40B4-BE49-F238E27FC236}">
                <a16:creationId xmlns:a16="http://schemas.microsoft.com/office/drawing/2014/main" id="{C4E4BFC1-5E42-EBD1-9103-B5B915413F8C}"/>
              </a:ext>
            </a:extLst>
          </p:cNvPr>
          <p:cNvCxnSpPr>
            <a:cxnSpLocks noChangeShapeType="1"/>
            <a:stCxn id="17" idx="1"/>
            <a:endCxn id="14" idx="3"/>
          </p:cNvCxnSpPr>
          <p:nvPr/>
        </p:nvCxnSpPr>
        <p:spPr bwMode="auto">
          <a:xfrm flipH="1">
            <a:off x="7749108" y="2113731"/>
            <a:ext cx="41834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30">
            <a:extLst>
              <a:ext uri="{FF2B5EF4-FFF2-40B4-BE49-F238E27FC236}">
                <a16:creationId xmlns:a16="http://schemas.microsoft.com/office/drawing/2014/main" id="{3A9AE31D-5A4B-9979-C710-431F1CE56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5673" y="2788548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훈련수행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업체 선정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AutoShape 59">
            <a:extLst>
              <a:ext uri="{FF2B5EF4-FFF2-40B4-BE49-F238E27FC236}">
                <a16:creationId xmlns:a16="http://schemas.microsoft.com/office/drawing/2014/main" id="{2E6D75F8-53B6-8F39-85A6-C26F4D5DE72F}"/>
              </a:ext>
            </a:extLst>
          </p:cNvPr>
          <p:cNvCxnSpPr>
            <a:cxnSpLocks noChangeShapeType="1"/>
            <a:stCxn id="23" idx="3"/>
            <a:endCxn id="10" idx="1"/>
          </p:cNvCxnSpPr>
          <p:nvPr/>
        </p:nvCxnSpPr>
        <p:spPr bwMode="auto">
          <a:xfrm flipV="1">
            <a:off x="1916807" y="2114550"/>
            <a:ext cx="358701" cy="72022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33">
            <a:extLst>
              <a:ext uri="{FF2B5EF4-FFF2-40B4-BE49-F238E27FC236}">
                <a16:creationId xmlns:a16="http://schemas.microsoft.com/office/drawing/2014/main" id="{069B98DE-6186-95FD-C0B7-3B3BC642E45C}"/>
              </a:ext>
            </a:extLst>
          </p:cNvPr>
          <p:cNvCxnSpPr>
            <a:cxnSpLocks noChangeShapeType="1"/>
            <a:stCxn id="13" idx="1"/>
            <a:endCxn id="24" idx="3"/>
          </p:cNvCxnSpPr>
          <p:nvPr/>
        </p:nvCxnSpPr>
        <p:spPr bwMode="auto">
          <a:xfrm flipH="1">
            <a:off x="4934193" y="2113731"/>
            <a:ext cx="978066" cy="819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28">
            <a:extLst>
              <a:ext uri="{FF2B5EF4-FFF2-40B4-BE49-F238E27FC236}">
                <a16:creationId xmlns:a16="http://schemas.microsoft.com/office/drawing/2014/main" id="{6833145F-834C-9314-F10A-A68AD7EFA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082" y="3284984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DDoS</a:t>
            </a: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2B4ACDEC-FF3D-3D38-82B9-A0889877F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082" y="2564904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침해사고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도상훈련</a:t>
            </a: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7E08135C-CA9E-52B8-6731-840FF37EA22D}"/>
              </a:ext>
            </a:extLst>
          </p:cNvPr>
          <p:cNvSpPr/>
          <p:nvPr/>
        </p:nvSpPr>
        <p:spPr bwMode="auto">
          <a:xfrm>
            <a:off x="4178543" y="1754981"/>
            <a:ext cx="755650" cy="71913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자체수행</a:t>
            </a:r>
          </a:p>
        </p:txBody>
      </p:sp>
      <p:cxnSp>
        <p:nvCxnSpPr>
          <p:cNvPr id="25" name="AutoShape 59">
            <a:extLst>
              <a:ext uri="{FF2B5EF4-FFF2-40B4-BE49-F238E27FC236}">
                <a16:creationId xmlns:a16="http://schemas.microsoft.com/office/drawing/2014/main" id="{75C7C8CB-3FDF-07D6-ACDC-CC671E8AF242}"/>
              </a:ext>
            </a:extLst>
          </p:cNvPr>
          <p:cNvCxnSpPr>
            <a:cxnSpLocks noChangeShapeType="1"/>
            <a:stCxn id="22" idx="3"/>
            <a:endCxn id="10" idx="1"/>
          </p:cNvCxnSpPr>
          <p:nvPr/>
        </p:nvCxnSpPr>
        <p:spPr bwMode="auto">
          <a:xfrm flipV="1">
            <a:off x="1916807" y="2114550"/>
            <a:ext cx="358701" cy="144030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59">
            <a:extLst>
              <a:ext uri="{FF2B5EF4-FFF2-40B4-BE49-F238E27FC236}">
                <a16:creationId xmlns:a16="http://schemas.microsoft.com/office/drawing/2014/main" id="{2411512D-7AF8-2F27-3C25-2A2AEAA1B932}"/>
              </a:ext>
            </a:extLst>
          </p:cNvPr>
          <p:cNvCxnSpPr>
            <a:cxnSpLocks noChangeShapeType="1"/>
            <a:stCxn id="19" idx="1"/>
            <a:endCxn id="24" idx="2"/>
          </p:cNvCxnSpPr>
          <p:nvPr/>
        </p:nvCxnSpPr>
        <p:spPr bwMode="auto">
          <a:xfrm rot="10800000">
            <a:off x="4556369" y="2474119"/>
            <a:ext cx="199305" cy="584304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59">
            <a:extLst>
              <a:ext uri="{FF2B5EF4-FFF2-40B4-BE49-F238E27FC236}">
                <a16:creationId xmlns:a16="http://schemas.microsoft.com/office/drawing/2014/main" id="{30C26351-DAD3-F867-F91F-15076679C22B}"/>
              </a:ext>
            </a:extLst>
          </p:cNvPr>
          <p:cNvCxnSpPr>
            <a:cxnSpLocks noChangeShapeType="1"/>
            <a:stCxn id="13" idx="1"/>
            <a:endCxn id="19" idx="3"/>
          </p:cNvCxnSpPr>
          <p:nvPr/>
        </p:nvCxnSpPr>
        <p:spPr bwMode="auto">
          <a:xfrm rot="10800000" flipV="1">
            <a:off x="5476399" y="2113731"/>
            <a:ext cx="435861" cy="94469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8EDF1D-60F2-074B-9B46-4DE747E27974}"/>
              </a:ext>
            </a:extLst>
          </p:cNvPr>
          <p:cNvSpPr txBox="1"/>
          <p:nvPr/>
        </p:nvSpPr>
        <p:spPr>
          <a:xfrm>
            <a:off x="4565503" y="2494607"/>
            <a:ext cx="263214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4CE871-8B88-442C-9548-D2DDA218E6A5}"/>
              </a:ext>
            </a:extLst>
          </p:cNvPr>
          <p:cNvSpPr txBox="1"/>
          <p:nvPr/>
        </p:nvSpPr>
        <p:spPr>
          <a:xfrm>
            <a:off x="4918956" y="1885633"/>
            <a:ext cx="242374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EDF41DF8-1361-727A-5356-409DC6E3B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082" y="4005064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APT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0AB73F3A-320B-26B1-5EA9-4BF5989BE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082" y="4653136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서버해킹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6E8E28C1-1491-86A6-1B32-7F36CA410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082" y="5301208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상급기관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대응훈련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36E76E89-A056-728D-DD89-0E53856F6FD2}"/>
              </a:ext>
            </a:extLst>
          </p:cNvPr>
          <p:cNvCxnSpPr>
            <a:cxnSpLocks noChangeShapeType="1"/>
            <a:stCxn id="30" idx="3"/>
            <a:endCxn id="10" idx="1"/>
          </p:cNvCxnSpPr>
          <p:nvPr/>
        </p:nvCxnSpPr>
        <p:spPr bwMode="auto">
          <a:xfrm flipV="1">
            <a:off x="1916807" y="2114550"/>
            <a:ext cx="358701" cy="216038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59">
            <a:extLst>
              <a:ext uri="{FF2B5EF4-FFF2-40B4-BE49-F238E27FC236}">
                <a16:creationId xmlns:a16="http://schemas.microsoft.com/office/drawing/2014/main" id="{3A5D3457-2AB2-0F52-2188-496299625A8D}"/>
              </a:ext>
            </a:extLst>
          </p:cNvPr>
          <p:cNvCxnSpPr>
            <a:cxnSpLocks noChangeShapeType="1"/>
            <a:stCxn id="31" idx="3"/>
            <a:endCxn id="10" idx="1"/>
          </p:cNvCxnSpPr>
          <p:nvPr/>
        </p:nvCxnSpPr>
        <p:spPr bwMode="auto">
          <a:xfrm flipV="1">
            <a:off x="1916807" y="2114550"/>
            <a:ext cx="358701" cy="280846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59">
            <a:extLst>
              <a:ext uri="{FF2B5EF4-FFF2-40B4-BE49-F238E27FC236}">
                <a16:creationId xmlns:a16="http://schemas.microsoft.com/office/drawing/2014/main" id="{141CEBAA-7C0C-3B8A-1473-3B58375AA086}"/>
              </a:ext>
            </a:extLst>
          </p:cNvPr>
          <p:cNvCxnSpPr>
            <a:cxnSpLocks noChangeShapeType="1"/>
            <a:stCxn id="32" idx="3"/>
            <a:endCxn id="10" idx="1"/>
          </p:cNvCxnSpPr>
          <p:nvPr/>
        </p:nvCxnSpPr>
        <p:spPr bwMode="auto">
          <a:xfrm flipV="1">
            <a:off x="1916807" y="2114550"/>
            <a:ext cx="358701" cy="345653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59">
            <a:extLst>
              <a:ext uri="{FF2B5EF4-FFF2-40B4-BE49-F238E27FC236}">
                <a16:creationId xmlns:a16="http://schemas.microsoft.com/office/drawing/2014/main" id="{DC590B0D-9F37-9FB4-0A5C-5D8CC9936EBD}"/>
              </a:ext>
            </a:extLst>
          </p:cNvPr>
          <p:cNvCxnSpPr>
            <a:cxnSpLocks noChangeShapeType="1"/>
            <a:stCxn id="4" idx="3"/>
            <a:endCxn id="30" idx="1"/>
          </p:cNvCxnSpPr>
          <p:nvPr/>
        </p:nvCxnSpPr>
        <p:spPr bwMode="auto">
          <a:xfrm>
            <a:off x="980182" y="2114550"/>
            <a:ext cx="215900" cy="216038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59">
            <a:extLst>
              <a:ext uri="{FF2B5EF4-FFF2-40B4-BE49-F238E27FC236}">
                <a16:creationId xmlns:a16="http://schemas.microsoft.com/office/drawing/2014/main" id="{5D5C5C15-EF43-1814-28F8-9AB03630DFB5}"/>
              </a:ext>
            </a:extLst>
          </p:cNvPr>
          <p:cNvCxnSpPr>
            <a:cxnSpLocks noChangeShapeType="1"/>
            <a:stCxn id="4" idx="3"/>
            <a:endCxn id="31" idx="1"/>
          </p:cNvCxnSpPr>
          <p:nvPr/>
        </p:nvCxnSpPr>
        <p:spPr bwMode="auto">
          <a:xfrm>
            <a:off x="980182" y="2114550"/>
            <a:ext cx="215900" cy="280846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59">
            <a:extLst>
              <a:ext uri="{FF2B5EF4-FFF2-40B4-BE49-F238E27FC236}">
                <a16:creationId xmlns:a16="http://schemas.microsoft.com/office/drawing/2014/main" id="{A2EA4338-E236-7515-3D16-55B9B4192FC6}"/>
              </a:ext>
            </a:extLst>
          </p:cNvPr>
          <p:cNvCxnSpPr>
            <a:cxnSpLocks noChangeShapeType="1"/>
            <a:stCxn id="4" idx="3"/>
            <a:endCxn id="32" idx="1"/>
          </p:cNvCxnSpPr>
          <p:nvPr/>
        </p:nvCxnSpPr>
        <p:spPr bwMode="auto">
          <a:xfrm>
            <a:off x="980182" y="2114550"/>
            <a:ext cx="215900" cy="345653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5B4EFB9-746E-687B-E136-96ADEBB54891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침해예방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BD2277-654E-0C8E-D338-FA1CCF65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39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8B5B01F-A3BA-C76C-CB07-5D68EABECDC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graphicFrame>
        <p:nvGraphicFramePr>
          <p:cNvPr id="4" name="Group 156">
            <a:extLst>
              <a:ext uri="{FF2B5EF4-FFF2-40B4-BE49-F238E27FC236}">
                <a16:creationId xmlns:a16="http://schemas.microsoft.com/office/drawing/2014/main" id="{FBF29D4C-808D-D82D-9D6A-5563C4E6F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54998"/>
              </p:ext>
            </p:extLst>
          </p:nvPr>
        </p:nvGraphicFramePr>
        <p:xfrm>
          <a:off x="251519" y="1581640"/>
          <a:ext cx="8626255" cy="3586601"/>
        </p:xfrm>
        <a:graphic>
          <a:graphicData uri="http://schemas.openxmlformats.org/drawingml/2006/table">
            <a:tbl>
              <a:tblPr/>
              <a:tblGrid>
                <a:gridCol w="1955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1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해킹메일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해킹메일 모의훈련을 실시한다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도상훈련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모의훈련을 실시한다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DDoS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DDoS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모의훈련을 실시한다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APT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APT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모의훈련을 실시한다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서버해킹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서버해킹 모의훈련을 실시한다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상급기관 대응훈련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상급기관 대응훈련을 실시한다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훈련대상 기관선정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훈련대상 기관을 선정한다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모의훈련 계획수립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모의훈련 계획을 수립한다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자체수행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수행 여부를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훈련수행 업체 선정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수행 불가 시 훈련수행 업체를 선정한다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모의훈련 시행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모의훈련을 시행한다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모의훈련 결과보고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모의훈련 결과를 보고한다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모의훈련 결과 보고서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최종보고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EBD596A-FD8B-F822-A52F-DB80135CB33E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침해예방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EFEF01-96DB-F4CD-C9BC-B08D9FBB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6868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>
            <a:extLst>
              <a:ext uri="{FF2B5EF4-FFF2-40B4-BE49-F238E27FC236}">
                <a16:creationId xmlns:a16="http://schemas.microsoft.com/office/drawing/2014/main" id="{6993591B-5D19-6408-7F2E-4DE0BC29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844675"/>
            <a:ext cx="719137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SISMM_IP.2</a:t>
            </a: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정보공유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82B6704D-7C18-D806-3524-FBC81E09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782" y="2744788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466725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466725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취약점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5DD1834D-CD15-1080-820A-5C2C3E936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845" y="3608388"/>
            <a:ext cx="720725" cy="5413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대외기관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30">
            <a:extLst>
              <a:ext uri="{FF2B5EF4-FFF2-40B4-BE49-F238E27FC236}">
                <a16:creationId xmlns:a16="http://schemas.microsoft.com/office/drawing/2014/main" id="{578ED0B6-3AEA-CE77-6EAC-8AAB3F86A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557" y="1844675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보안뉴스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AutoShape 33">
            <a:extLst>
              <a:ext uri="{FF2B5EF4-FFF2-40B4-BE49-F238E27FC236}">
                <a16:creationId xmlns:a16="http://schemas.microsoft.com/office/drawing/2014/main" id="{C849009F-547D-3C5E-38AF-322D7DFB8C0F}"/>
              </a:ext>
            </a:extLst>
          </p:cNvPr>
          <p:cNvCxnSpPr>
            <a:cxnSpLocks noChangeShapeType="1"/>
            <a:stCxn id="5" idx="1"/>
            <a:endCxn id="2" idx="3"/>
          </p:cNvCxnSpPr>
          <p:nvPr/>
        </p:nvCxnSpPr>
        <p:spPr bwMode="auto">
          <a:xfrm flipH="1">
            <a:off x="970657" y="2114550"/>
            <a:ext cx="21590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36">
            <a:extLst>
              <a:ext uri="{FF2B5EF4-FFF2-40B4-BE49-F238E27FC236}">
                <a16:creationId xmlns:a16="http://schemas.microsoft.com/office/drawing/2014/main" id="{B052D99F-2E9E-59BC-D231-82B347939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845" y="4509120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기관</a:t>
            </a: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벤더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요청사항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AutoShape 59">
            <a:extLst>
              <a:ext uri="{FF2B5EF4-FFF2-40B4-BE49-F238E27FC236}">
                <a16:creationId xmlns:a16="http://schemas.microsoft.com/office/drawing/2014/main" id="{C01DDF3E-560C-474B-3ACF-AC4203672363}"/>
              </a:ext>
            </a:extLst>
          </p:cNvPr>
          <p:cNvCxnSpPr>
            <a:cxnSpLocks noChangeShapeType="1"/>
            <a:stCxn id="2" idx="3"/>
            <a:endCxn id="3" idx="1"/>
          </p:cNvCxnSpPr>
          <p:nvPr/>
        </p:nvCxnSpPr>
        <p:spPr bwMode="auto">
          <a:xfrm>
            <a:off x="970657" y="2114550"/>
            <a:ext cx="238125" cy="90011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59">
            <a:extLst>
              <a:ext uri="{FF2B5EF4-FFF2-40B4-BE49-F238E27FC236}">
                <a16:creationId xmlns:a16="http://schemas.microsoft.com/office/drawing/2014/main" id="{DB10BA42-A406-6CA9-2672-E8ED8D4B580F}"/>
              </a:ext>
            </a:extLst>
          </p:cNvPr>
          <p:cNvCxnSpPr>
            <a:cxnSpLocks noChangeShapeType="1"/>
            <a:stCxn id="2" idx="3"/>
            <a:endCxn id="4" idx="1"/>
          </p:cNvCxnSpPr>
          <p:nvPr/>
        </p:nvCxnSpPr>
        <p:spPr bwMode="auto">
          <a:xfrm>
            <a:off x="970657" y="2114550"/>
            <a:ext cx="230188" cy="17653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59">
            <a:extLst>
              <a:ext uri="{FF2B5EF4-FFF2-40B4-BE49-F238E27FC236}">
                <a16:creationId xmlns:a16="http://schemas.microsoft.com/office/drawing/2014/main" id="{4BE80302-04B4-E298-2EF7-DBC131791965}"/>
              </a:ext>
            </a:extLst>
          </p:cNvPr>
          <p:cNvCxnSpPr>
            <a:cxnSpLocks noChangeShapeType="1"/>
            <a:stCxn id="2" idx="3"/>
            <a:endCxn id="7" idx="1"/>
          </p:cNvCxnSpPr>
          <p:nvPr/>
        </p:nvCxnSpPr>
        <p:spPr bwMode="auto">
          <a:xfrm>
            <a:off x="970657" y="2114550"/>
            <a:ext cx="230188" cy="266444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30">
            <a:extLst>
              <a:ext uri="{FF2B5EF4-FFF2-40B4-BE49-F238E27FC236}">
                <a16:creationId xmlns:a16="http://schemas.microsoft.com/office/drawing/2014/main" id="{E64724E9-5708-B1FE-1A6F-ADBC37F72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832" y="1844675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보안뉴스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정보수집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B84EF986-8652-5574-3816-76F874A2C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832" y="4509120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기관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벤더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요청사항 수집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30">
            <a:extLst>
              <a:ext uri="{FF2B5EF4-FFF2-40B4-BE49-F238E27FC236}">
                <a16:creationId xmlns:a16="http://schemas.microsoft.com/office/drawing/2014/main" id="{A4D7E86F-D93A-B3B6-F811-9AEBCE9DB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577" y="1844675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뉴스클리핑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AutoShape 33">
            <a:extLst>
              <a:ext uri="{FF2B5EF4-FFF2-40B4-BE49-F238E27FC236}">
                <a16:creationId xmlns:a16="http://schemas.microsoft.com/office/drawing/2014/main" id="{6DB96F0B-2871-4068-08E6-21773BE877CF}"/>
              </a:ext>
            </a:extLst>
          </p:cNvPr>
          <p:cNvCxnSpPr>
            <a:cxnSpLocks noChangeShapeType="1"/>
            <a:stCxn id="11" idx="1"/>
            <a:endCxn id="5" idx="3"/>
          </p:cNvCxnSpPr>
          <p:nvPr/>
        </p:nvCxnSpPr>
        <p:spPr bwMode="auto">
          <a:xfrm flipH="1">
            <a:off x="1907282" y="2114550"/>
            <a:ext cx="36055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33">
            <a:extLst>
              <a:ext uri="{FF2B5EF4-FFF2-40B4-BE49-F238E27FC236}">
                <a16:creationId xmlns:a16="http://schemas.microsoft.com/office/drawing/2014/main" id="{31C9583A-9DBA-CCE5-416B-93E0DF0D7C10}"/>
              </a:ext>
            </a:extLst>
          </p:cNvPr>
          <p:cNvCxnSpPr>
            <a:cxnSpLocks noChangeShapeType="1"/>
            <a:stCxn id="13" idx="1"/>
            <a:endCxn id="11" idx="3"/>
          </p:cNvCxnSpPr>
          <p:nvPr/>
        </p:nvCxnSpPr>
        <p:spPr bwMode="auto">
          <a:xfrm flipH="1">
            <a:off x="2988557" y="2114550"/>
            <a:ext cx="46002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33">
            <a:extLst>
              <a:ext uri="{FF2B5EF4-FFF2-40B4-BE49-F238E27FC236}">
                <a16:creationId xmlns:a16="http://schemas.microsoft.com/office/drawing/2014/main" id="{FF06E4B7-8CA7-1200-A0A4-F7DA48E545CD}"/>
              </a:ext>
            </a:extLst>
          </p:cNvPr>
          <p:cNvCxnSpPr>
            <a:cxnSpLocks noChangeShapeType="1"/>
            <a:stCxn id="12" idx="1"/>
            <a:endCxn id="7" idx="3"/>
          </p:cNvCxnSpPr>
          <p:nvPr/>
        </p:nvCxnSpPr>
        <p:spPr bwMode="auto">
          <a:xfrm flipH="1">
            <a:off x="1921570" y="4778995"/>
            <a:ext cx="346262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59">
            <a:extLst>
              <a:ext uri="{FF2B5EF4-FFF2-40B4-BE49-F238E27FC236}">
                <a16:creationId xmlns:a16="http://schemas.microsoft.com/office/drawing/2014/main" id="{7AD90C78-2915-95DE-FEAF-870BBF19793F}"/>
              </a:ext>
            </a:extLst>
          </p:cNvPr>
          <p:cNvCxnSpPr>
            <a:cxnSpLocks noChangeShapeType="1"/>
            <a:stCxn id="12" idx="3"/>
            <a:endCxn id="20" idx="1"/>
          </p:cNvCxnSpPr>
          <p:nvPr/>
        </p:nvCxnSpPr>
        <p:spPr bwMode="auto">
          <a:xfrm flipV="1">
            <a:off x="2988557" y="2114550"/>
            <a:ext cx="1640765" cy="2664445"/>
          </a:xfrm>
          <a:prstGeom prst="bentConnector3">
            <a:avLst>
              <a:gd name="adj1" fmla="val 8501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59">
            <a:extLst>
              <a:ext uri="{FF2B5EF4-FFF2-40B4-BE49-F238E27FC236}">
                <a16:creationId xmlns:a16="http://schemas.microsoft.com/office/drawing/2014/main" id="{FECCBB81-5593-3F7A-FA80-D4F110EADEEA}"/>
              </a:ext>
            </a:extLst>
          </p:cNvPr>
          <p:cNvCxnSpPr>
            <a:cxnSpLocks noChangeShapeType="1"/>
            <a:stCxn id="28" idx="3"/>
            <a:endCxn id="13" idx="1"/>
          </p:cNvCxnSpPr>
          <p:nvPr/>
        </p:nvCxnSpPr>
        <p:spPr bwMode="auto">
          <a:xfrm flipV="1">
            <a:off x="2988557" y="2114550"/>
            <a:ext cx="460020" cy="89693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33">
            <a:extLst>
              <a:ext uri="{FF2B5EF4-FFF2-40B4-BE49-F238E27FC236}">
                <a16:creationId xmlns:a16="http://schemas.microsoft.com/office/drawing/2014/main" id="{B637D057-8EA3-F8B3-409D-EBED6D882546}"/>
              </a:ext>
            </a:extLst>
          </p:cNvPr>
          <p:cNvCxnSpPr>
            <a:cxnSpLocks noChangeShapeType="1"/>
            <a:stCxn id="20" idx="1"/>
            <a:endCxn id="13" idx="3"/>
          </p:cNvCxnSpPr>
          <p:nvPr/>
        </p:nvCxnSpPr>
        <p:spPr bwMode="auto">
          <a:xfrm flipH="1">
            <a:off x="4169302" y="2114550"/>
            <a:ext cx="46002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30">
            <a:extLst>
              <a:ext uri="{FF2B5EF4-FFF2-40B4-BE49-F238E27FC236}">
                <a16:creationId xmlns:a16="http://schemas.microsoft.com/office/drawing/2014/main" id="{1D3E3141-8F9F-A2FE-8569-971B67096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322" y="1844675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관련내용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메일발송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35169556-CC9C-6E41-EF9B-1ADD3442C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067" y="1844675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기관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AutoShape 33">
            <a:extLst>
              <a:ext uri="{FF2B5EF4-FFF2-40B4-BE49-F238E27FC236}">
                <a16:creationId xmlns:a16="http://schemas.microsoft.com/office/drawing/2014/main" id="{179BD733-35EF-DA0E-F644-8A7E014E3BE9}"/>
              </a:ext>
            </a:extLst>
          </p:cNvPr>
          <p:cNvCxnSpPr>
            <a:cxnSpLocks noChangeShapeType="1"/>
            <a:stCxn id="21" idx="1"/>
            <a:endCxn id="20" idx="3"/>
          </p:cNvCxnSpPr>
          <p:nvPr/>
        </p:nvCxnSpPr>
        <p:spPr bwMode="auto">
          <a:xfrm flipH="1">
            <a:off x="5350047" y="2114550"/>
            <a:ext cx="46002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ectangle 30">
            <a:extLst>
              <a:ext uri="{FF2B5EF4-FFF2-40B4-BE49-F238E27FC236}">
                <a16:creationId xmlns:a16="http://schemas.microsoft.com/office/drawing/2014/main" id="{7561C9EC-DD32-2AC8-E5F5-F37D8A213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812" y="1844675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이력관리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4" name="Rectangle 30">
            <a:extLst>
              <a:ext uri="{FF2B5EF4-FFF2-40B4-BE49-F238E27FC236}">
                <a16:creationId xmlns:a16="http://schemas.microsoft.com/office/drawing/2014/main" id="{5655872D-C704-5B19-F9A0-53855F42B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1557" y="1844675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최종보고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AutoShape 33">
            <a:extLst>
              <a:ext uri="{FF2B5EF4-FFF2-40B4-BE49-F238E27FC236}">
                <a16:creationId xmlns:a16="http://schemas.microsoft.com/office/drawing/2014/main" id="{11DCF8A9-AA8E-64C1-B177-78F514984B30}"/>
              </a:ext>
            </a:extLst>
          </p:cNvPr>
          <p:cNvCxnSpPr>
            <a:cxnSpLocks noChangeShapeType="1"/>
            <a:stCxn id="23" idx="1"/>
            <a:endCxn id="21" idx="3"/>
          </p:cNvCxnSpPr>
          <p:nvPr/>
        </p:nvCxnSpPr>
        <p:spPr bwMode="auto">
          <a:xfrm flipH="1">
            <a:off x="6530792" y="2114550"/>
            <a:ext cx="46002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33">
            <a:extLst>
              <a:ext uri="{FF2B5EF4-FFF2-40B4-BE49-F238E27FC236}">
                <a16:creationId xmlns:a16="http://schemas.microsoft.com/office/drawing/2014/main" id="{8EC03C89-A1CB-2803-6AB2-9CBD30464FF5}"/>
              </a:ext>
            </a:extLst>
          </p:cNvPr>
          <p:cNvCxnSpPr>
            <a:cxnSpLocks noChangeShapeType="1"/>
            <a:stCxn id="24" idx="1"/>
            <a:endCxn id="23" idx="3"/>
          </p:cNvCxnSpPr>
          <p:nvPr/>
        </p:nvCxnSpPr>
        <p:spPr bwMode="auto">
          <a:xfrm flipH="1">
            <a:off x="7711537" y="2114550"/>
            <a:ext cx="460020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Rectangle 30">
            <a:extLst>
              <a:ext uri="{FF2B5EF4-FFF2-40B4-BE49-F238E27FC236}">
                <a16:creationId xmlns:a16="http://schemas.microsoft.com/office/drawing/2014/main" id="{87284BC2-D27A-A169-4D5D-845B35A0D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832" y="3609975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대외기관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정보수집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50D911D9-F879-A55A-47E5-1478E36B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832" y="2741613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신규취약점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정보수집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AutoShape 59">
            <a:extLst>
              <a:ext uri="{FF2B5EF4-FFF2-40B4-BE49-F238E27FC236}">
                <a16:creationId xmlns:a16="http://schemas.microsoft.com/office/drawing/2014/main" id="{B51B6B81-0784-C96C-D9AD-83B07A20660C}"/>
              </a:ext>
            </a:extLst>
          </p:cNvPr>
          <p:cNvCxnSpPr>
            <a:cxnSpLocks noChangeShapeType="1"/>
            <a:stCxn id="27" idx="3"/>
            <a:endCxn id="13" idx="1"/>
          </p:cNvCxnSpPr>
          <p:nvPr/>
        </p:nvCxnSpPr>
        <p:spPr bwMode="auto">
          <a:xfrm flipV="1">
            <a:off x="2988557" y="2114550"/>
            <a:ext cx="460020" cy="17653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3">
            <a:extLst>
              <a:ext uri="{FF2B5EF4-FFF2-40B4-BE49-F238E27FC236}">
                <a16:creationId xmlns:a16="http://schemas.microsoft.com/office/drawing/2014/main" id="{F072F17E-8674-63A5-6A53-7DEB4C3D63AF}"/>
              </a:ext>
            </a:extLst>
          </p:cNvPr>
          <p:cNvCxnSpPr>
            <a:cxnSpLocks noChangeShapeType="1"/>
            <a:stCxn id="28" idx="1"/>
            <a:endCxn id="3" idx="3"/>
          </p:cNvCxnSpPr>
          <p:nvPr/>
        </p:nvCxnSpPr>
        <p:spPr bwMode="auto">
          <a:xfrm flipH="1">
            <a:off x="1929507" y="3011488"/>
            <a:ext cx="338325" cy="3175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3">
            <a:extLst>
              <a:ext uri="{FF2B5EF4-FFF2-40B4-BE49-F238E27FC236}">
                <a16:creationId xmlns:a16="http://schemas.microsoft.com/office/drawing/2014/main" id="{9304D048-816D-C081-E306-423F5B1E50E6}"/>
              </a:ext>
            </a:extLst>
          </p:cNvPr>
          <p:cNvCxnSpPr>
            <a:cxnSpLocks noChangeShapeType="1"/>
            <a:stCxn id="27" idx="1"/>
            <a:endCxn id="4" idx="3"/>
          </p:cNvCxnSpPr>
          <p:nvPr/>
        </p:nvCxnSpPr>
        <p:spPr bwMode="auto">
          <a:xfrm flipH="1" flipV="1">
            <a:off x="1921570" y="3879057"/>
            <a:ext cx="346262" cy="793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72DD6C-D437-B7ED-8C84-437A04CC66E2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59D438-DEB2-66B0-2C1C-1CD1D62EA466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침해예방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FD34C247-C696-D543-AA53-D782A119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85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6">
            <a:extLst>
              <a:ext uri="{FF2B5EF4-FFF2-40B4-BE49-F238E27FC236}">
                <a16:creationId xmlns:a16="http://schemas.microsoft.com/office/drawing/2014/main" id="{5868E60F-EB88-D0B8-A680-5D7CF6918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256313"/>
              </p:ext>
            </p:extLst>
          </p:nvPr>
        </p:nvGraphicFramePr>
        <p:xfrm>
          <a:off x="251520" y="1772816"/>
          <a:ext cx="8626254" cy="3586601"/>
        </p:xfrm>
        <a:graphic>
          <a:graphicData uri="http://schemas.openxmlformats.org/drawingml/2006/table">
            <a:tbl>
              <a:tblPr/>
              <a:tblGrid>
                <a:gridCol w="1955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1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보안뉴스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 언론 커뮤니티에서 최신 보안뉴스 정보를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보안뉴스 정보수집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보안뉴스 정보를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수집힌다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취약점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취약점을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취약점 정보수집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취약점 정보를 수집한다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대외기관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NCSC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대외기간의 정보를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대외기관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 정보수집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대외기관으로부터 전파된 정보를 수집한다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취약점 권고문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뉴스클리핑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보안뉴스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신규취약점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대외기관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정보를 토대로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뉴스클리핑을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뉴스클리핑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벤더 요청사항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벤더로부터 요청사항을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벤더 요청사항 수집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벤더로부터 요청사항을 수집한다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관련내용 메일 발송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내용을 메일로 발송한다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 보고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담당자에게 보고한다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뉴스클리핑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제작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 이력을 관리한다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최종보고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720C845-93A0-E333-9CBE-10746DED486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48E5A7-D01D-9BF8-71B9-61EE85A18E4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침해예방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3A52AC-F384-45EC-7A9F-26E01322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54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5779FB-F6DB-4F6F-6B78-4C50D6C44FB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1. </a:t>
            </a:r>
            <a:r>
              <a:rPr lang="ko-KR" altLang="en-US" sz="2400" b="1" dirty="0">
                <a:solidFill>
                  <a:schemeClr val="tx1"/>
                </a:solidFill>
              </a:rPr>
              <a:t>투입된 기관 또는 기업의 네트워크 구성도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A60E7-C121-9E57-285B-C0423672714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/>
              <a:t>반드시 해야 할 사항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8C1755F-540A-BEE2-9AEA-FF4D294AAA3E}"/>
              </a:ext>
            </a:extLst>
          </p:cNvPr>
          <p:cNvSpPr/>
          <p:nvPr/>
        </p:nvSpPr>
        <p:spPr>
          <a:xfrm>
            <a:off x="263145" y="1844824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 </a:t>
            </a:r>
            <a:r>
              <a:rPr lang="ko-KR" altLang="en-US" sz="2400" b="1" dirty="0">
                <a:solidFill>
                  <a:schemeClr val="tx1"/>
                </a:solidFill>
              </a:rPr>
              <a:t>구성도에 포함된 보안관제시스템 목록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47B85FE-3324-166D-9CB4-B3D42E1C2535}"/>
              </a:ext>
            </a:extLst>
          </p:cNvPr>
          <p:cNvSpPr/>
          <p:nvPr/>
        </p:nvSpPr>
        <p:spPr>
          <a:xfrm>
            <a:off x="263145" y="2636912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3. </a:t>
            </a:r>
            <a:r>
              <a:rPr lang="ko-KR" altLang="en-US" sz="2400" b="1" dirty="0">
                <a:solidFill>
                  <a:schemeClr val="tx1"/>
                </a:solidFill>
              </a:rPr>
              <a:t>관제대상은 어디까지 인가</a:t>
            </a:r>
            <a:r>
              <a:rPr lang="en-US" altLang="ko-KR" sz="2400" b="1" dirty="0">
                <a:solidFill>
                  <a:schemeClr val="tx1"/>
                </a:solidFill>
              </a:rPr>
              <a:t>?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37D85B0-7B3A-B95A-9F33-9E46AC077674}"/>
              </a:ext>
            </a:extLst>
          </p:cNvPr>
          <p:cNvSpPr/>
          <p:nvPr/>
        </p:nvSpPr>
        <p:spPr>
          <a:xfrm>
            <a:off x="261352" y="3429000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보안관제센터와 연관된 부서 및 업체는 어디인가</a:t>
            </a:r>
            <a:r>
              <a:rPr lang="en-US" altLang="ko-KR" sz="2400" b="1" dirty="0">
                <a:solidFill>
                  <a:schemeClr val="tx1"/>
                </a:solidFill>
              </a:rPr>
              <a:t>?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0D707B9-8504-56B7-1C34-DC51FE587296}"/>
              </a:ext>
            </a:extLst>
          </p:cNvPr>
          <p:cNvSpPr/>
          <p:nvPr/>
        </p:nvSpPr>
        <p:spPr>
          <a:xfrm>
            <a:off x="261351" y="4221088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 범위는</a:t>
            </a:r>
            <a:r>
              <a:rPr lang="en-US" altLang="ko-KR" sz="24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8C199E6-4EA6-0FDB-1DD7-3F59C6FD62D6}"/>
              </a:ext>
            </a:extLst>
          </p:cNvPr>
          <p:cNvSpPr/>
          <p:nvPr/>
        </p:nvSpPr>
        <p:spPr>
          <a:xfrm>
            <a:off x="266225" y="501317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6. </a:t>
            </a:r>
            <a:r>
              <a:rPr lang="ko-KR" altLang="en-US" sz="2400" b="1" dirty="0">
                <a:solidFill>
                  <a:schemeClr val="tx1"/>
                </a:solidFill>
              </a:rPr>
              <a:t>관제업무 시 작성할 보고서 종류는</a:t>
            </a:r>
            <a:r>
              <a:rPr lang="en-US" altLang="ko-KR" sz="24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19CEF6-2D5D-C1C3-D561-BE0D8026FA90}"/>
              </a:ext>
            </a:extLst>
          </p:cNvPr>
          <p:cNvSpPr/>
          <p:nvPr/>
        </p:nvSpPr>
        <p:spPr>
          <a:xfrm>
            <a:off x="261352" y="5805264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7.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조원들의 특성을 알고 </a:t>
            </a:r>
            <a:r>
              <a:rPr lang="ko-KR" altLang="en-US" sz="2400" b="1" dirty="0" err="1">
                <a:solidFill>
                  <a:schemeClr val="tx1"/>
                </a:solidFill>
              </a:rPr>
              <a:t>배울점은</a:t>
            </a:r>
            <a:r>
              <a:rPr lang="ko-KR" altLang="en-US" sz="2400" b="1" dirty="0">
                <a:solidFill>
                  <a:schemeClr val="tx1"/>
                </a:solidFill>
              </a:rPr>
              <a:t> 배워라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3D5C00-0ED1-8F1B-2FB1-89D53A3F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4789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0BD522-4670-D7F2-D266-30C3A5A7EE4A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ADAEC-0415-4E5C-8F1D-16AF014FCFC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 절차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운영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279230-68C0-DA08-1BAA-53320010D9B4}"/>
              </a:ext>
            </a:extLst>
          </p:cNvPr>
          <p:cNvSpPr/>
          <p:nvPr/>
        </p:nvSpPr>
        <p:spPr>
          <a:xfrm>
            <a:off x="266223" y="1628800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보안시스템 의 효율적인 장애 관리 및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ESM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연동대상 장비에 대한 형상 관리로 시스템의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안정성을 도모하고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정규화된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운영 프로세스 및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Issue Lists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보안운영 최적화 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6B72BA-B3EB-CB4A-E6DD-88A4FDC20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7" t="1202" r="6723" b="8344"/>
          <a:stretch/>
        </p:blipFill>
        <p:spPr>
          <a:xfrm>
            <a:off x="2915816" y="2704708"/>
            <a:ext cx="3096344" cy="3100556"/>
          </a:xfrm>
          <a:prstGeom prst="rect">
            <a:avLst/>
          </a:prstGeom>
        </p:spPr>
      </p:pic>
      <p:sp>
        <p:nvSpPr>
          <p:cNvPr id="10" name="AutoShape 8">
            <a:extLst>
              <a:ext uri="{FF2B5EF4-FFF2-40B4-BE49-F238E27FC236}">
                <a16:creationId xmlns:a16="http://schemas.microsoft.com/office/drawing/2014/main" id="{4FB60023-C96D-126D-C771-67634978518C}"/>
              </a:ext>
            </a:extLst>
          </p:cNvPr>
          <p:cNvSpPr/>
          <p:nvPr/>
        </p:nvSpPr>
        <p:spPr bwMode="auto">
          <a:xfrm>
            <a:off x="5796136" y="2704708"/>
            <a:ext cx="3255248" cy="1300356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latin typeface="+mn-ea"/>
              </a:rPr>
              <a:t>보안시스템의 장애 대응 프로세스에 따라 신속한 초동조치와 장애 관련 사후처리 방법 및 재발 방지 대책 체공</a:t>
            </a:r>
            <a:endParaRPr lang="en-US" altLang="ko-KR" sz="1200" b="1" kern="0" dirty="0">
              <a:latin typeface="+mn-ea"/>
            </a:endParaRPr>
          </a:p>
          <a:p>
            <a:pPr marL="0" lvl="1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ko-KR" sz="1200" kern="0" dirty="0">
                <a:latin typeface="+mn-ea"/>
              </a:rPr>
              <a:t>  - </a:t>
            </a:r>
            <a:r>
              <a:rPr lang="ko-KR" altLang="en-US" sz="1200" kern="0" dirty="0">
                <a:latin typeface="+mn-ea"/>
              </a:rPr>
              <a:t>장애처리 프로세스 수립</a:t>
            </a:r>
            <a:endParaRPr lang="en-US" altLang="ko-KR" sz="1200" kern="0" dirty="0">
              <a:latin typeface="+mn-ea"/>
            </a:endParaRPr>
          </a:p>
          <a:p>
            <a:pPr marL="0" lvl="1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ko-KR" sz="1200" kern="0" dirty="0">
                <a:latin typeface="+mn-ea"/>
              </a:rPr>
              <a:t>  - </a:t>
            </a:r>
            <a:r>
              <a:rPr lang="ko-KR" altLang="en-US" sz="1200" kern="0" dirty="0">
                <a:latin typeface="+mn-ea"/>
              </a:rPr>
              <a:t>장애 대응 매뉴얼 제공</a:t>
            </a:r>
            <a:endParaRPr lang="en-US" altLang="ko-KR" sz="1200" kern="0" dirty="0">
              <a:latin typeface="+mn-ea"/>
            </a:endParaRPr>
          </a:p>
          <a:p>
            <a:pPr marL="0" lvl="1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ko-KR" sz="1200" kern="0" dirty="0">
                <a:latin typeface="+mn-ea"/>
              </a:rPr>
              <a:t>  - </a:t>
            </a:r>
            <a:r>
              <a:rPr lang="ko-KR" altLang="en-US" sz="1200" kern="0" dirty="0">
                <a:latin typeface="+mn-ea"/>
              </a:rPr>
              <a:t>사후 처리 방법</a:t>
            </a:r>
            <a:endParaRPr lang="en-US" altLang="ko-KR" sz="1200" kern="0" dirty="0">
              <a:latin typeface="+mn-ea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352E5683-A328-9F38-C8E7-FA8071827C68}"/>
              </a:ext>
            </a:extLst>
          </p:cNvPr>
          <p:cNvSpPr/>
          <p:nvPr/>
        </p:nvSpPr>
        <p:spPr bwMode="auto">
          <a:xfrm>
            <a:off x="270446" y="4185518"/>
            <a:ext cx="3255248" cy="1115690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latin typeface="+mn-ea"/>
              </a:rPr>
              <a:t>시스템 유지보수 및 연동대상 장비에 대한 변동 관리</a:t>
            </a:r>
            <a:endParaRPr lang="en-US" altLang="ko-KR" sz="1200" b="1" kern="0" dirty="0">
              <a:latin typeface="+mn-ea"/>
            </a:endParaRPr>
          </a:p>
          <a:p>
            <a:pPr marL="0" lvl="1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ko-KR" sz="1200" kern="0" dirty="0">
                <a:latin typeface="+mn-ea"/>
              </a:rPr>
              <a:t>  - </a:t>
            </a:r>
            <a:r>
              <a:rPr lang="ko-KR" altLang="en-US" sz="1200" kern="0" dirty="0">
                <a:latin typeface="+mn-ea"/>
              </a:rPr>
              <a:t>보안시스템 운영 매뉴얼 제공</a:t>
            </a:r>
            <a:endParaRPr lang="en-US" altLang="ko-KR" sz="1200" kern="0" dirty="0">
              <a:latin typeface="+mn-ea"/>
            </a:endParaRPr>
          </a:p>
          <a:p>
            <a:pPr marL="0" lvl="1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ko-KR" sz="1200" kern="0" dirty="0">
                <a:latin typeface="+mn-ea"/>
              </a:rPr>
              <a:t>  - </a:t>
            </a:r>
            <a:r>
              <a:rPr lang="ko-KR" altLang="en-US" sz="1200" kern="0" dirty="0">
                <a:latin typeface="+mn-ea"/>
              </a:rPr>
              <a:t>관계사 현황</a:t>
            </a:r>
            <a:r>
              <a:rPr lang="en-US" altLang="ko-KR" sz="1200" kern="0" dirty="0">
                <a:latin typeface="+mn-ea"/>
              </a:rPr>
              <a:t>(IP, </a:t>
            </a:r>
            <a:r>
              <a:rPr lang="ko-KR" altLang="en-US" sz="1200" kern="0" dirty="0">
                <a:latin typeface="+mn-ea"/>
              </a:rPr>
              <a:t>자산정보</a:t>
            </a:r>
            <a:r>
              <a:rPr lang="en-US" altLang="ko-KR" sz="1200" kern="0" dirty="0">
                <a:latin typeface="+mn-ea"/>
              </a:rPr>
              <a:t>) </a:t>
            </a:r>
            <a:r>
              <a:rPr lang="ko-KR" altLang="en-US" sz="1200" kern="0" dirty="0">
                <a:latin typeface="+mn-ea"/>
              </a:rPr>
              <a:t>관리</a:t>
            </a:r>
            <a:endParaRPr lang="en-US" altLang="ko-KR" sz="1200" kern="0" dirty="0">
              <a:latin typeface="+mn-ea"/>
            </a:endParaRPr>
          </a:p>
          <a:p>
            <a:pPr marL="0" lvl="1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ko-KR" sz="1200" kern="0" dirty="0">
                <a:latin typeface="+mn-ea"/>
              </a:rPr>
              <a:t>  - </a:t>
            </a:r>
            <a:r>
              <a:rPr lang="ko-KR" altLang="en-US" sz="1200" kern="0" dirty="0">
                <a:latin typeface="+mn-ea"/>
              </a:rPr>
              <a:t>연동대상 장비의 변동관리</a:t>
            </a:r>
            <a:endParaRPr lang="en-US" altLang="ko-KR" sz="1200" kern="0" dirty="0">
              <a:latin typeface="+mn-ea"/>
            </a:endParaRPr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D1A06E07-76DC-30CD-20C2-719CC0A52747}"/>
              </a:ext>
            </a:extLst>
          </p:cNvPr>
          <p:cNvSpPr/>
          <p:nvPr/>
        </p:nvSpPr>
        <p:spPr bwMode="auto">
          <a:xfrm>
            <a:off x="6012160" y="4869160"/>
            <a:ext cx="3096344" cy="1115690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88900" lvl="1" indent="-88900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latin typeface="+mn-ea"/>
              </a:rPr>
              <a:t>보안관제시스템의 버그 개선 및 벤더사에 커스터마이징 요청관리</a:t>
            </a:r>
            <a:endParaRPr lang="en-US" altLang="ko-KR" sz="1200" b="1" kern="0" dirty="0">
              <a:latin typeface="+mn-ea"/>
            </a:endParaRPr>
          </a:p>
          <a:p>
            <a:pPr marL="0" lvl="1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ko-KR" sz="1200" kern="0" dirty="0">
                <a:latin typeface="+mn-ea"/>
              </a:rPr>
              <a:t>  - </a:t>
            </a:r>
            <a:r>
              <a:rPr lang="ko-KR" altLang="en-US" sz="1200" kern="0" dirty="0">
                <a:latin typeface="+mn-ea"/>
              </a:rPr>
              <a:t>보안관제 </a:t>
            </a:r>
            <a:r>
              <a:rPr lang="en-US" altLang="ko-KR" sz="1200" kern="0" dirty="0">
                <a:latin typeface="+mn-ea"/>
              </a:rPr>
              <a:t>Needs</a:t>
            </a:r>
            <a:r>
              <a:rPr lang="ko-KR" altLang="en-US" sz="1200" kern="0" dirty="0">
                <a:latin typeface="+mn-ea"/>
              </a:rPr>
              <a:t> 파악</a:t>
            </a:r>
            <a:endParaRPr lang="en-US" altLang="ko-KR" sz="1200" kern="0" dirty="0">
              <a:latin typeface="+mn-ea"/>
            </a:endParaRPr>
          </a:p>
          <a:p>
            <a:pPr marL="0" lvl="1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ko-KR" sz="1200" kern="0" dirty="0">
                <a:latin typeface="+mn-ea"/>
              </a:rPr>
              <a:t>  - </a:t>
            </a:r>
            <a:r>
              <a:rPr lang="ko-KR" altLang="en-US" sz="1200" kern="0" dirty="0">
                <a:latin typeface="+mn-ea"/>
              </a:rPr>
              <a:t>벤더사에 커스터마이징 요청 및 확인</a:t>
            </a:r>
            <a:endParaRPr lang="en-US" altLang="ko-KR" sz="1200" kern="0" dirty="0">
              <a:latin typeface="+mn-ea"/>
            </a:endParaRPr>
          </a:p>
          <a:p>
            <a:pPr marL="0" lvl="1" defTabSz="895356" fontAlgn="ctr" latinLnBrk="0">
              <a:spcBef>
                <a:spcPts val="30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ko-KR" sz="1200" kern="0" dirty="0">
                <a:latin typeface="+mn-ea"/>
              </a:rPr>
              <a:t>  - </a:t>
            </a:r>
            <a:r>
              <a:rPr lang="ko-KR" altLang="en-US" sz="1200" kern="0" dirty="0">
                <a:latin typeface="+mn-ea"/>
              </a:rPr>
              <a:t>보안시스템 버그 확인 및 개선</a:t>
            </a:r>
            <a:endParaRPr lang="en-US" altLang="ko-KR" sz="1200" kern="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6BE41A-822F-AB30-8364-3BDCBBF6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150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E309B0-D480-E203-9E27-D29E967D15D0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8BC176-CA23-CF7A-AFF4-6D0604CC0546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보안운영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19BF9E-45AD-0F41-D92C-302B1D0D94EB}"/>
              </a:ext>
            </a:extLst>
          </p:cNvPr>
          <p:cNvSpPr/>
          <p:nvPr/>
        </p:nvSpPr>
        <p:spPr>
          <a:xfrm>
            <a:off x="266223" y="1628800"/>
            <a:ext cx="86262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보안운영은 관제센터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내∙외부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자산에 대해 도입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폐기 등 자산의 안전한 관리를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위해 준수하여야 할 업무를 담당함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세부적으로 자산관리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장애관리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작업관리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보안설정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예방점검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백업관리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기술지원 등의 업무를 수행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D19574-31F8-5065-B3FD-21B9D8108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94" y="2708920"/>
            <a:ext cx="719138" cy="4683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SISMM_SO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보안운영</a:t>
            </a: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4216F54C-0C54-C8C3-CC84-EEEA8C2B3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547" y="2708920"/>
            <a:ext cx="719137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SISMM_SO.1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자산관리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BCD90DCE-0D8A-EB8C-0F82-F7528EEC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239" y="2708920"/>
            <a:ext cx="719138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자산변경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A5A71FF5-83E8-E725-9DED-FE628603D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292" y="2708920"/>
            <a:ext cx="719138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자산삭제</a:t>
            </a:r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D1A5CCFB-C910-37DB-C864-DE9DB3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599" y="2708920"/>
            <a:ext cx="720725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자산등록</a:t>
            </a:r>
          </a:p>
        </p:txBody>
      </p:sp>
      <p:cxnSp>
        <p:nvCxnSpPr>
          <p:cNvPr id="10" name="AutoShape 33">
            <a:extLst>
              <a:ext uri="{FF2B5EF4-FFF2-40B4-BE49-F238E27FC236}">
                <a16:creationId xmlns:a16="http://schemas.microsoft.com/office/drawing/2014/main" id="{D1B9DE3F-61D0-CF1D-2923-A66F5A24C8C3}"/>
              </a:ext>
            </a:extLst>
          </p:cNvPr>
          <p:cNvCxnSpPr>
            <a:cxnSpLocks noChangeShapeType="1"/>
            <a:stCxn id="6" idx="3"/>
            <a:endCxn id="9" idx="1"/>
          </p:cNvCxnSpPr>
          <p:nvPr/>
        </p:nvCxnSpPr>
        <p:spPr bwMode="auto">
          <a:xfrm>
            <a:off x="2554684" y="2943077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34">
            <a:extLst>
              <a:ext uri="{FF2B5EF4-FFF2-40B4-BE49-F238E27FC236}">
                <a16:creationId xmlns:a16="http://schemas.microsoft.com/office/drawing/2014/main" id="{8CDF0DD2-8785-3DC0-ED60-7BC89F3EB104}"/>
              </a:ext>
            </a:extLst>
          </p:cNvPr>
          <p:cNvCxnSpPr>
            <a:cxnSpLocks noChangeShapeType="1"/>
            <a:stCxn id="9" idx="3"/>
            <a:endCxn id="7" idx="1"/>
          </p:cNvCxnSpPr>
          <p:nvPr/>
        </p:nvCxnSpPr>
        <p:spPr bwMode="auto">
          <a:xfrm>
            <a:off x="4140324" y="2943077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35">
            <a:extLst>
              <a:ext uri="{FF2B5EF4-FFF2-40B4-BE49-F238E27FC236}">
                <a16:creationId xmlns:a16="http://schemas.microsoft.com/office/drawing/2014/main" id="{013F97C5-47E9-1705-0FAC-8F3EDCE1688A}"/>
              </a:ext>
            </a:extLst>
          </p:cNvPr>
          <p:cNvCxnSpPr>
            <a:cxnSpLocks noChangeShapeType="1"/>
            <a:stCxn id="8" idx="1"/>
            <a:endCxn id="7" idx="3"/>
          </p:cNvCxnSpPr>
          <p:nvPr/>
        </p:nvCxnSpPr>
        <p:spPr bwMode="auto">
          <a:xfrm flipH="1">
            <a:off x="5724377" y="2943077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37">
            <a:extLst>
              <a:ext uri="{FF2B5EF4-FFF2-40B4-BE49-F238E27FC236}">
                <a16:creationId xmlns:a16="http://schemas.microsoft.com/office/drawing/2014/main" id="{B064BB52-6BDC-508E-5FEC-9BCDC0B1A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3343" y="2708920"/>
            <a:ext cx="719137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자산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출입</a:t>
            </a:r>
          </a:p>
        </p:txBody>
      </p: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376DDAA3-44C2-5585-566E-E9ADE202EE52}"/>
              </a:ext>
            </a:extLst>
          </p:cNvPr>
          <p:cNvCxnSpPr>
            <a:cxnSpLocks noChangeShapeType="1"/>
            <a:stCxn id="8" idx="3"/>
            <a:endCxn id="13" idx="1"/>
          </p:cNvCxnSpPr>
          <p:nvPr/>
        </p:nvCxnSpPr>
        <p:spPr bwMode="auto">
          <a:xfrm>
            <a:off x="7308430" y="2943077"/>
            <a:ext cx="864913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33">
            <a:extLst>
              <a:ext uri="{FF2B5EF4-FFF2-40B4-BE49-F238E27FC236}">
                <a16:creationId xmlns:a16="http://schemas.microsoft.com/office/drawing/2014/main" id="{3BB707EE-3680-6382-6A69-4E1884EB3A22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970632" y="2943076"/>
            <a:ext cx="864915" cy="1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56">
            <a:extLst>
              <a:ext uri="{FF2B5EF4-FFF2-40B4-BE49-F238E27FC236}">
                <a16:creationId xmlns:a16="http://schemas.microsoft.com/office/drawing/2014/main" id="{386FBE23-9AF3-3801-2AE7-F24C89E7B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239" y="3314823"/>
            <a:ext cx="719138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재발방지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대책수립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CBBFA3A5-1D73-D483-0E6A-83EA0868A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599" y="3314823"/>
            <a:ext cx="720725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장애분석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AutoShape 62">
            <a:extLst>
              <a:ext uri="{FF2B5EF4-FFF2-40B4-BE49-F238E27FC236}">
                <a16:creationId xmlns:a16="http://schemas.microsoft.com/office/drawing/2014/main" id="{30DB5358-306D-4F01-844F-AF160CDF5F30}"/>
              </a:ext>
            </a:extLst>
          </p:cNvPr>
          <p:cNvCxnSpPr>
            <a:cxnSpLocks noChangeShapeType="1"/>
            <a:stCxn id="19" idx="3"/>
            <a:endCxn id="17" idx="1"/>
          </p:cNvCxnSpPr>
          <p:nvPr/>
        </p:nvCxnSpPr>
        <p:spPr bwMode="auto">
          <a:xfrm>
            <a:off x="2554684" y="3548980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69">
            <a:extLst>
              <a:ext uri="{FF2B5EF4-FFF2-40B4-BE49-F238E27FC236}">
                <a16:creationId xmlns:a16="http://schemas.microsoft.com/office/drawing/2014/main" id="{4F2A0579-D235-1A16-30AE-DE36197E3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547" y="3314823"/>
            <a:ext cx="719137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SISMM_SO.2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장애관리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AutoShape 74">
            <a:extLst>
              <a:ext uri="{FF2B5EF4-FFF2-40B4-BE49-F238E27FC236}">
                <a16:creationId xmlns:a16="http://schemas.microsoft.com/office/drawing/2014/main" id="{8A096C39-A349-295D-2380-948D9FF56E46}"/>
              </a:ext>
            </a:extLst>
          </p:cNvPr>
          <p:cNvCxnSpPr>
            <a:cxnSpLocks noChangeShapeType="1"/>
            <a:stCxn id="5" idx="3"/>
            <a:endCxn id="19" idx="1"/>
          </p:cNvCxnSpPr>
          <p:nvPr/>
        </p:nvCxnSpPr>
        <p:spPr bwMode="auto">
          <a:xfrm>
            <a:off x="970632" y="2943076"/>
            <a:ext cx="864915" cy="6059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56">
            <a:extLst>
              <a:ext uri="{FF2B5EF4-FFF2-40B4-BE49-F238E27FC236}">
                <a16:creationId xmlns:a16="http://schemas.microsoft.com/office/drawing/2014/main" id="{53892E9A-7B51-C49B-6D64-62D1D6EBB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239" y="3920726"/>
            <a:ext cx="719138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작업수행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3F6C4968-E154-B13D-50B6-6A0D09611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292" y="3920726"/>
            <a:ext cx="719138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작업결과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보고서작성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949087B7-53D9-291E-741A-E130815E8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599" y="3920726"/>
            <a:ext cx="720725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작업계획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수립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AutoShape 62">
            <a:extLst>
              <a:ext uri="{FF2B5EF4-FFF2-40B4-BE49-F238E27FC236}">
                <a16:creationId xmlns:a16="http://schemas.microsoft.com/office/drawing/2014/main" id="{0AADDB4A-AD4B-523F-1546-A79C480F8EE8}"/>
              </a:ext>
            </a:extLst>
          </p:cNvPr>
          <p:cNvCxnSpPr>
            <a:cxnSpLocks noChangeShapeType="1"/>
            <a:stCxn id="26" idx="3"/>
            <a:endCxn id="23" idx="1"/>
          </p:cNvCxnSpPr>
          <p:nvPr/>
        </p:nvCxnSpPr>
        <p:spPr bwMode="auto">
          <a:xfrm>
            <a:off x="2554684" y="4154883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63">
            <a:extLst>
              <a:ext uri="{FF2B5EF4-FFF2-40B4-BE49-F238E27FC236}">
                <a16:creationId xmlns:a16="http://schemas.microsoft.com/office/drawing/2014/main" id="{0A42FB00-F5FF-340D-AD40-B1A3394668CB}"/>
              </a:ext>
            </a:extLst>
          </p:cNvPr>
          <p:cNvCxnSpPr>
            <a:cxnSpLocks noChangeShapeType="1"/>
            <a:stCxn id="21" idx="3"/>
            <a:endCxn id="22" idx="1"/>
          </p:cNvCxnSpPr>
          <p:nvPr/>
        </p:nvCxnSpPr>
        <p:spPr bwMode="auto">
          <a:xfrm>
            <a:off x="5724377" y="4154883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69">
            <a:extLst>
              <a:ext uri="{FF2B5EF4-FFF2-40B4-BE49-F238E27FC236}">
                <a16:creationId xmlns:a16="http://schemas.microsoft.com/office/drawing/2014/main" id="{35F04DB7-1770-5FB7-DA63-FF864B2D4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547" y="3920726"/>
            <a:ext cx="719137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SISMM_SO.3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작업관리</a:t>
            </a:r>
          </a:p>
        </p:txBody>
      </p:sp>
      <p:cxnSp>
        <p:nvCxnSpPr>
          <p:cNvPr id="27" name="AutoShape 74">
            <a:extLst>
              <a:ext uri="{FF2B5EF4-FFF2-40B4-BE49-F238E27FC236}">
                <a16:creationId xmlns:a16="http://schemas.microsoft.com/office/drawing/2014/main" id="{FB30CC0D-061A-3894-4AAB-C3CB96D588DE}"/>
              </a:ext>
            </a:extLst>
          </p:cNvPr>
          <p:cNvCxnSpPr>
            <a:cxnSpLocks noChangeShapeType="1"/>
            <a:stCxn id="5" idx="3"/>
            <a:endCxn id="26" idx="1"/>
          </p:cNvCxnSpPr>
          <p:nvPr/>
        </p:nvCxnSpPr>
        <p:spPr bwMode="auto">
          <a:xfrm>
            <a:off x="970632" y="2943076"/>
            <a:ext cx="864915" cy="121180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56">
            <a:extLst>
              <a:ext uri="{FF2B5EF4-FFF2-40B4-BE49-F238E27FC236}">
                <a16:creationId xmlns:a16="http://schemas.microsoft.com/office/drawing/2014/main" id="{9EA138C8-F5CF-B5A8-C7D2-1591680D6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239" y="5130944"/>
            <a:ext cx="719138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긴급점검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E09E126B-93B5-4A79-52A1-B2A988C3D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599" y="5130944"/>
            <a:ext cx="720725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정기점검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AutoShape 62">
            <a:extLst>
              <a:ext uri="{FF2B5EF4-FFF2-40B4-BE49-F238E27FC236}">
                <a16:creationId xmlns:a16="http://schemas.microsoft.com/office/drawing/2014/main" id="{A619C28F-DBE3-A0DB-C5AA-A33FBADA1C02}"/>
              </a:ext>
            </a:extLst>
          </p:cNvPr>
          <p:cNvCxnSpPr>
            <a:cxnSpLocks noChangeShapeType="1"/>
            <a:stCxn id="31" idx="3"/>
            <a:endCxn id="29" idx="1"/>
          </p:cNvCxnSpPr>
          <p:nvPr/>
        </p:nvCxnSpPr>
        <p:spPr bwMode="auto">
          <a:xfrm>
            <a:off x="2554684" y="5365101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69">
            <a:extLst>
              <a:ext uri="{FF2B5EF4-FFF2-40B4-BE49-F238E27FC236}">
                <a16:creationId xmlns:a16="http://schemas.microsoft.com/office/drawing/2014/main" id="{519F2054-3B91-E403-BDFC-0ED87AD7D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547" y="5130944"/>
            <a:ext cx="719137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SISMM_SO.5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예방점검</a:t>
            </a:r>
          </a:p>
        </p:txBody>
      </p:sp>
      <p:cxnSp>
        <p:nvCxnSpPr>
          <p:cNvPr id="32" name="AutoShape 74">
            <a:extLst>
              <a:ext uri="{FF2B5EF4-FFF2-40B4-BE49-F238E27FC236}">
                <a16:creationId xmlns:a16="http://schemas.microsoft.com/office/drawing/2014/main" id="{4BFCF601-F119-AB92-5A43-BF36890851B0}"/>
              </a:ext>
            </a:extLst>
          </p:cNvPr>
          <p:cNvCxnSpPr>
            <a:cxnSpLocks noChangeShapeType="1"/>
            <a:stCxn id="5" idx="3"/>
            <a:endCxn id="31" idx="1"/>
          </p:cNvCxnSpPr>
          <p:nvPr/>
        </p:nvCxnSpPr>
        <p:spPr bwMode="auto">
          <a:xfrm>
            <a:off x="970632" y="2943076"/>
            <a:ext cx="864915" cy="24220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56">
            <a:extLst>
              <a:ext uri="{FF2B5EF4-FFF2-40B4-BE49-F238E27FC236}">
                <a16:creationId xmlns:a16="http://schemas.microsoft.com/office/drawing/2014/main" id="{8F153062-4E92-BC95-92C3-C1FF2154D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239" y="4526629"/>
            <a:ext cx="719138" cy="4667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접근제어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A337CE77-7F98-F9C5-817C-0CA5D8ADF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599" y="4526629"/>
            <a:ext cx="720725" cy="4667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계정관리</a:t>
            </a: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AutoShape 62">
            <a:extLst>
              <a:ext uri="{FF2B5EF4-FFF2-40B4-BE49-F238E27FC236}">
                <a16:creationId xmlns:a16="http://schemas.microsoft.com/office/drawing/2014/main" id="{096A546A-3327-BA31-97F0-EEB411B74B01}"/>
              </a:ext>
            </a:extLst>
          </p:cNvPr>
          <p:cNvCxnSpPr>
            <a:cxnSpLocks noChangeShapeType="1"/>
            <a:stCxn id="36" idx="3"/>
            <a:endCxn id="34" idx="1"/>
          </p:cNvCxnSpPr>
          <p:nvPr/>
        </p:nvCxnSpPr>
        <p:spPr bwMode="auto">
          <a:xfrm>
            <a:off x="2554684" y="4759992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69">
            <a:extLst>
              <a:ext uri="{FF2B5EF4-FFF2-40B4-BE49-F238E27FC236}">
                <a16:creationId xmlns:a16="http://schemas.microsoft.com/office/drawing/2014/main" id="{2F109E87-E173-D13F-457D-A46CD81D0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547" y="4526629"/>
            <a:ext cx="719137" cy="4667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SISMM_SO.4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보안설정</a:t>
            </a:r>
          </a:p>
        </p:txBody>
      </p:sp>
      <p:cxnSp>
        <p:nvCxnSpPr>
          <p:cNvPr id="37" name="AutoShape 74">
            <a:extLst>
              <a:ext uri="{FF2B5EF4-FFF2-40B4-BE49-F238E27FC236}">
                <a16:creationId xmlns:a16="http://schemas.microsoft.com/office/drawing/2014/main" id="{CD4BCC1C-BE3E-A650-63AA-B8AFDDB3F658}"/>
              </a:ext>
            </a:extLst>
          </p:cNvPr>
          <p:cNvCxnSpPr>
            <a:cxnSpLocks noChangeShapeType="1"/>
            <a:stCxn id="5" idx="3"/>
            <a:endCxn id="36" idx="1"/>
          </p:cNvCxnSpPr>
          <p:nvPr/>
        </p:nvCxnSpPr>
        <p:spPr bwMode="auto">
          <a:xfrm>
            <a:off x="970632" y="2943076"/>
            <a:ext cx="864915" cy="181691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62">
            <a:extLst>
              <a:ext uri="{FF2B5EF4-FFF2-40B4-BE49-F238E27FC236}">
                <a16:creationId xmlns:a16="http://schemas.microsoft.com/office/drawing/2014/main" id="{C91E5837-ABFD-1A2E-9BBB-025220FAD9FD}"/>
              </a:ext>
            </a:extLst>
          </p:cNvPr>
          <p:cNvCxnSpPr>
            <a:cxnSpLocks noChangeShapeType="1"/>
            <a:stCxn id="16" idx="1"/>
            <a:endCxn id="17" idx="3"/>
          </p:cNvCxnSpPr>
          <p:nvPr/>
        </p:nvCxnSpPr>
        <p:spPr bwMode="auto">
          <a:xfrm flipH="1">
            <a:off x="4140324" y="3548980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AutoShape 62">
            <a:extLst>
              <a:ext uri="{FF2B5EF4-FFF2-40B4-BE49-F238E27FC236}">
                <a16:creationId xmlns:a16="http://schemas.microsoft.com/office/drawing/2014/main" id="{38B5B1B5-8AC3-AB91-B91D-0A897D13F22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419599" y="3920726"/>
            <a:ext cx="286643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AutoShape 62">
            <a:extLst>
              <a:ext uri="{FF2B5EF4-FFF2-40B4-BE49-F238E27FC236}">
                <a16:creationId xmlns:a16="http://schemas.microsoft.com/office/drawing/2014/main" id="{4A8BE166-8A91-6F73-22B3-3DE22413F867}"/>
              </a:ext>
            </a:extLst>
          </p:cNvPr>
          <p:cNvCxnSpPr>
            <a:cxnSpLocks noChangeShapeType="1"/>
            <a:stCxn id="28" idx="1"/>
            <a:endCxn id="29" idx="3"/>
          </p:cNvCxnSpPr>
          <p:nvPr/>
        </p:nvCxnSpPr>
        <p:spPr bwMode="auto">
          <a:xfrm flipH="1">
            <a:off x="4140324" y="5365101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AutoShape 62">
            <a:extLst>
              <a:ext uri="{FF2B5EF4-FFF2-40B4-BE49-F238E27FC236}">
                <a16:creationId xmlns:a16="http://schemas.microsoft.com/office/drawing/2014/main" id="{6EA84C42-E80C-96E1-2CC6-689EBEF0E934}"/>
              </a:ext>
            </a:extLst>
          </p:cNvPr>
          <p:cNvCxnSpPr>
            <a:cxnSpLocks noChangeShapeType="1"/>
            <a:stCxn id="33" idx="1"/>
            <a:endCxn id="34" idx="3"/>
          </p:cNvCxnSpPr>
          <p:nvPr/>
        </p:nvCxnSpPr>
        <p:spPr bwMode="auto">
          <a:xfrm flipH="1">
            <a:off x="4140324" y="4759992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56">
            <a:extLst>
              <a:ext uri="{FF2B5EF4-FFF2-40B4-BE49-F238E27FC236}">
                <a16:creationId xmlns:a16="http://schemas.microsoft.com/office/drawing/2014/main" id="{E1BC7D48-38EE-6FE3-EFE5-ECD193FCB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292" y="4526629"/>
            <a:ext cx="719138" cy="4667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백업관리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AutoShape 62">
            <a:extLst>
              <a:ext uri="{FF2B5EF4-FFF2-40B4-BE49-F238E27FC236}">
                <a16:creationId xmlns:a16="http://schemas.microsoft.com/office/drawing/2014/main" id="{E92905FB-D9CB-8B89-58ED-D05F60A5CC8C}"/>
              </a:ext>
            </a:extLst>
          </p:cNvPr>
          <p:cNvCxnSpPr>
            <a:cxnSpLocks noChangeShapeType="1"/>
            <a:stCxn id="33" idx="3"/>
            <a:endCxn id="42" idx="1"/>
          </p:cNvCxnSpPr>
          <p:nvPr/>
        </p:nvCxnSpPr>
        <p:spPr bwMode="auto">
          <a:xfrm>
            <a:off x="5724377" y="4759992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69">
            <a:extLst>
              <a:ext uri="{FF2B5EF4-FFF2-40B4-BE49-F238E27FC236}">
                <a16:creationId xmlns:a16="http://schemas.microsoft.com/office/drawing/2014/main" id="{E84E78B3-EDB7-237B-6FC5-C8FC9B8AB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547" y="5736848"/>
            <a:ext cx="719137" cy="468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SISMM_SO.6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기술지원</a:t>
            </a:r>
          </a:p>
        </p:txBody>
      </p:sp>
      <p:cxnSp>
        <p:nvCxnSpPr>
          <p:cNvPr id="45" name="AutoShape 74">
            <a:extLst>
              <a:ext uri="{FF2B5EF4-FFF2-40B4-BE49-F238E27FC236}">
                <a16:creationId xmlns:a16="http://schemas.microsoft.com/office/drawing/2014/main" id="{4D112D74-BF17-BE6F-3306-7D559C77F5FF}"/>
              </a:ext>
            </a:extLst>
          </p:cNvPr>
          <p:cNvCxnSpPr>
            <a:cxnSpLocks noChangeShapeType="1"/>
            <a:stCxn id="5" idx="3"/>
            <a:endCxn id="44" idx="1"/>
          </p:cNvCxnSpPr>
          <p:nvPr/>
        </p:nvCxnSpPr>
        <p:spPr bwMode="auto">
          <a:xfrm>
            <a:off x="970632" y="2943076"/>
            <a:ext cx="864915" cy="302792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AutoShape 62">
            <a:extLst>
              <a:ext uri="{FF2B5EF4-FFF2-40B4-BE49-F238E27FC236}">
                <a16:creationId xmlns:a16="http://schemas.microsoft.com/office/drawing/2014/main" id="{D58ACBA2-779A-B1B2-265B-D54E20093253}"/>
              </a:ext>
            </a:extLst>
          </p:cNvPr>
          <p:cNvCxnSpPr>
            <a:cxnSpLocks noChangeShapeType="1"/>
            <a:stCxn id="23" idx="3"/>
            <a:endCxn id="21" idx="1"/>
          </p:cNvCxnSpPr>
          <p:nvPr/>
        </p:nvCxnSpPr>
        <p:spPr bwMode="auto">
          <a:xfrm>
            <a:off x="4140324" y="4154883"/>
            <a:ext cx="86491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6A1A639D-BCFB-E835-B8B2-4E9A8C83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646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757D32-C08A-A11A-1348-CAAE79B08F7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20DC1C-A7EA-DC92-69FA-935F8AA88ECA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보안운영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장애관리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2B6A4F9D-4600-EA01-B80C-8A5649B7C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44" y="2600968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SISMM_SO.2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장애관리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0EFF78B5-74B9-C272-24CE-6B15D7E03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795" y="4431237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재발방지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대책수립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30">
            <a:extLst>
              <a:ext uri="{FF2B5EF4-FFF2-40B4-BE49-F238E27FC236}">
                <a16:creationId xmlns:a16="http://schemas.microsoft.com/office/drawing/2014/main" id="{A78D0F87-09E6-0AD4-241A-F47BBA81B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795" y="2600968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장애분석</a:t>
            </a:r>
          </a:p>
        </p:txBody>
      </p:sp>
      <p:cxnSp>
        <p:nvCxnSpPr>
          <p:cNvPr id="7" name="AutoShape 33">
            <a:extLst>
              <a:ext uri="{FF2B5EF4-FFF2-40B4-BE49-F238E27FC236}">
                <a16:creationId xmlns:a16="http://schemas.microsoft.com/office/drawing/2014/main" id="{FB42D0ED-E20C-7292-AD8E-7FCB841E1889}"/>
              </a:ext>
            </a:extLst>
          </p:cNvPr>
          <p:cNvCxnSpPr>
            <a:cxnSpLocks noChangeShapeType="1"/>
            <a:stCxn id="4" idx="3"/>
            <a:endCxn id="6" idx="1"/>
          </p:cNvCxnSpPr>
          <p:nvPr/>
        </p:nvCxnSpPr>
        <p:spPr bwMode="auto">
          <a:xfrm>
            <a:off x="1568544" y="2870968"/>
            <a:ext cx="210251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74">
            <a:extLst>
              <a:ext uri="{FF2B5EF4-FFF2-40B4-BE49-F238E27FC236}">
                <a16:creationId xmlns:a16="http://schemas.microsoft.com/office/drawing/2014/main" id="{274D8D19-47C0-E5D3-FAD8-F6C89276492A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1568544" y="2870968"/>
            <a:ext cx="210251" cy="183026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30">
            <a:extLst>
              <a:ext uri="{FF2B5EF4-FFF2-40B4-BE49-F238E27FC236}">
                <a16:creationId xmlns:a16="http://schemas.microsoft.com/office/drawing/2014/main" id="{955AC59A-B9D6-45F9-7699-944114EBC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484" y="2601218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인지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접수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F0D0B3B2-36C6-BE40-5CB1-96440E5B4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072" y="2601218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이력관리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AutoShape 59">
            <a:extLst>
              <a:ext uri="{FF2B5EF4-FFF2-40B4-BE49-F238E27FC236}">
                <a16:creationId xmlns:a16="http://schemas.microsoft.com/office/drawing/2014/main" id="{31BF91C8-1BEB-5E3E-02EC-8539DDEE540A}"/>
              </a:ext>
            </a:extLst>
          </p:cNvPr>
          <p:cNvCxnSpPr>
            <a:cxnSpLocks noChangeShapeType="1"/>
            <a:stCxn id="13" idx="1"/>
            <a:endCxn id="31" idx="2"/>
          </p:cNvCxnSpPr>
          <p:nvPr/>
        </p:nvCxnSpPr>
        <p:spPr bwMode="auto">
          <a:xfrm rot="10800000">
            <a:off x="4526560" y="3235043"/>
            <a:ext cx="1071959" cy="284122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59">
            <a:extLst>
              <a:ext uri="{FF2B5EF4-FFF2-40B4-BE49-F238E27FC236}">
                <a16:creationId xmlns:a16="http://schemas.microsoft.com/office/drawing/2014/main" id="{D10E3A57-C997-1AB5-DCCE-B6DA9FDC5105}"/>
              </a:ext>
            </a:extLst>
          </p:cNvPr>
          <p:cNvCxnSpPr>
            <a:cxnSpLocks noChangeShapeType="1"/>
            <a:stCxn id="9" idx="1"/>
            <a:endCxn id="6" idx="3"/>
          </p:cNvCxnSpPr>
          <p:nvPr/>
        </p:nvCxnSpPr>
        <p:spPr bwMode="auto">
          <a:xfrm rot="10800000">
            <a:off x="2498796" y="2870969"/>
            <a:ext cx="378689" cy="1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30">
            <a:extLst>
              <a:ext uri="{FF2B5EF4-FFF2-40B4-BE49-F238E27FC236}">
                <a16:creationId xmlns:a16="http://schemas.microsoft.com/office/drawing/2014/main" id="{195EC225-3C8C-AB00-3BCE-877B1EC2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8518" y="3249290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장애대응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메뉴얼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AutoShape 33">
            <a:extLst>
              <a:ext uri="{FF2B5EF4-FFF2-40B4-BE49-F238E27FC236}">
                <a16:creationId xmlns:a16="http://schemas.microsoft.com/office/drawing/2014/main" id="{976143DE-0CED-333D-B3EB-DF9365265107}"/>
              </a:ext>
            </a:extLst>
          </p:cNvPr>
          <p:cNvCxnSpPr>
            <a:cxnSpLocks noChangeShapeType="1"/>
            <a:stCxn id="20" idx="1"/>
            <a:endCxn id="13" idx="3"/>
          </p:cNvCxnSpPr>
          <p:nvPr/>
        </p:nvCxnSpPr>
        <p:spPr bwMode="auto">
          <a:xfrm flipH="1">
            <a:off x="6319243" y="3517682"/>
            <a:ext cx="505320" cy="1483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33">
            <a:extLst>
              <a:ext uri="{FF2B5EF4-FFF2-40B4-BE49-F238E27FC236}">
                <a16:creationId xmlns:a16="http://schemas.microsoft.com/office/drawing/2014/main" id="{298D5827-B056-51F0-EF5C-3C2EA869687D}"/>
              </a:ext>
            </a:extLst>
          </p:cNvPr>
          <p:cNvCxnSpPr>
            <a:cxnSpLocks noChangeShapeType="1"/>
            <a:stCxn id="16" idx="1"/>
            <a:endCxn id="20" idx="3"/>
          </p:cNvCxnSpPr>
          <p:nvPr/>
        </p:nvCxnSpPr>
        <p:spPr bwMode="auto">
          <a:xfrm flipH="1">
            <a:off x="7545288" y="3517682"/>
            <a:ext cx="35939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30">
            <a:extLst>
              <a:ext uri="{FF2B5EF4-FFF2-40B4-BE49-F238E27FC236}">
                <a16:creationId xmlns:a16="http://schemas.microsoft.com/office/drawing/2014/main" id="{350393DE-214C-0702-53DD-AC3B58859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683" y="3247807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장애대장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9E8CBD78-2913-A80A-C8EE-B80A7DBA0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258" y="4429582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장애원인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cxnSp>
        <p:nvCxnSpPr>
          <p:cNvPr id="18" name="AutoShape 33">
            <a:extLst>
              <a:ext uri="{FF2B5EF4-FFF2-40B4-BE49-F238E27FC236}">
                <a16:creationId xmlns:a16="http://schemas.microsoft.com/office/drawing/2014/main" id="{D6548400-0B7C-CF49-C100-CA97DE3339A0}"/>
              </a:ext>
            </a:extLst>
          </p:cNvPr>
          <p:cNvCxnSpPr>
            <a:cxnSpLocks noChangeShapeType="1"/>
            <a:stCxn id="17" idx="1"/>
            <a:endCxn id="5" idx="3"/>
          </p:cNvCxnSpPr>
          <p:nvPr/>
        </p:nvCxnSpPr>
        <p:spPr bwMode="auto">
          <a:xfrm flipH="1">
            <a:off x="2498795" y="4699457"/>
            <a:ext cx="389463" cy="178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33">
            <a:extLst>
              <a:ext uri="{FF2B5EF4-FFF2-40B4-BE49-F238E27FC236}">
                <a16:creationId xmlns:a16="http://schemas.microsoft.com/office/drawing/2014/main" id="{17647232-72AE-7740-D4D4-2C84AEAC26D9}"/>
              </a:ext>
            </a:extLst>
          </p:cNvPr>
          <p:cNvCxnSpPr>
            <a:cxnSpLocks noChangeShapeType="1"/>
            <a:stCxn id="32" idx="1"/>
            <a:endCxn id="17" idx="3"/>
          </p:cNvCxnSpPr>
          <p:nvPr/>
        </p:nvCxnSpPr>
        <p:spPr bwMode="auto">
          <a:xfrm flipH="1" flipV="1">
            <a:off x="3608983" y="4699457"/>
            <a:ext cx="503536" cy="178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30">
            <a:extLst>
              <a:ext uri="{FF2B5EF4-FFF2-40B4-BE49-F238E27FC236}">
                <a16:creationId xmlns:a16="http://schemas.microsoft.com/office/drawing/2014/main" id="{5F8A37BB-3A61-5BF5-FC80-FCF09516F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63" y="3247807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담당자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AutoShape 33">
            <a:extLst>
              <a:ext uri="{FF2B5EF4-FFF2-40B4-BE49-F238E27FC236}">
                <a16:creationId xmlns:a16="http://schemas.microsoft.com/office/drawing/2014/main" id="{6FD36D5A-3D30-EF3C-5B4A-E461B4855FEE}"/>
              </a:ext>
            </a:extLst>
          </p:cNvPr>
          <p:cNvCxnSpPr>
            <a:cxnSpLocks noChangeShapeType="1"/>
            <a:stCxn id="31" idx="1"/>
            <a:endCxn id="9" idx="3"/>
          </p:cNvCxnSpPr>
          <p:nvPr/>
        </p:nvCxnSpPr>
        <p:spPr bwMode="auto">
          <a:xfrm flipH="1" flipV="1">
            <a:off x="3598209" y="2871093"/>
            <a:ext cx="550525" cy="4381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33">
            <a:extLst>
              <a:ext uri="{FF2B5EF4-FFF2-40B4-BE49-F238E27FC236}">
                <a16:creationId xmlns:a16="http://schemas.microsoft.com/office/drawing/2014/main" id="{219FE7D4-D790-7559-6491-747FFA78E042}"/>
              </a:ext>
            </a:extLst>
          </p:cNvPr>
          <p:cNvCxnSpPr>
            <a:cxnSpLocks noChangeShapeType="1"/>
            <a:stCxn id="10" idx="1"/>
            <a:endCxn id="31" idx="3"/>
          </p:cNvCxnSpPr>
          <p:nvPr/>
        </p:nvCxnSpPr>
        <p:spPr bwMode="auto">
          <a:xfrm flipH="1">
            <a:off x="4904384" y="2871093"/>
            <a:ext cx="696688" cy="4381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7B58EC-AB3B-0BDD-AB0F-205CAD1BAAFE}"/>
              </a:ext>
            </a:extLst>
          </p:cNvPr>
          <p:cNvSpPr txBox="1"/>
          <p:nvPr/>
        </p:nvSpPr>
        <p:spPr>
          <a:xfrm>
            <a:off x="4520952" y="3285564"/>
            <a:ext cx="251992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5D3C10-B705-FC83-CC96-9B4578E51EE7}"/>
              </a:ext>
            </a:extLst>
          </p:cNvPr>
          <p:cNvSpPr txBox="1"/>
          <p:nvPr/>
        </p:nvSpPr>
        <p:spPr>
          <a:xfrm>
            <a:off x="4872176" y="2637492"/>
            <a:ext cx="266420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AutoShape 33">
            <a:extLst>
              <a:ext uri="{FF2B5EF4-FFF2-40B4-BE49-F238E27FC236}">
                <a16:creationId xmlns:a16="http://schemas.microsoft.com/office/drawing/2014/main" id="{FD67E129-5D14-1598-5DB4-2B6D00231C72}"/>
              </a:ext>
            </a:extLst>
          </p:cNvPr>
          <p:cNvCxnSpPr>
            <a:cxnSpLocks noChangeShapeType="1"/>
            <a:stCxn id="27" idx="0"/>
            <a:endCxn id="32" idx="2"/>
          </p:cNvCxnSpPr>
          <p:nvPr/>
        </p:nvCxnSpPr>
        <p:spPr bwMode="auto">
          <a:xfrm flipV="1">
            <a:off x="4490344" y="5060806"/>
            <a:ext cx="0" cy="348474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9592FB-8D7B-182D-34E4-0E0DABCD77D6}"/>
              </a:ext>
            </a:extLst>
          </p:cNvPr>
          <p:cNvSpPr txBox="1"/>
          <p:nvPr/>
        </p:nvSpPr>
        <p:spPr>
          <a:xfrm>
            <a:off x="4526559" y="5060806"/>
            <a:ext cx="251992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97062193-307E-3CDC-ECD6-04B7DD5CC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0344" y="5409280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SISMM_SO.3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작업관리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EA264-B3AE-F781-0989-A5CAAF85E0B5}"/>
              </a:ext>
            </a:extLst>
          </p:cNvPr>
          <p:cNvSpPr txBox="1"/>
          <p:nvPr/>
        </p:nvSpPr>
        <p:spPr>
          <a:xfrm>
            <a:off x="4921284" y="4476246"/>
            <a:ext cx="266420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AutoShape 59">
            <a:extLst>
              <a:ext uri="{FF2B5EF4-FFF2-40B4-BE49-F238E27FC236}">
                <a16:creationId xmlns:a16="http://schemas.microsoft.com/office/drawing/2014/main" id="{D6F5BB26-62DF-DE33-94E3-1E411C010B4C}"/>
              </a:ext>
            </a:extLst>
          </p:cNvPr>
          <p:cNvCxnSpPr>
            <a:cxnSpLocks noChangeShapeType="1"/>
            <a:stCxn id="17" idx="1"/>
            <a:endCxn id="13" idx="2"/>
          </p:cNvCxnSpPr>
          <p:nvPr/>
        </p:nvCxnSpPr>
        <p:spPr bwMode="auto">
          <a:xfrm rot="10800000" flipH="1">
            <a:off x="2888257" y="3789041"/>
            <a:ext cx="3070623" cy="910417"/>
          </a:xfrm>
          <a:prstGeom prst="bentConnector4">
            <a:avLst>
              <a:gd name="adj1" fmla="val -7445"/>
              <a:gd name="adj2" fmla="val 64822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59">
            <a:extLst>
              <a:ext uri="{FF2B5EF4-FFF2-40B4-BE49-F238E27FC236}">
                <a16:creationId xmlns:a16="http://schemas.microsoft.com/office/drawing/2014/main" id="{EEFF75E2-404C-907F-6519-F764DD62AF70}"/>
              </a:ext>
            </a:extLst>
          </p:cNvPr>
          <p:cNvCxnSpPr>
            <a:cxnSpLocks noChangeShapeType="1"/>
            <a:stCxn id="20" idx="1"/>
            <a:endCxn id="32" idx="3"/>
          </p:cNvCxnSpPr>
          <p:nvPr/>
        </p:nvCxnSpPr>
        <p:spPr bwMode="auto">
          <a:xfrm rot="10800000" flipV="1">
            <a:off x="4868169" y="3517681"/>
            <a:ext cx="1956394" cy="1183555"/>
          </a:xfrm>
          <a:prstGeom prst="bentConnector3">
            <a:avLst>
              <a:gd name="adj1" fmla="val 1795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9F46C0A0-8E62-2F15-0710-A84764B364B9}"/>
              </a:ext>
            </a:extLst>
          </p:cNvPr>
          <p:cNvSpPr/>
          <p:nvPr/>
        </p:nvSpPr>
        <p:spPr bwMode="auto">
          <a:xfrm>
            <a:off x="4148734" y="2515905"/>
            <a:ext cx="755650" cy="71913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유무</a:t>
            </a:r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3155DCD5-579D-4E30-BE0F-EBE863D385C2}"/>
              </a:ext>
            </a:extLst>
          </p:cNvPr>
          <p:cNvSpPr/>
          <p:nvPr/>
        </p:nvSpPr>
        <p:spPr bwMode="auto">
          <a:xfrm>
            <a:off x="4112519" y="4341668"/>
            <a:ext cx="755650" cy="71913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유무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93A0CF3-9DF3-5DF8-2E51-F824BAE5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031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6">
            <a:extLst>
              <a:ext uri="{FF2B5EF4-FFF2-40B4-BE49-F238E27FC236}">
                <a16:creationId xmlns:a16="http://schemas.microsoft.com/office/drawing/2014/main" id="{F3FF5967-6414-3A02-EB34-0A3FC19A2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014691"/>
              </p:ext>
            </p:extLst>
          </p:nvPr>
        </p:nvGraphicFramePr>
        <p:xfrm>
          <a:off x="251520" y="1844824"/>
          <a:ext cx="8640959" cy="3281418"/>
        </p:xfrm>
        <a:graphic>
          <a:graphicData uri="http://schemas.openxmlformats.org/drawingml/2006/table">
            <a:tbl>
              <a:tblPr/>
              <a:tblGrid>
                <a:gridCol w="195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1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장애분석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장애발생을 대비하여 신속한 분석 및 조치를 통해  안정적인 서비스를 할 수 있게 대응한다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인지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접수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모니터링을 통해 장애 발생을 인지하고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영향도와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긴급도에서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따라 장애를 접수한다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장애유무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작업 여부를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장애 및 작업에 대한 이력관리를 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규칙적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불규칙적 장애에 대한 식별이 가능하며 장애 범위 지정에 도움이 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장애대응 매뉴얼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장애로 확인 시 장애대응 매뉴얼에 의거하여 장애를 신속히 조치한다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장애대응 매뉴얼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재발방지 대책수립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장애에 대한 근본 원인을 도출하고 해결방안을 모색하여 재발하지 않도록 재발방지 대책을 수립한다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장애원인 분석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발생의 원인 및 위협요소 분석을 통해 장애분석보고서를 생성한다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장애발생원인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진행경과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피해수준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조치방안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장애분석보고서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작업유무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계획된 작업에 의해 한시적으로 장애 발생여부를 인지하고 있는 경우는 장애가 아닌 작업으로 구분하여 이를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 보고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작업 및 장애에 대한 조치 결과를 담당자에게 보고한다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장애대장 등록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동일장애 발생 시 신속한 대처를 위해 장애이력대장에 등록한다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장애대장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9A6BF5E-BFD2-89CE-33A5-7E2D9F32F38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9F18AE-20FD-22B7-20C0-BB41EF8A18B5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보안운영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장애관리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792583-DC70-23F4-BA88-BA647D14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990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480571-6325-D164-A844-FD302720CBFE}"/>
              </a:ext>
            </a:extLst>
          </p:cNvPr>
          <p:cNvSpPr/>
          <p:nvPr/>
        </p:nvSpPr>
        <p:spPr>
          <a:xfrm>
            <a:off x="6125003" y="2863327"/>
            <a:ext cx="1014470" cy="722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장애 및 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75000">
                    <a:schemeClr val="tx1"/>
                  </a:gs>
                </a:gsLst>
                <a:lin ang="5400000" scaled="0"/>
              </a:gradFill>
              <a:latin typeface="+mn-ea"/>
            </a:endParaRPr>
          </a:p>
          <a:p>
            <a:pPr algn="ctr"/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침해사고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75000">
                    <a:schemeClr val="tx1"/>
                  </a:gs>
                </a:gsLst>
                <a:lin ang="5400000" scaled="0"/>
              </a:gradFill>
              <a:latin typeface="+mn-ea"/>
            </a:endParaRPr>
          </a:p>
          <a:p>
            <a:pPr algn="ctr"/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보고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3B549F-60F6-2C01-0A4F-003DC2FC3C6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637A35-8946-A509-1038-8BDB74CF6C6C}"/>
              </a:ext>
            </a:extLst>
          </p:cNvPr>
          <p:cNvSpPr/>
          <p:nvPr/>
        </p:nvSpPr>
        <p:spPr>
          <a:xfrm>
            <a:off x="266223" y="1628800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보안시스템 의 효율적인 장애 관리 및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ESM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연동대상 장비에 대한 형상 관리로 시스템의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안정성을 도모하고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정규화된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운영 프로세스 및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Issue Lists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보안운영 최적화 </a:t>
            </a:r>
            <a:endParaRPr lang="ko-KR" altLang="en-US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512286-7BF4-F78D-7196-20941480CB27}"/>
              </a:ext>
            </a:extLst>
          </p:cNvPr>
          <p:cNvGrpSpPr/>
          <p:nvPr/>
        </p:nvGrpSpPr>
        <p:grpSpPr>
          <a:xfrm>
            <a:off x="257880" y="2718582"/>
            <a:ext cx="2894732" cy="925397"/>
            <a:chOff x="496887" y="2363610"/>
            <a:chExt cx="4551603" cy="3669702"/>
          </a:xfrm>
        </p:grpSpPr>
        <p:sp>
          <p:nvSpPr>
            <p:cNvPr id="10" name="양쪽 모서리가 둥근 사각형 149">
              <a:extLst>
                <a:ext uri="{FF2B5EF4-FFF2-40B4-BE49-F238E27FC236}">
                  <a16:creationId xmlns:a16="http://schemas.microsoft.com/office/drawing/2014/main" id="{4286E448-4AB1-85DA-2981-A2200434C4DB}"/>
                </a:ext>
              </a:extLst>
            </p:cNvPr>
            <p:cNvSpPr/>
            <p:nvPr/>
          </p:nvSpPr>
          <p:spPr>
            <a:xfrm rot="10800000" flipH="1" flipV="1">
              <a:off x="496887" y="3340867"/>
              <a:ext cx="4551603" cy="2692445"/>
            </a:xfrm>
            <a:prstGeom prst="round2SameRect">
              <a:avLst>
                <a:gd name="adj1" fmla="val 637"/>
                <a:gd name="adj2" fmla="val 0"/>
              </a:avLst>
            </a:prstGeom>
            <a:solidFill>
              <a:schemeClr val="bg1">
                <a:alpha val="70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ko-KR" altLang="en-US" sz="1200" kern="0" dirty="0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운영관리 업체 연락</a:t>
              </a:r>
              <a:endParaRPr kumimoji="1" lang="en-US" altLang="ko-KR" sz="1200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ko-KR" altLang="en-US" sz="1200" kern="0" dirty="0" err="1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벤더사</a:t>
              </a:r>
              <a:r>
                <a:rPr kumimoji="1" lang="ko-KR" altLang="en-US" sz="1200" kern="0" dirty="0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 엔지니어 확인 </a:t>
              </a:r>
              <a:endParaRPr kumimoji="1" lang="en-US" altLang="ko-KR" sz="1200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ko-KR" altLang="en-US" sz="1200" kern="0" dirty="0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긴급대응 </a:t>
              </a:r>
              <a:r>
                <a:rPr kumimoji="1" lang="ko-KR" altLang="en-US" sz="1200" kern="0" dirty="0" err="1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필요시</a:t>
              </a:r>
              <a:r>
                <a:rPr kumimoji="1" lang="ko-KR" altLang="en-US" sz="1200" kern="0" dirty="0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 자체 장애처리 진행 </a:t>
              </a:r>
            </a:p>
          </p:txBody>
        </p:sp>
        <p:sp>
          <p:nvSpPr>
            <p:cNvPr id="11" name="양쪽 모서리가 둥근 사각형 150">
              <a:extLst>
                <a:ext uri="{FF2B5EF4-FFF2-40B4-BE49-F238E27FC236}">
                  <a16:creationId xmlns:a16="http://schemas.microsoft.com/office/drawing/2014/main" id="{D5793E18-FE66-70B6-05D8-58A8A4AF5948}"/>
                </a:ext>
              </a:extLst>
            </p:cNvPr>
            <p:cNvSpPr/>
            <p:nvPr/>
          </p:nvSpPr>
          <p:spPr>
            <a:xfrm>
              <a:off x="496890" y="2363610"/>
              <a:ext cx="4550424" cy="1081146"/>
            </a:xfrm>
            <a:prstGeom prst="round2SameRect">
              <a:avLst>
                <a:gd name="adj1" fmla="val 12818"/>
                <a:gd name="adj2" fmla="val 0"/>
              </a:avLst>
            </a:prstGeom>
            <a:solidFill>
              <a:srgbClr val="449197"/>
            </a:solidFill>
            <a:ln w="127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sp3d>
                <a:bevelT w="1270"/>
              </a:sp3d>
            </a:bodyPr>
            <a:lstStyle/>
            <a:p>
              <a:pPr algn="ctr" latinLnBrk="0">
                <a:spcBef>
                  <a:spcPct val="0"/>
                </a:spcBef>
                <a:spcAft>
                  <a:spcPts val="600"/>
                </a:spcAft>
              </a:pPr>
              <a:r>
                <a:rPr kumimoji="1" lang="ko-KR" altLang="en-US" sz="1200" b="1" dirty="0">
                  <a:gradFill>
                    <a:gsLst>
                      <a:gs pos="0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latin typeface="+mn-ea"/>
                </a:rPr>
                <a:t>유지보수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03EE51-7B98-7ED4-DFFC-C8AB4D46525D}"/>
              </a:ext>
            </a:extLst>
          </p:cNvPr>
          <p:cNvGrpSpPr/>
          <p:nvPr/>
        </p:nvGrpSpPr>
        <p:grpSpPr>
          <a:xfrm>
            <a:off x="4086874" y="2708920"/>
            <a:ext cx="2044457" cy="964736"/>
            <a:chOff x="496887" y="1879564"/>
            <a:chExt cx="4551603" cy="4261281"/>
          </a:xfrm>
        </p:grpSpPr>
        <p:sp>
          <p:nvSpPr>
            <p:cNvPr id="13" name="양쪽 모서리가 둥근 사각형 152">
              <a:extLst>
                <a:ext uri="{FF2B5EF4-FFF2-40B4-BE49-F238E27FC236}">
                  <a16:creationId xmlns:a16="http://schemas.microsoft.com/office/drawing/2014/main" id="{062B78C9-27CC-D8E7-FDAC-9F34AA37445C}"/>
                </a:ext>
              </a:extLst>
            </p:cNvPr>
            <p:cNvSpPr/>
            <p:nvPr/>
          </p:nvSpPr>
          <p:spPr>
            <a:xfrm rot="10800000" flipH="1" flipV="1">
              <a:off x="496887" y="3141845"/>
              <a:ext cx="4551603" cy="2999000"/>
            </a:xfrm>
            <a:prstGeom prst="round2SameRect">
              <a:avLst>
                <a:gd name="adj1" fmla="val 637"/>
                <a:gd name="adj2" fmla="val 0"/>
              </a:avLst>
            </a:prstGeom>
            <a:solidFill>
              <a:schemeClr val="bg1">
                <a:alpha val="70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ko-KR" altLang="en-US" sz="1200" kern="0" dirty="0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시스템 가용성 모니터링</a:t>
              </a:r>
              <a:endParaRPr kumimoji="1" lang="en-US" altLang="ko-KR" sz="1200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ko-KR" altLang="en-US" sz="1200" kern="0" dirty="0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침해사고 발생 후</a:t>
              </a:r>
              <a:r>
                <a:rPr kumimoji="1" lang="en-US" altLang="ko-KR" sz="1200" kern="0" dirty="0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,</a:t>
              </a:r>
              <a:r>
                <a:rPr kumimoji="1" lang="ko-KR" altLang="en-US" sz="1200" kern="0" dirty="0" err="1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복구시</a:t>
              </a:r>
              <a:endParaRPr kumimoji="1" lang="en-US" altLang="ko-KR" sz="1200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ko-KR" altLang="en-US" sz="1200" kern="0" dirty="0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장애 상태 수시보고</a:t>
              </a:r>
              <a:endParaRPr kumimoji="1" lang="en-US" altLang="ko-KR" sz="1200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4" name="양쪽 모서리가 둥근 사각형 153">
              <a:extLst>
                <a:ext uri="{FF2B5EF4-FFF2-40B4-BE49-F238E27FC236}">
                  <a16:creationId xmlns:a16="http://schemas.microsoft.com/office/drawing/2014/main" id="{64A2DCDF-0941-CEC4-D901-3DA4CDF5F20D}"/>
                </a:ext>
              </a:extLst>
            </p:cNvPr>
            <p:cNvSpPr/>
            <p:nvPr/>
          </p:nvSpPr>
          <p:spPr>
            <a:xfrm>
              <a:off x="496889" y="1879564"/>
              <a:ext cx="4550423" cy="1262281"/>
            </a:xfrm>
            <a:prstGeom prst="round2SameRect">
              <a:avLst>
                <a:gd name="adj1" fmla="val 12818"/>
                <a:gd name="adj2" fmla="val 0"/>
              </a:avLst>
            </a:prstGeom>
            <a:solidFill>
              <a:srgbClr val="449197"/>
            </a:solidFill>
            <a:ln w="127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sp3d>
                <a:bevelT w="1270"/>
              </a:sp3d>
            </a:bodyPr>
            <a:lstStyle/>
            <a:p>
              <a:pPr algn="ctr" latinLnBrk="0">
                <a:spcBef>
                  <a:spcPct val="0"/>
                </a:spcBef>
                <a:spcAft>
                  <a:spcPts val="600"/>
                </a:spcAft>
              </a:pPr>
              <a:r>
                <a:rPr kumimoji="1" lang="ko-KR" altLang="en-US" sz="1200" b="1" dirty="0">
                  <a:gradFill>
                    <a:gsLst>
                      <a:gs pos="0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latin typeface="+mn-ea"/>
                </a:rPr>
                <a:t>보안운영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E95D57-B1F9-26FB-68C8-F109035EA6C9}"/>
              </a:ext>
            </a:extLst>
          </p:cNvPr>
          <p:cNvGrpSpPr/>
          <p:nvPr/>
        </p:nvGrpSpPr>
        <p:grpSpPr>
          <a:xfrm>
            <a:off x="7145272" y="2708920"/>
            <a:ext cx="1740847" cy="977889"/>
            <a:chOff x="496890" y="2193282"/>
            <a:chExt cx="4551603" cy="3330587"/>
          </a:xfrm>
        </p:grpSpPr>
        <p:sp>
          <p:nvSpPr>
            <p:cNvPr id="16" name="양쪽 모서리가 둥근 사각형 155">
              <a:extLst>
                <a:ext uri="{FF2B5EF4-FFF2-40B4-BE49-F238E27FC236}">
                  <a16:creationId xmlns:a16="http://schemas.microsoft.com/office/drawing/2014/main" id="{5AB1E7D4-EEF4-401F-4D27-FD93787B4A73}"/>
                </a:ext>
              </a:extLst>
            </p:cNvPr>
            <p:cNvSpPr/>
            <p:nvPr/>
          </p:nvSpPr>
          <p:spPr>
            <a:xfrm rot="10800000" flipH="1" flipV="1">
              <a:off x="496890" y="3246851"/>
              <a:ext cx="4551603" cy="2277018"/>
            </a:xfrm>
            <a:prstGeom prst="round2SameRect">
              <a:avLst>
                <a:gd name="adj1" fmla="val 637"/>
                <a:gd name="adj2" fmla="val 0"/>
              </a:avLst>
            </a:prstGeom>
            <a:solidFill>
              <a:schemeClr val="bg1">
                <a:alpha val="70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ko-KR" altLang="en-US" sz="1200" kern="0" dirty="0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장애발생 확인</a:t>
              </a:r>
              <a:endParaRPr kumimoji="1" lang="en-US" altLang="ko-KR" sz="1200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ko-KR" altLang="en-US" sz="1200" kern="0" dirty="0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장애처리 확인</a:t>
              </a:r>
              <a:endParaRPr kumimoji="1" lang="en-US" altLang="ko-KR" sz="1200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ko-KR" altLang="en-US" sz="1200" kern="0" dirty="0">
                  <a:gradFill>
                    <a:gsLst>
                      <a:gs pos="0">
                        <a:schemeClr val="tx1"/>
                      </a:gs>
                      <a:gs pos="75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장애처리 완료 보고</a:t>
              </a:r>
            </a:p>
          </p:txBody>
        </p:sp>
        <p:sp>
          <p:nvSpPr>
            <p:cNvPr id="17" name="양쪽 모서리가 둥근 사각형 156">
              <a:extLst>
                <a:ext uri="{FF2B5EF4-FFF2-40B4-BE49-F238E27FC236}">
                  <a16:creationId xmlns:a16="http://schemas.microsoft.com/office/drawing/2014/main" id="{D2C3E04D-94A4-A07F-5061-635AB0249DB2}"/>
                </a:ext>
              </a:extLst>
            </p:cNvPr>
            <p:cNvSpPr/>
            <p:nvPr/>
          </p:nvSpPr>
          <p:spPr>
            <a:xfrm>
              <a:off x="496890" y="2193282"/>
              <a:ext cx="4550424" cy="1030583"/>
            </a:xfrm>
            <a:prstGeom prst="round2SameRect">
              <a:avLst>
                <a:gd name="adj1" fmla="val 12818"/>
                <a:gd name="adj2" fmla="val 0"/>
              </a:avLst>
            </a:prstGeom>
            <a:solidFill>
              <a:srgbClr val="449197"/>
            </a:solidFill>
            <a:ln w="127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sp3d>
                <a:bevelT w="1270"/>
              </a:sp3d>
            </a:bodyPr>
            <a:lstStyle/>
            <a:p>
              <a:pPr algn="ctr" latinLnBrk="0">
                <a:spcBef>
                  <a:spcPct val="0"/>
                </a:spcBef>
                <a:spcAft>
                  <a:spcPts val="600"/>
                </a:spcAft>
              </a:pPr>
              <a:r>
                <a:rPr kumimoji="1" lang="ko-KR" altLang="en-US" sz="1200" b="1" dirty="0">
                  <a:gradFill>
                    <a:gsLst>
                      <a:gs pos="0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latin typeface="+mn-ea"/>
                </a:rPr>
                <a:t>고객사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F78A4A-D575-253D-9EAA-30D87A8B93F1}"/>
              </a:ext>
            </a:extLst>
          </p:cNvPr>
          <p:cNvSpPr/>
          <p:nvPr/>
        </p:nvSpPr>
        <p:spPr>
          <a:xfrm>
            <a:off x="3191558" y="2938142"/>
            <a:ext cx="83942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장애통보</a:t>
            </a:r>
          </a:p>
        </p:txBody>
      </p:sp>
      <p:sp>
        <p:nvSpPr>
          <p:cNvPr id="23" name="AutoShape 175" descr="파2">
            <a:extLst>
              <a:ext uri="{FF2B5EF4-FFF2-40B4-BE49-F238E27FC236}">
                <a16:creationId xmlns:a16="http://schemas.microsoft.com/office/drawing/2014/main" id="{CCAB941E-70BF-1BC3-BEA5-399882C9EA6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6223" y="4029476"/>
            <a:ext cx="2051786" cy="415264"/>
          </a:xfrm>
          <a:prstGeom prst="roundRect">
            <a:avLst>
              <a:gd name="adj" fmla="val 0"/>
            </a:avLst>
          </a:prstGeom>
          <a:solidFill>
            <a:srgbClr val="E2EEF6"/>
          </a:solidFill>
          <a:ln w="635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야간 </a:t>
            </a:r>
            <a:r>
              <a:rPr kumimoji="1" lang="en-US" altLang="ko-KR" sz="105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·</a:t>
            </a:r>
            <a:r>
              <a:rPr kumimoji="1" lang="ko-KR" altLang="en-US" sz="105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 공휴일 장애 발생</a:t>
            </a:r>
          </a:p>
        </p:txBody>
      </p:sp>
      <p:sp>
        <p:nvSpPr>
          <p:cNvPr id="24" name="AutoShape 175" descr="파2">
            <a:extLst>
              <a:ext uri="{FF2B5EF4-FFF2-40B4-BE49-F238E27FC236}">
                <a16:creationId xmlns:a16="http://schemas.microsoft.com/office/drawing/2014/main" id="{09075339-C937-1391-92B8-9F7C181B44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6223" y="4463060"/>
            <a:ext cx="2051786" cy="1486220"/>
          </a:xfrm>
          <a:prstGeom prst="roundRect">
            <a:avLst>
              <a:gd name="adj" fmla="val 0"/>
            </a:avLst>
          </a:prstGeom>
          <a:solidFill>
            <a:srgbClr val="ECECEC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A78D6D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AutoShape 175" descr="파2">
            <a:extLst>
              <a:ext uri="{FF2B5EF4-FFF2-40B4-BE49-F238E27FC236}">
                <a16:creationId xmlns:a16="http://schemas.microsoft.com/office/drawing/2014/main" id="{05F6734C-5381-0CD1-3FB8-523601583F8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6223" y="4463060"/>
            <a:ext cx="1455649" cy="10381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7D7D7"/>
              </a:gs>
              <a:gs pos="100000">
                <a:srgbClr val="ECECE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A78D6D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6" name="AutoShape 175" descr="파2">
            <a:extLst>
              <a:ext uri="{FF2B5EF4-FFF2-40B4-BE49-F238E27FC236}">
                <a16:creationId xmlns:a16="http://schemas.microsoft.com/office/drawing/2014/main" id="{3CBAD0FD-DF21-86A0-0DE5-66438A40517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469409" y="4029476"/>
            <a:ext cx="2051786" cy="415264"/>
          </a:xfrm>
          <a:prstGeom prst="roundRect">
            <a:avLst>
              <a:gd name="adj" fmla="val 0"/>
            </a:avLst>
          </a:prstGeom>
          <a:solidFill>
            <a:srgbClr val="C9DFED"/>
          </a:solidFill>
          <a:ln w="635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50" b="1" kern="0" dirty="0" err="1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장애처리</a:t>
            </a:r>
            <a:r>
              <a:rPr kumimoji="1" lang="en-US" altLang="ko-KR" sz="105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kumimoji="1" lang="en-US" altLang="en-US" sz="105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프로세스 가동</a:t>
            </a:r>
          </a:p>
        </p:txBody>
      </p:sp>
      <p:sp>
        <p:nvSpPr>
          <p:cNvPr id="27" name="AutoShape 175" descr="파2">
            <a:extLst>
              <a:ext uri="{FF2B5EF4-FFF2-40B4-BE49-F238E27FC236}">
                <a16:creationId xmlns:a16="http://schemas.microsoft.com/office/drawing/2014/main" id="{B572D405-8F44-E9DB-B157-06ED8DA60D0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458370" y="4463060"/>
            <a:ext cx="2051786" cy="1486220"/>
          </a:xfrm>
          <a:prstGeom prst="roundRect">
            <a:avLst>
              <a:gd name="adj" fmla="val 0"/>
            </a:avLst>
          </a:prstGeom>
          <a:solidFill>
            <a:srgbClr val="ECECEC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000" b="0" i="0" u="none" strike="noStrike" kern="0" cap="none" spc="0" normalizeH="0" baseline="0" noProof="0" dirty="0">
              <a:ln>
                <a:noFill/>
              </a:ln>
              <a:solidFill>
                <a:srgbClr val="826A4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9" name="AutoShape 175" descr="파2">
            <a:extLst>
              <a:ext uri="{FF2B5EF4-FFF2-40B4-BE49-F238E27FC236}">
                <a16:creationId xmlns:a16="http://schemas.microsoft.com/office/drawing/2014/main" id="{EAA8FA55-F02C-B8B8-CE5E-5BE36646802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672596" y="4029476"/>
            <a:ext cx="2051786" cy="415264"/>
          </a:xfrm>
          <a:prstGeom prst="roundRect">
            <a:avLst>
              <a:gd name="adj" fmla="val 0"/>
            </a:avLst>
          </a:prstGeom>
          <a:solidFill>
            <a:srgbClr val="A9CCE1"/>
          </a:solidFill>
          <a:ln w="635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50" b="1" kern="0" dirty="0" err="1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비상연락망</a:t>
            </a:r>
            <a:r>
              <a:rPr kumimoji="1" lang="en-US" altLang="en-US" sz="105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kumimoji="1" lang="en-US" altLang="en-US" sz="1050" b="1" kern="0" dirty="0" err="1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가동</a:t>
            </a:r>
            <a:endParaRPr kumimoji="1" lang="en-US" altLang="en-US" sz="1050" b="1" kern="0" dirty="0">
              <a:gradFill>
                <a:gsLst>
                  <a:gs pos="0">
                    <a:schemeClr val="tx1"/>
                  </a:gs>
                  <a:gs pos="75000">
                    <a:schemeClr val="tx1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30" name="AutoShape 175" descr="파2">
            <a:extLst>
              <a:ext uri="{FF2B5EF4-FFF2-40B4-BE49-F238E27FC236}">
                <a16:creationId xmlns:a16="http://schemas.microsoft.com/office/drawing/2014/main" id="{CAB67491-F1E9-C13C-4E9F-42A699251A6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650517" y="4463060"/>
            <a:ext cx="2051786" cy="1486220"/>
          </a:xfrm>
          <a:prstGeom prst="roundRect">
            <a:avLst>
              <a:gd name="adj" fmla="val 0"/>
            </a:avLst>
          </a:prstGeom>
          <a:solidFill>
            <a:srgbClr val="ECECEC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000" b="0" i="0" u="none" strike="noStrike" kern="0" cap="none" spc="0" normalizeH="0" baseline="0" noProof="0" dirty="0">
              <a:ln>
                <a:noFill/>
              </a:ln>
              <a:solidFill>
                <a:srgbClr val="67543D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2" name="AutoShape 175" descr="파2">
            <a:extLst>
              <a:ext uri="{FF2B5EF4-FFF2-40B4-BE49-F238E27FC236}">
                <a16:creationId xmlns:a16="http://schemas.microsoft.com/office/drawing/2014/main" id="{982EBC45-5152-B12B-5E30-4073550096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842664" y="4029476"/>
            <a:ext cx="2051786" cy="415264"/>
          </a:xfrm>
          <a:prstGeom prst="roundRect">
            <a:avLst>
              <a:gd name="adj" fmla="val 0"/>
            </a:avLst>
          </a:prstGeom>
          <a:solidFill>
            <a:srgbClr val="7CB1D2"/>
          </a:solidFill>
          <a:ln w="635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05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장애 처리 완료</a:t>
            </a:r>
          </a:p>
        </p:txBody>
      </p:sp>
      <p:sp>
        <p:nvSpPr>
          <p:cNvPr id="33" name="AutoShape 175" descr="파2">
            <a:extLst>
              <a:ext uri="{FF2B5EF4-FFF2-40B4-BE49-F238E27FC236}">
                <a16:creationId xmlns:a16="http://schemas.microsoft.com/office/drawing/2014/main" id="{B9BB65CD-952E-B6D8-0BAA-E002F1E048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842664" y="4463060"/>
            <a:ext cx="2051786" cy="1486220"/>
          </a:xfrm>
          <a:prstGeom prst="roundRect">
            <a:avLst>
              <a:gd name="adj" fmla="val 0"/>
            </a:avLst>
          </a:prstGeom>
          <a:solidFill>
            <a:srgbClr val="ECECEC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000" b="0" i="0" u="none" strike="noStrike" kern="0" cap="none" spc="0" normalizeH="0" baseline="0" noProof="0" dirty="0">
              <a:ln>
                <a:noFill/>
              </a:ln>
              <a:solidFill>
                <a:srgbClr val="413527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0" name="Rectangle 282">
            <a:extLst>
              <a:ext uri="{FF2B5EF4-FFF2-40B4-BE49-F238E27FC236}">
                <a16:creationId xmlns:a16="http://schemas.microsoft.com/office/drawing/2014/main" id="{57AD1C22-5255-4BEF-A863-FCD50475A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152" y="4524128"/>
            <a:ext cx="1950853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야간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/</a:t>
            </a:r>
            <a:r>
              <a:rPr kumimoji="1" lang="ko-KR" altLang="en-US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주말</a:t>
            </a:r>
            <a:r>
              <a:rPr kumimoji="1" lang="en-US" altLang="ko-KR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kumimoji="1" lang="ko-KR" altLang="en-US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공휴일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SMS,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유선을 활용한 장애 정보 전송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75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en-US" altLang="ko-KR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1</a:t>
            </a:r>
            <a:r>
              <a:rPr kumimoji="1" lang="ko-KR" altLang="en-US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차</a:t>
            </a:r>
            <a:r>
              <a:rPr kumimoji="1" lang="en-US" altLang="ko-KR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kumimoji="1" lang="ko-KR" altLang="en-US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보고</a:t>
            </a:r>
            <a:r>
              <a:rPr kumimoji="1" lang="en-US" altLang="ko-KR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(PM)</a:t>
            </a:r>
          </a:p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en-US" altLang="ko-KR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2</a:t>
            </a:r>
            <a:r>
              <a:rPr kumimoji="1" lang="ko-KR" altLang="en-US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차 보고</a:t>
            </a:r>
            <a:r>
              <a:rPr kumimoji="1" lang="en-US" altLang="ko-KR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 (PM </a:t>
            </a:r>
            <a:r>
              <a:rPr kumimoji="1" lang="ko-KR" altLang="en-US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→ 고객사</a:t>
            </a:r>
            <a:r>
              <a:rPr kumimoji="1" lang="en-US" altLang="ko-KR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ko-KR" altLang="en-US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장애 내용 및 영향도 확인</a:t>
            </a:r>
            <a:endParaRPr kumimoji="1" lang="en-US" altLang="ko-KR" sz="1000" b="1" kern="0" dirty="0">
              <a:gradFill>
                <a:gsLst>
                  <a:gs pos="0">
                    <a:schemeClr val="tx1"/>
                  </a:gs>
                  <a:gs pos="75000">
                    <a:schemeClr val="tx1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41" name="Rectangle 283">
            <a:extLst>
              <a:ext uri="{FF2B5EF4-FFF2-40B4-BE49-F238E27FC236}">
                <a16:creationId xmlns:a16="http://schemas.microsoft.com/office/drawing/2014/main" id="{83567034-0FFC-D716-ACDB-845737111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366" y="4524128"/>
            <a:ext cx="2051786" cy="4926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장애 분석을 통한 장애 등급 지정</a:t>
            </a:r>
          </a:p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장애 등급 및 장애 분야에 따른 해당 담당자 확인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75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42" name="Rectangle 284">
            <a:extLst>
              <a:ext uri="{FF2B5EF4-FFF2-40B4-BE49-F238E27FC236}">
                <a16:creationId xmlns:a16="http://schemas.microsoft.com/office/drawing/2014/main" id="{CB3BAEC5-8CD6-2D1A-6709-0D193988C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521" y="4524128"/>
            <a:ext cx="2010782" cy="7083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비상연락망 목록 확인</a:t>
            </a:r>
          </a:p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ko-KR" altLang="en-US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유지보수 업체 연락</a:t>
            </a:r>
            <a:endParaRPr kumimoji="1" lang="en-US" altLang="ko-KR" sz="1000" b="1" kern="0" dirty="0">
              <a:gradFill>
                <a:gsLst>
                  <a:gs pos="0">
                    <a:schemeClr val="tx1"/>
                  </a:gs>
                  <a:gs pos="75000">
                    <a:schemeClr val="tx1"/>
                  </a:gs>
                </a:gsLst>
                <a:lin ang="5400000" scaled="0"/>
              </a:gradFill>
              <a:latin typeface="+mn-ea"/>
            </a:endParaRPr>
          </a:p>
          <a:p>
            <a:pPr marL="106363" lvl="0" indent="-106363" fontAlgn="base" latinLnBrk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FontTx/>
              <a:buChar char="•"/>
              <a:defRPr/>
            </a:pPr>
            <a:r>
              <a:rPr kumimoji="1" lang="ko-KR" altLang="en-US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고객사 담당자 연락</a:t>
            </a:r>
            <a:endParaRPr kumimoji="1" lang="en-US" altLang="ko-KR" sz="1000" b="1" kern="0" dirty="0">
              <a:gradFill>
                <a:gsLst>
                  <a:gs pos="0">
                    <a:schemeClr val="tx1"/>
                  </a:gs>
                  <a:gs pos="75000">
                    <a:schemeClr val="tx1"/>
                  </a:gs>
                </a:gsLst>
                <a:lin ang="5400000" scaled="0"/>
              </a:gradFill>
              <a:latin typeface="+mn-ea"/>
            </a:endParaRPr>
          </a:p>
          <a:p>
            <a:pPr lvl="0" fontAlgn="base" latinLnBrk="0"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defRPr/>
            </a:pPr>
            <a:r>
              <a:rPr kumimoji="1" lang="en-US" altLang="ko-KR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  (</a:t>
            </a:r>
            <a:r>
              <a:rPr kumimoji="1" lang="ko-KR" altLang="en-US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홈페이지 가용성 이슈</a:t>
            </a:r>
            <a:r>
              <a:rPr kumimoji="1" lang="en-US" altLang="ko-KR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</p:txBody>
      </p:sp>
      <p:sp>
        <p:nvSpPr>
          <p:cNvPr id="43" name="Rectangle 285">
            <a:extLst>
              <a:ext uri="{FF2B5EF4-FFF2-40B4-BE49-F238E27FC236}">
                <a16:creationId xmlns:a16="http://schemas.microsoft.com/office/drawing/2014/main" id="{0F3141F0-3F74-48AA-ED03-B13CEA635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209" y="4524128"/>
            <a:ext cx="1901963" cy="13231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(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긴급장애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)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 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75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처리 필요 시 고객사 담당자와 협의를 통한 장애처리 및 </a:t>
            </a:r>
            <a:r>
              <a:rPr kumimoji="1" lang="ko-KR" altLang="en-US" sz="10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벤더사</a:t>
            </a:r>
            <a:r>
              <a:rPr kumimoji="1" lang="ko-KR" altLang="en-US" sz="1000" b="1" i="0" u="none" strike="noStrike" kern="0" cap="none" spc="0" normalizeH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 방문</a:t>
            </a:r>
            <a:r>
              <a:rPr kumimoji="1" lang="ko-KR" altLang="en-US" sz="1000" b="1" kern="0" dirty="0"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latin typeface="+mn-ea"/>
              </a:rPr>
              <a:t>요</a:t>
            </a:r>
            <a:r>
              <a:rPr kumimoji="1" lang="ko-KR" altLang="en-US" sz="1000" b="1" i="0" u="none" strike="noStrike" kern="0" cap="none" spc="0" normalizeH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청 </a:t>
            </a:r>
            <a:r>
              <a:rPr kumimoji="1" lang="en-US" altLang="ko-KR" sz="1000" b="1" i="0" u="none" strike="noStrike" kern="0" cap="none" spc="0" normalizeH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(</a:t>
            </a:r>
            <a:r>
              <a:rPr kumimoji="1" lang="ko-KR" altLang="en-US" sz="1000" b="1" i="0" u="none" strike="noStrike" kern="0" cap="none" spc="0" normalizeH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유지보수 업체</a:t>
            </a:r>
            <a:r>
              <a:rPr kumimoji="1" lang="en-US" altLang="ko-KR" sz="1000" b="1" i="0" u="none" strike="noStrike" kern="0" cap="none" spc="0" normalizeH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)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75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장애 요청자와 장애 처리 완료에 상호 합의</a:t>
            </a:r>
          </a:p>
          <a:p>
            <a:pPr marL="106363" marR="0" lvl="0" indent="-106363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Char char="•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장애 완료 보고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B101B39-F6C0-D7B8-3E69-C4C825652A27}"/>
              </a:ext>
            </a:extLst>
          </p:cNvPr>
          <p:cNvCxnSpPr>
            <a:cxnSpLocks/>
          </p:cNvCxnSpPr>
          <p:nvPr/>
        </p:nvCxnSpPr>
        <p:spPr>
          <a:xfrm flipH="1" flipV="1">
            <a:off x="3151864" y="2851808"/>
            <a:ext cx="935011" cy="309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5E91178-7B06-186C-A143-A8067AAEC52C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>
            <a:off x="6130802" y="2851808"/>
            <a:ext cx="1014470" cy="84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281">
            <a:extLst>
              <a:ext uri="{FF2B5EF4-FFF2-40B4-BE49-F238E27FC236}">
                <a16:creationId xmlns:a16="http://schemas.microsoft.com/office/drawing/2014/main" id="{5DAE41F3-0F9C-3BC6-0A0C-96BC43BF0ABD}"/>
              </a:ext>
            </a:extLst>
          </p:cNvPr>
          <p:cNvGrpSpPr>
            <a:grpSpLocks/>
          </p:cNvGrpSpPr>
          <p:nvPr/>
        </p:nvGrpSpPr>
        <p:grpSpPr bwMode="auto">
          <a:xfrm>
            <a:off x="6671352" y="4128322"/>
            <a:ext cx="216000" cy="216000"/>
            <a:chOff x="4355" y="4180"/>
            <a:chExt cx="96" cy="96"/>
          </a:xfrm>
        </p:grpSpPr>
        <p:sp>
          <p:nvSpPr>
            <p:cNvPr id="44" name="Oval 279">
              <a:extLst>
                <a:ext uri="{FF2B5EF4-FFF2-40B4-BE49-F238E27FC236}">
                  <a16:creationId xmlns:a16="http://schemas.microsoft.com/office/drawing/2014/main" id="{A7E78592-5D43-C763-ED7D-AFB319433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" y="4180"/>
              <a:ext cx="96" cy="96"/>
            </a:xfrm>
            <a:prstGeom prst="ellipse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45" name="Picture 280" descr="화살">
              <a:extLst>
                <a:ext uri="{FF2B5EF4-FFF2-40B4-BE49-F238E27FC236}">
                  <a16:creationId xmlns:a16="http://schemas.microsoft.com/office/drawing/2014/main" id="{E3BCF503-DDBE-2FE6-BF68-B18DA66EE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58" y="4193"/>
              <a:ext cx="86" cy="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8" name="Group 281">
            <a:extLst>
              <a:ext uri="{FF2B5EF4-FFF2-40B4-BE49-F238E27FC236}">
                <a16:creationId xmlns:a16="http://schemas.microsoft.com/office/drawing/2014/main" id="{7AC7E236-3115-073C-43F1-AC98BC758821}"/>
              </a:ext>
            </a:extLst>
          </p:cNvPr>
          <p:cNvGrpSpPr>
            <a:grpSpLocks/>
          </p:cNvGrpSpPr>
          <p:nvPr/>
        </p:nvGrpSpPr>
        <p:grpSpPr bwMode="auto">
          <a:xfrm>
            <a:off x="4488167" y="4128298"/>
            <a:ext cx="216000" cy="216000"/>
            <a:chOff x="4355" y="4180"/>
            <a:chExt cx="96" cy="96"/>
          </a:xfrm>
        </p:grpSpPr>
        <p:sp>
          <p:nvSpPr>
            <p:cNvPr id="59" name="Oval 279">
              <a:extLst>
                <a:ext uri="{FF2B5EF4-FFF2-40B4-BE49-F238E27FC236}">
                  <a16:creationId xmlns:a16="http://schemas.microsoft.com/office/drawing/2014/main" id="{4B642328-01BA-670E-21C5-273911AAB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" y="4180"/>
              <a:ext cx="96" cy="96"/>
            </a:xfrm>
            <a:prstGeom prst="ellipse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60" name="Picture 280" descr="화살">
              <a:extLst>
                <a:ext uri="{FF2B5EF4-FFF2-40B4-BE49-F238E27FC236}">
                  <a16:creationId xmlns:a16="http://schemas.microsoft.com/office/drawing/2014/main" id="{01319047-417A-2691-8A1F-9B2C1CF1D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58" y="4193"/>
              <a:ext cx="86" cy="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1" name="Group 281">
            <a:extLst>
              <a:ext uri="{FF2B5EF4-FFF2-40B4-BE49-F238E27FC236}">
                <a16:creationId xmlns:a16="http://schemas.microsoft.com/office/drawing/2014/main" id="{0EAB00EC-6578-BF0F-65A9-812CA6693F30}"/>
              </a:ext>
            </a:extLst>
          </p:cNvPr>
          <p:cNvGrpSpPr>
            <a:grpSpLocks/>
          </p:cNvGrpSpPr>
          <p:nvPr/>
        </p:nvGrpSpPr>
        <p:grpSpPr bwMode="auto">
          <a:xfrm>
            <a:off x="2288526" y="4128322"/>
            <a:ext cx="216000" cy="216000"/>
            <a:chOff x="4355" y="4180"/>
            <a:chExt cx="96" cy="96"/>
          </a:xfrm>
        </p:grpSpPr>
        <p:sp>
          <p:nvSpPr>
            <p:cNvPr id="62" name="Oval 279">
              <a:extLst>
                <a:ext uri="{FF2B5EF4-FFF2-40B4-BE49-F238E27FC236}">
                  <a16:creationId xmlns:a16="http://schemas.microsoft.com/office/drawing/2014/main" id="{8D59749E-6796-EF5A-9965-3714E48FE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" y="4180"/>
              <a:ext cx="96" cy="96"/>
            </a:xfrm>
            <a:prstGeom prst="ellipse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63" name="Picture 280" descr="화살">
              <a:extLst>
                <a:ext uri="{FF2B5EF4-FFF2-40B4-BE49-F238E27FC236}">
                  <a16:creationId xmlns:a16="http://schemas.microsoft.com/office/drawing/2014/main" id="{5C3FDB6B-27F0-F0D1-8B27-D4666FAB0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58" y="4193"/>
              <a:ext cx="86" cy="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D25614-73AB-CDF7-1DB1-BCADCFFECDB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보안운영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장애관리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459A13-80D5-CE3A-8841-BCD34031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1821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0E9643-88BD-02EB-775B-CBFF1463E7D2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ABAD60-2AC3-BA2A-0CEE-5AA2E2FAE14B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보안운영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작업관리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4EE10236-97F2-4371-C5D7-38C7689C0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44" y="2168920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381000" indent="-1905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685800" indent="-1143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965200" indent="-889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27238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4844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416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3988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56038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SISMM_SO.3</a:t>
            </a: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작업관리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72D98690-32D5-6E92-005F-275F89B71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795" y="3999189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작업수행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30">
            <a:extLst>
              <a:ext uri="{FF2B5EF4-FFF2-40B4-BE49-F238E27FC236}">
                <a16:creationId xmlns:a16="http://schemas.microsoft.com/office/drawing/2014/main" id="{FC7C23A7-53FB-1F28-5EF3-125753816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187" y="2168920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작업계획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수립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AutoShape 33">
            <a:extLst>
              <a:ext uri="{FF2B5EF4-FFF2-40B4-BE49-F238E27FC236}">
                <a16:creationId xmlns:a16="http://schemas.microsoft.com/office/drawing/2014/main" id="{63E6FB9B-592C-2995-F364-07414B09C4EC}"/>
              </a:ext>
            </a:extLst>
          </p:cNvPr>
          <p:cNvCxnSpPr>
            <a:cxnSpLocks noChangeShapeType="1"/>
            <a:stCxn id="4" idx="3"/>
            <a:endCxn id="6" idx="1"/>
          </p:cNvCxnSpPr>
          <p:nvPr/>
        </p:nvCxnSpPr>
        <p:spPr bwMode="auto">
          <a:xfrm>
            <a:off x="1568544" y="2438920"/>
            <a:ext cx="227643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74">
            <a:extLst>
              <a:ext uri="{FF2B5EF4-FFF2-40B4-BE49-F238E27FC236}">
                <a16:creationId xmlns:a16="http://schemas.microsoft.com/office/drawing/2014/main" id="{F9B9818C-B976-F526-B83E-3EC6898D095B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1568544" y="2438920"/>
            <a:ext cx="210251" cy="183026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30">
            <a:extLst>
              <a:ext uri="{FF2B5EF4-FFF2-40B4-BE49-F238E27FC236}">
                <a16:creationId xmlns:a16="http://schemas.microsoft.com/office/drawing/2014/main" id="{2E9DA47A-42CE-2543-070F-CC8A76E33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123" y="2169170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작업요청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접수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DB06779F-F645-58DE-46F3-4803F78ED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123" y="3997534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작업계획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작업수행</a:t>
            </a:r>
          </a:p>
        </p:txBody>
      </p:sp>
      <p:cxnSp>
        <p:nvCxnSpPr>
          <p:cNvPr id="11" name="AutoShape 33">
            <a:extLst>
              <a:ext uri="{FF2B5EF4-FFF2-40B4-BE49-F238E27FC236}">
                <a16:creationId xmlns:a16="http://schemas.microsoft.com/office/drawing/2014/main" id="{782B176C-0EEA-2986-F906-78BE4EA0E63D}"/>
              </a:ext>
            </a:extLst>
          </p:cNvPr>
          <p:cNvCxnSpPr>
            <a:cxnSpLocks noChangeShapeType="1"/>
            <a:stCxn id="10" idx="1"/>
            <a:endCxn id="5" idx="3"/>
          </p:cNvCxnSpPr>
          <p:nvPr/>
        </p:nvCxnSpPr>
        <p:spPr bwMode="auto">
          <a:xfrm flipH="1">
            <a:off x="2498795" y="4267409"/>
            <a:ext cx="365328" cy="178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33">
            <a:extLst>
              <a:ext uri="{FF2B5EF4-FFF2-40B4-BE49-F238E27FC236}">
                <a16:creationId xmlns:a16="http://schemas.microsoft.com/office/drawing/2014/main" id="{59604A15-BC16-B118-6BD6-A591698DD6AE}"/>
              </a:ext>
            </a:extLst>
          </p:cNvPr>
          <p:cNvCxnSpPr>
            <a:cxnSpLocks noChangeShapeType="1"/>
            <a:stCxn id="30" idx="1"/>
            <a:endCxn id="10" idx="3"/>
          </p:cNvCxnSpPr>
          <p:nvPr/>
        </p:nvCxnSpPr>
        <p:spPr bwMode="auto">
          <a:xfrm flipH="1">
            <a:off x="3584848" y="4267409"/>
            <a:ext cx="576064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33">
            <a:extLst>
              <a:ext uri="{FF2B5EF4-FFF2-40B4-BE49-F238E27FC236}">
                <a16:creationId xmlns:a16="http://schemas.microsoft.com/office/drawing/2014/main" id="{0FABE657-CF47-0CBE-586A-EC67CAE72236}"/>
              </a:ext>
            </a:extLst>
          </p:cNvPr>
          <p:cNvCxnSpPr>
            <a:cxnSpLocks noChangeShapeType="1"/>
            <a:stCxn id="22" idx="1"/>
            <a:endCxn id="9" idx="3"/>
          </p:cNvCxnSpPr>
          <p:nvPr/>
        </p:nvCxnSpPr>
        <p:spPr bwMode="auto">
          <a:xfrm flipH="1">
            <a:off x="3584848" y="2439045"/>
            <a:ext cx="574774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33">
            <a:extLst>
              <a:ext uri="{FF2B5EF4-FFF2-40B4-BE49-F238E27FC236}">
                <a16:creationId xmlns:a16="http://schemas.microsoft.com/office/drawing/2014/main" id="{C7E8A34D-E1D6-346E-F097-7908F8B17AA8}"/>
              </a:ext>
            </a:extLst>
          </p:cNvPr>
          <p:cNvCxnSpPr>
            <a:cxnSpLocks noChangeShapeType="1"/>
            <a:stCxn id="25" idx="1"/>
            <a:endCxn id="22" idx="3"/>
          </p:cNvCxnSpPr>
          <p:nvPr/>
        </p:nvCxnSpPr>
        <p:spPr bwMode="auto">
          <a:xfrm flipH="1">
            <a:off x="4880347" y="2435087"/>
            <a:ext cx="720080" cy="3958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25F97E0-D009-F36F-0716-2E35A8C20A74}"/>
              </a:ext>
            </a:extLst>
          </p:cNvPr>
          <p:cNvSpPr txBox="1"/>
          <p:nvPr/>
        </p:nvSpPr>
        <p:spPr>
          <a:xfrm>
            <a:off x="5695841" y="2794656"/>
            <a:ext cx="251992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0DC60-50CD-526B-4F67-F155F71DE231}"/>
              </a:ext>
            </a:extLst>
          </p:cNvPr>
          <p:cNvSpPr txBox="1"/>
          <p:nvPr/>
        </p:nvSpPr>
        <p:spPr>
          <a:xfrm>
            <a:off x="6312336" y="2219643"/>
            <a:ext cx="266420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51B82-CC5A-81B7-0AE3-2277E6772AF4}"/>
              </a:ext>
            </a:extLst>
          </p:cNvPr>
          <p:cNvSpPr txBox="1"/>
          <p:nvPr/>
        </p:nvSpPr>
        <p:spPr>
          <a:xfrm>
            <a:off x="4917032" y="4005644"/>
            <a:ext cx="251992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F2962C-6DAB-AD63-F5D7-BA31184082F0}"/>
              </a:ext>
            </a:extLst>
          </p:cNvPr>
          <p:cNvSpPr txBox="1"/>
          <p:nvPr/>
        </p:nvSpPr>
        <p:spPr>
          <a:xfrm>
            <a:off x="4263349" y="4626978"/>
            <a:ext cx="266420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AutoShape 59">
            <a:extLst>
              <a:ext uri="{FF2B5EF4-FFF2-40B4-BE49-F238E27FC236}">
                <a16:creationId xmlns:a16="http://schemas.microsoft.com/office/drawing/2014/main" id="{598B157F-9E34-EE68-0170-7F3AF1ACB6B7}"/>
              </a:ext>
            </a:extLst>
          </p:cNvPr>
          <p:cNvCxnSpPr>
            <a:cxnSpLocks noChangeShapeType="1"/>
            <a:stCxn id="29" idx="1"/>
            <a:endCxn id="30" idx="2"/>
          </p:cNvCxnSpPr>
          <p:nvPr/>
        </p:nvCxnSpPr>
        <p:spPr bwMode="auto">
          <a:xfrm rot="10800000" flipH="1">
            <a:off x="2864123" y="4626979"/>
            <a:ext cx="1674614" cy="963313"/>
          </a:xfrm>
          <a:prstGeom prst="bentConnector4">
            <a:avLst>
              <a:gd name="adj1" fmla="val -13651"/>
              <a:gd name="adj2" fmla="val 64008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28">
            <a:extLst>
              <a:ext uri="{FF2B5EF4-FFF2-40B4-BE49-F238E27FC236}">
                <a16:creationId xmlns:a16="http://schemas.microsoft.com/office/drawing/2014/main" id="{E4C787E1-0C8C-A333-7814-1DF3FFDF5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648" y="5320416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작업결과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보고서작성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168B54DD-D37C-2EA4-E25D-995698A42247}"/>
              </a:ext>
            </a:extLst>
          </p:cNvPr>
          <p:cNvSpPr/>
          <p:nvPr/>
        </p:nvSpPr>
        <p:spPr bwMode="auto">
          <a:xfrm>
            <a:off x="5609592" y="5230722"/>
            <a:ext cx="755650" cy="71913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35B5C2FD-4048-F48D-3815-2191F5004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622" y="2169170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작업계획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수립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AutoShape 33">
            <a:extLst>
              <a:ext uri="{FF2B5EF4-FFF2-40B4-BE49-F238E27FC236}">
                <a16:creationId xmlns:a16="http://schemas.microsoft.com/office/drawing/2014/main" id="{2204FB79-EA5B-8195-3EDC-9B33C5F17C19}"/>
              </a:ext>
            </a:extLst>
          </p:cNvPr>
          <p:cNvCxnSpPr>
            <a:cxnSpLocks noChangeShapeType="1"/>
            <a:stCxn id="9" idx="1"/>
            <a:endCxn id="6" idx="3"/>
          </p:cNvCxnSpPr>
          <p:nvPr/>
        </p:nvCxnSpPr>
        <p:spPr bwMode="auto">
          <a:xfrm flipH="1" flipV="1">
            <a:off x="2516187" y="2438920"/>
            <a:ext cx="347936" cy="125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Rectangle 30">
            <a:extLst>
              <a:ext uri="{FF2B5EF4-FFF2-40B4-BE49-F238E27FC236}">
                <a16:creationId xmlns:a16="http://schemas.microsoft.com/office/drawing/2014/main" id="{23CB1D1A-712C-3A62-FE64-CA744F9F1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267" y="2961258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협력업체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지원협조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A292D80F-0F9B-066B-02BD-84A2B493BBD3}"/>
              </a:ext>
            </a:extLst>
          </p:cNvPr>
          <p:cNvSpPr/>
          <p:nvPr/>
        </p:nvSpPr>
        <p:spPr bwMode="auto">
          <a:xfrm>
            <a:off x="5600427" y="2075518"/>
            <a:ext cx="755650" cy="71913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협력업체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</a:p>
        </p:txBody>
      </p:sp>
      <p:cxnSp>
        <p:nvCxnSpPr>
          <p:cNvPr id="26" name="AutoShape 59">
            <a:extLst>
              <a:ext uri="{FF2B5EF4-FFF2-40B4-BE49-F238E27FC236}">
                <a16:creationId xmlns:a16="http://schemas.microsoft.com/office/drawing/2014/main" id="{88FAB20C-B813-F46C-88AA-079EE6323174}"/>
              </a:ext>
            </a:extLst>
          </p:cNvPr>
          <p:cNvCxnSpPr>
            <a:cxnSpLocks noChangeShapeType="1"/>
            <a:stCxn id="24" idx="3"/>
            <a:endCxn id="25" idx="2"/>
          </p:cNvCxnSpPr>
          <p:nvPr/>
        </p:nvCxnSpPr>
        <p:spPr bwMode="auto">
          <a:xfrm flipV="1">
            <a:off x="4880992" y="2794656"/>
            <a:ext cx="1097260" cy="436477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59">
            <a:extLst>
              <a:ext uri="{FF2B5EF4-FFF2-40B4-BE49-F238E27FC236}">
                <a16:creationId xmlns:a16="http://schemas.microsoft.com/office/drawing/2014/main" id="{B188D681-3049-578A-4271-7901CA9642B8}"/>
              </a:ext>
            </a:extLst>
          </p:cNvPr>
          <p:cNvCxnSpPr>
            <a:cxnSpLocks noChangeShapeType="1"/>
            <a:stCxn id="22" idx="1"/>
            <a:endCxn id="24" idx="1"/>
          </p:cNvCxnSpPr>
          <p:nvPr/>
        </p:nvCxnSpPr>
        <p:spPr bwMode="auto">
          <a:xfrm rot="10800000" flipH="1" flipV="1">
            <a:off x="4159621" y="2439045"/>
            <a:ext cx="645" cy="792088"/>
          </a:xfrm>
          <a:prstGeom prst="bentConnector3">
            <a:avLst>
              <a:gd name="adj1" fmla="val -3544186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59">
            <a:extLst>
              <a:ext uri="{FF2B5EF4-FFF2-40B4-BE49-F238E27FC236}">
                <a16:creationId xmlns:a16="http://schemas.microsoft.com/office/drawing/2014/main" id="{D2C6B818-52DF-F850-A098-300A4EE93AC6}"/>
              </a:ext>
            </a:extLst>
          </p:cNvPr>
          <p:cNvCxnSpPr>
            <a:cxnSpLocks noChangeShapeType="1"/>
            <a:stCxn id="10" idx="1"/>
            <a:endCxn id="25" idx="3"/>
          </p:cNvCxnSpPr>
          <p:nvPr/>
        </p:nvCxnSpPr>
        <p:spPr bwMode="auto">
          <a:xfrm rot="10800000" flipH="1">
            <a:off x="2864123" y="2435087"/>
            <a:ext cx="3491954" cy="1832322"/>
          </a:xfrm>
          <a:prstGeom prst="bentConnector5">
            <a:avLst>
              <a:gd name="adj1" fmla="val -6546"/>
              <a:gd name="adj2" fmla="val 31868"/>
              <a:gd name="adj3" fmla="val 106546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30">
            <a:extLst>
              <a:ext uri="{FF2B5EF4-FFF2-40B4-BE49-F238E27FC236}">
                <a16:creationId xmlns:a16="http://schemas.microsoft.com/office/drawing/2014/main" id="{90C2CF55-97E3-2AA6-24E3-371A60694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123" y="5320416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작업결과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정리</a:t>
            </a:r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B542ADAD-F956-7597-717C-5FC93E0B7F97}"/>
              </a:ext>
            </a:extLst>
          </p:cNvPr>
          <p:cNvSpPr/>
          <p:nvPr/>
        </p:nvSpPr>
        <p:spPr bwMode="auto">
          <a:xfrm>
            <a:off x="4160912" y="3907840"/>
            <a:ext cx="755650" cy="71913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발견</a:t>
            </a:r>
          </a:p>
        </p:txBody>
      </p:sp>
      <p:cxnSp>
        <p:nvCxnSpPr>
          <p:cNvPr id="31" name="AutoShape 33">
            <a:extLst>
              <a:ext uri="{FF2B5EF4-FFF2-40B4-BE49-F238E27FC236}">
                <a16:creationId xmlns:a16="http://schemas.microsoft.com/office/drawing/2014/main" id="{3EFFFCB4-2287-FD1E-A3E4-4F982379CD92}"/>
              </a:ext>
            </a:extLst>
          </p:cNvPr>
          <p:cNvCxnSpPr>
            <a:cxnSpLocks noChangeShapeType="1"/>
            <a:stCxn id="29" idx="1"/>
            <a:endCxn id="20" idx="3"/>
          </p:cNvCxnSpPr>
          <p:nvPr/>
        </p:nvCxnSpPr>
        <p:spPr bwMode="auto">
          <a:xfrm flipH="1">
            <a:off x="2504648" y="5590291"/>
            <a:ext cx="359475" cy="125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ectangle 30">
            <a:extLst>
              <a:ext uri="{FF2B5EF4-FFF2-40B4-BE49-F238E27FC236}">
                <a16:creationId xmlns:a16="http://schemas.microsoft.com/office/drawing/2014/main" id="{6A07DCAE-3FB0-DA65-ADFF-29608CA6C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267" y="5320666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작업결과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보고서작성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33" name="AutoShape 33">
            <a:extLst>
              <a:ext uri="{FF2B5EF4-FFF2-40B4-BE49-F238E27FC236}">
                <a16:creationId xmlns:a16="http://schemas.microsoft.com/office/drawing/2014/main" id="{B90A211E-0E56-814F-658F-1305267E7E44}"/>
              </a:ext>
            </a:extLst>
          </p:cNvPr>
          <p:cNvCxnSpPr>
            <a:cxnSpLocks noChangeShapeType="1"/>
            <a:stCxn id="32" idx="1"/>
            <a:endCxn id="29" idx="3"/>
          </p:cNvCxnSpPr>
          <p:nvPr/>
        </p:nvCxnSpPr>
        <p:spPr bwMode="auto">
          <a:xfrm flipH="1" flipV="1">
            <a:off x="3584848" y="5590291"/>
            <a:ext cx="575419" cy="25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3">
            <a:extLst>
              <a:ext uri="{FF2B5EF4-FFF2-40B4-BE49-F238E27FC236}">
                <a16:creationId xmlns:a16="http://schemas.microsoft.com/office/drawing/2014/main" id="{BE214B6B-1702-31C6-CC29-543BE4609468}"/>
              </a:ext>
            </a:extLst>
          </p:cNvPr>
          <p:cNvCxnSpPr>
            <a:cxnSpLocks noChangeShapeType="1"/>
            <a:stCxn id="21" idx="1"/>
            <a:endCxn id="32" idx="3"/>
          </p:cNvCxnSpPr>
          <p:nvPr/>
        </p:nvCxnSpPr>
        <p:spPr bwMode="auto">
          <a:xfrm flipH="1">
            <a:off x="4880992" y="5590291"/>
            <a:ext cx="728600" cy="25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Rectangle 30">
            <a:extLst>
              <a:ext uri="{FF2B5EF4-FFF2-40B4-BE49-F238E27FC236}">
                <a16:creationId xmlns:a16="http://schemas.microsoft.com/office/drawing/2014/main" id="{E4EE163B-7955-DD86-F660-E2E4EDA72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555" y="5320666"/>
            <a:ext cx="720725" cy="539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>
            <a:lvl1pPr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1pPr>
            <a:lvl2pPr marL="742950" indent="-28575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2pPr>
            <a:lvl3pPr marL="11430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3pPr>
            <a:lvl4pPr marL="16002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4pPr>
            <a:lvl5pPr marL="2057400" indent="-228600" defTabSz="762000" eaLnBrk="0" hangingPunct="0"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5pPr>
            <a:lvl6pPr marL="25146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6pPr>
            <a:lvl7pPr marL="29718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7pPr>
            <a:lvl8pPr marL="34290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8pPr>
            <a:lvl9pPr marL="3886200" indent="-228600" algn="ctr" defTabSz="762000" eaLnBrk="0" fontAlgn="base" hangingPunct="0">
              <a:spcBef>
                <a:spcPct val="1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(한)각머리D" pitchFamily="18" charset="-127"/>
                <a:ea typeface="(한)각머리D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이력관리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AutoShape 33">
            <a:extLst>
              <a:ext uri="{FF2B5EF4-FFF2-40B4-BE49-F238E27FC236}">
                <a16:creationId xmlns:a16="http://schemas.microsoft.com/office/drawing/2014/main" id="{1C080F9F-9594-2675-C6E1-E1FDA694C632}"/>
              </a:ext>
            </a:extLst>
          </p:cNvPr>
          <p:cNvCxnSpPr>
            <a:cxnSpLocks noChangeShapeType="1"/>
            <a:stCxn id="35" idx="1"/>
            <a:endCxn id="21" idx="3"/>
          </p:cNvCxnSpPr>
          <p:nvPr/>
        </p:nvCxnSpPr>
        <p:spPr bwMode="auto">
          <a:xfrm flipH="1" flipV="1">
            <a:off x="6365242" y="5590291"/>
            <a:ext cx="387313" cy="25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10C925-F681-B236-FE51-8157C02A45AF}"/>
              </a:ext>
            </a:extLst>
          </p:cNvPr>
          <p:cNvSpPr txBox="1"/>
          <p:nvPr/>
        </p:nvSpPr>
        <p:spPr>
          <a:xfrm>
            <a:off x="6422900" y="5377216"/>
            <a:ext cx="251992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C70C27-05B3-8536-D9ED-000EA1A8DAAE}"/>
              </a:ext>
            </a:extLst>
          </p:cNvPr>
          <p:cNvSpPr txBox="1"/>
          <p:nvPr/>
        </p:nvSpPr>
        <p:spPr>
          <a:xfrm>
            <a:off x="5703509" y="5949860"/>
            <a:ext cx="266420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AutoShape 59">
            <a:extLst>
              <a:ext uri="{FF2B5EF4-FFF2-40B4-BE49-F238E27FC236}">
                <a16:creationId xmlns:a16="http://schemas.microsoft.com/office/drawing/2014/main" id="{6A643328-3721-3461-D03C-8C5F19C9358D}"/>
              </a:ext>
            </a:extLst>
          </p:cNvPr>
          <p:cNvCxnSpPr>
            <a:cxnSpLocks noChangeShapeType="1"/>
            <a:stCxn id="32" idx="1"/>
            <a:endCxn id="21" idx="2"/>
          </p:cNvCxnSpPr>
          <p:nvPr/>
        </p:nvCxnSpPr>
        <p:spPr bwMode="auto">
          <a:xfrm rot="10800000" flipH="1" flipV="1">
            <a:off x="4160267" y="5590540"/>
            <a:ext cx="1827150" cy="359319"/>
          </a:xfrm>
          <a:prstGeom prst="bentConnector4">
            <a:avLst>
              <a:gd name="adj1" fmla="val -12511"/>
              <a:gd name="adj2" fmla="val 16362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59">
            <a:extLst>
              <a:ext uri="{FF2B5EF4-FFF2-40B4-BE49-F238E27FC236}">
                <a16:creationId xmlns:a16="http://schemas.microsoft.com/office/drawing/2014/main" id="{5C6120E7-5C0D-9F10-5CEC-D77A10EAED6F}"/>
              </a:ext>
            </a:extLst>
          </p:cNvPr>
          <p:cNvCxnSpPr>
            <a:cxnSpLocks noChangeShapeType="1"/>
            <a:stCxn id="25" idx="1"/>
            <a:endCxn id="41" idx="3"/>
          </p:cNvCxnSpPr>
          <p:nvPr/>
        </p:nvCxnSpPr>
        <p:spPr bwMode="auto">
          <a:xfrm rot="10800000" flipH="1" flipV="1">
            <a:off x="5600426" y="2435086"/>
            <a:ext cx="756295" cy="1827361"/>
          </a:xfrm>
          <a:prstGeom prst="bentConnector5">
            <a:avLst>
              <a:gd name="adj1" fmla="val -22669"/>
              <a:gd name="adj2" fmla="val -26965"/>
              <a:gd name="adj3" fmla="val 198235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A361AB24-EDB5-B611-F0FE-C7875BD0787C}"/>
              </a:ext>
            </a:extLst>
          </p:cNvPr>
          <p:cNvSpPr/>
          <p:nvPr/>
        </p:nvSpPr>
        <p:spPr bwMode="auto">
          <a:xfrm>
            <a:off x="5601072" y="3902879"/>
            <a:ext cx="755650" cy="71913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56100" tIns="28050" rIns="56100" bIns="28050" anchor="ctr"/>
          <a:lstStyle/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자체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</a:p>
        </p:txBody>
      </p:sp>
      <p:cxnSp>
        <p:nvCxnSpPr>
          <p:cNvPr id="42" name="AutoShape 33">
            <a:extLst>
              <a:ext uri="{FF2B5EF4-FFF2-40B4-BE49-F238E27FC236}">
                <a16:creationId xmlns:a16="http://schemas.microsoft.com/office/drawing/2014/main" id="{88B29980-D7EB-0275-62BA-11D4BEE2FB1C}"/>
              </a:ext>
            </a:extLst>
          </p:cNvPr>
          <p:cNvCxnSpPr>
            <a:cxnSpLocks noChangeShapeType="1"/>
            <a:stCxn id="41" idx="1"/>
            <a:endCxn id="30" idx="3"/>
          </p:cNvCxnSpPr>
          <p:nvPr/>
        </p:nvCxnSpPr>
        <p:spPr bwMode="auto">
          <a:xfrm flipH="1">
            <a:off x="4916562" y="4262448"/>
            <a:ext cx="684510" cy="4961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0BF3BA-77C0-188E-11C4-5812CD5B2D52}"/>
              </a:ext>
            </a:extLst>
          </p:cNvPr>
          <p:cNvSpPr txBox="1"/>
          <p:nvPr/>
        </p:nvSpPr>
        <p:spPr>
          <a:xfrm>
            <a:off x="5682487" y="4655283"/>
            <a:ext cx="251992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AutoShape 59">
            <a:extLst>
              <a:ext uri="{FF2B5EF4-FFF2-40B4-BE49-F238E27FC236}">
                <a16:creationId xmlns:a16="http://schemas.microsoft.com/office/drawing/2014/main" id="{B8FF7205-7B8D-A591-D737-331A914B0C90}"/>
              </a:ext>
            </a:extLst>
          </p:cNvPr>
          <p:cNvCxnSpPr>
            <a:cxnSpLocks noChangeShapeType="1"/>
            <a:stCxn id="29" idx="1"/>
            <a:endCxn id="41" idx="2"/>
          </p:cNvCxnSpPr>
          <p:nvPr/>
        </p:nvCxnSpPr>
        <p:spPr bwMode="auto">
          <a:xfrm rot="10800000" flipH="1">
            <a:off x="2864123" y="4622017"/>
            <a:ext cx="3114774" cy="968274"/>
          </a:xfrm>
          <a:prstGeom prst="bentConnector4">
            <a:avLst>
              <a:gd name="adj1" fmla="val -7339"/>
              <a:gd name="adj2" fmla="val 63936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triangl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08257A7-C91A-1ABE-9A7D-41F3BE5F3135}"/>
              </a:ext>
            </a:extLst>
          </p:cNvPr>
          <p:cNvSpPr txBox="1"/>
          <p:nvPr/>
        </p:nvSpPr>
        <p:spPr>
          <a:xfrm>
            <a:off x="6404187" y="4043111"/>
            <a:ext cx="266420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AutoShape 74">
            <a:extLst>
              <a:ext uri="{FF2B5EF4-FFF2-40B4-BE49-F238E27FC236}">
                <a16:creationId xmlns:a16="http://schemas.microsoft.com/office/drawing/2014/main" id="{A515A8D9-8618-538B-77D3-CEA317ECCB37}"/>
              </a:ext>
            </a:extLst>
          </p:cNvPr>
          <p:cNvCxnSpPr>
            <a:cxnSpLocks noChangeShapeType="1"/>
            <a:stCxn id="4" idx="3"/>
            <a:endCxn id="20" idx="1"/>
          </p:cNvCxnSpPr>
          <p:nvPr/>
        </p:nvCxnSpPr>
        <p:spPr bwMode="auto">
          <a:xfrm>
            <a:off x="1568544" y="2438920"/>
            <a:ext cx="216104" cy="31514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슬라이드 번호 개체 틀 46">
            <a:extLst>
              <a:ext uri="{FF2B5EF4-FFF2-40B4-BE49-F238E27FC236}">
                <a16:creationId xmlns:a16="http://schemas.microsoft.com/office/drawing/2014/main" id="{391E579D-2586-E79F-14F3-772FAE70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028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3DBAEA-604A-C8B2-40E3-8A3C4D23D24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E4AB2-F2A8-A61B-2873-D4E023D6605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2-4.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업무절차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보안운영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작업관리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Group 156">
            <a:extLst>
              <a:ext uri="{FF2B5EF4-FFF2-40B4-BE49-F238E27FC236}">
                <a16:creationId xmlns:a16="http://schemas.microsoft.com/office/drawing/2014/main" id="{A6ACB11E-B6F1-58EF-FEDF-1FF48BAEF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459046"/>
              </p:ext>
            </p:extLst>
          </p:nvPr>
        </p:nvGraphicFramePr>
        <p:xfrm>
          <a:off x="251519" y="1710393"/>
          <a:ext cx="8640959" cy="3842398"/>
        </p:xfrm>
        <a:graphic>
          <a:graphicData uri="http://schemas.openxmlformats.org/drawingml/2006/table">
            <a:tbl>
              <a:tblPr/>
              <a:tblGrid>
                <a:gridCol w="195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1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작업계획 수립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작업에 대한 계획을 수립한다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작업요청 접수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요청 접수를 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작업계획 수립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작업계획을 수립한다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작업계획서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협력업체 지원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협력업체 지원 필요 여부를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협력업체 지원협조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 시 협력업체 지원협조를 구한다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작업수행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작업을 수행한다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작업계획 작업수행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계획에 근거하여 작업을 수행한다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 발견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 발견 시 자체 해결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협력업체 지원 여부를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자체해결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자체적으로 문제를 해결한다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작업결과 보고서 작성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작업에 대한 결과보고서를 작성한다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작업결과 정리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작업결과를 정리한다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작업결과 보고서 작성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작업완료 후 결과보고서를 작성한다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작업결과보고서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승인요청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작업완료에 대한 승인요청을 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79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이력관리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작업에 대한 이력관리를 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E65488-3B6D-6AB4-3E72-0B053430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469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BE9CE96-7696-362D-F1FB-0E8C314B969C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C070F-4692-8C80-E36C-4A7F91E31DD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탐지 </a:t>
            </a:r>
            <a:r>
              <a:rPr lang="en-US" altLang="ko-KR" sz="2400" b="1" dirty="0">
                <a:solidFill>
                  <a:schemeClr val="tx1"/>
                </a:solidFill>
              </a:rPr>
              <a:t>/ </a:t>
            </a:r>
            <a:r>
              <a:rPr lang="ko-KR" altLang="en-US" sz="2400" b="1" dirty="0">
                <a:solidFill>
                  <a:schemeClr val="tx1"/>
                </a:solidFill>
              </a:rPr>
              <a:t>방어기술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8B9A6B-5D64-F009-5E89-32E9E2B39D3D}"/>
              </a:ext>
            </a:extLst>
          </p:cNvPr>
          <p:cNvSpPr/>
          <p:nvPr/>
        </p:nvSpPr>
        <p:spPr>
          <a:xfrm>
            <a:off x="266223" y="1628800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사이버 공격의 탐지기술은 패턴기반 탐지기술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행위기반 탐지기술 및 상관분석 기술로 분류하며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세가지 탐지기술을 유기적으로 결합시키는 것이 중요 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089622-E286-EC79-08F8-9491EE267D12}"/>
              </a:ext>
            </a:extLst>
          </p:cNvPr>
          <p:cNvSpPr/>
          <p:nvPr/>
        </p:nvSpPr>
        <p:spPr>
          <a:xfrm>
            <a:off x="256176" y="2348880"/>
            <a:ext cx="1000155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구분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10781-30B0-1A89-6010-50CA8AA8CDCF}"/>
              </a:ext>
            </a:extLst>
          </p:cNvPr>
          <p:cNvSpPr/>
          <p:nvPr/>
        </p:nvSpPr>
        <p:spPr>
          <a:xfrm>
            <a:off x="1319232" y="2345950"/>
            <a:ext cx="2484000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패턴기반탐지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3966E7-7D81-EDF1-B0E9-34DF3C49186B}"/>
              </a:ext>
            </a:extLst>
          </p:cNvPr>
          <p:cNvSpPr/>
          <p:nvPr/>
        </p:nvSpPr>
        <p:spPr>
          <a:xfrm>
            <a:off x="266224" y="2822492"/>
            <a:ext cx="990107" cy="1326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D260C1-6B7C-6A6E-A132-B736D7C2EE65}"/>
              </a:ext>
            </a:extLst>
          </p:cNvPr>
          <p:cNvSpPr/>
          <p:nvPr/>
        </p:nvSpPr>
        <p:spPr>
          <a:xfrm>
            <a:off x="1319450" y="2822492"/>
            <a:ext cx="2478557" cy="132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공격방법과 공격도구에 대한 분석을 통해 특정 패턴을 파악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78536E-37BA-58B4-0AEE-E1FF99270C8F}"/>
              </a:ext>
            </a:extLst>
          </p:cNvPr>
          <p:cNvSpPr/>
          <p:nvPr/>
        </p:nvSpPr>
        <p:spPr>
          <a:xfrm>
            <a:off x="266224" y="4337606"/>
            <a:ext cx="990107" cy="89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장단점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517DDD-7CD3-058C-B746-11320DBCA340}"/>
              </a:ext>
            </a:extLst>
          </p:cNvPr>
          <p:cNvSpPr/>
          <p:nvPr/>
        </p:nvSpPr>
        <p:spPr>
          <a:xfrm>
            <a:off x="1319450" y="4337971"/>
            <a:ext cx="2478556" cy="89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탐지속도가 빠르고 정확성 높음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사전에 분석된 공격형태만 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탐지 가능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A505F-93FF-A60C-8C3B-826E335CEC08}"/>
              </a:ext>
            </a:extLst>
          </p:cNvPr>
          <p:cNvSpPr/>
          <p:nvPr/>
        </p:nvSpPr>
        <p:spPr>
          <a:xfrm>
            <a:off x="269525" y="5418951"/>
            <a:ext cx="990107" cy="89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관련 보안시스템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FF06A6-B539-2DFE-0167-DDEF02E09E52}"/>
              </a:ext>
            </a:extLst>
          </p:cNvPr>
          <p:cNvSpPr/>
          <p:nvPr/>
        </p:nvSpPr>
        <p:spPr>
          <a:xfrm>
            <a:off x="1319450" y="5418951"/>
            <a:ext cx="2478556" cy="89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IDS/IPS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WAF 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DDoS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Anti-Virus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928AD7-9263-9CD7-A85D-77FC0B883F56}"/>
              </a:ext>
            </a:extLst>
          </p:cNvPr>
          <p:cNvSpPr/>
          <p:nvPr/>
        </p:nvSpPr>
        <p:spPr>
          <a:xfrm>
            <a:off x="3866133" y="2345950"/>
            <a:ext cx="2484000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행위기반탐지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849B92-C775-F825-4937-C2BA986A5D7B}"/>
              </a:ext>
            </a:extLst>
          </p:cNvPr>
          <p:cNvSpPr/>
          <p:nvPr/>
        </p:nvSpPr>
        <p:spPr>
          <a:xfrm>
            <a:off x="6413035" y="2345950"/>
            <a:ext cx="2484000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상관분석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408721-A66A-0A09-8B14-72A58945797A}"/>
              </a:ext>
            </a:extLst>
          </p:cNvPr>
          <p:cNvSpPr/>
          <p:nvPr/>
        </p:nvSpPr>
        <p:spPr>
          <a:xfrm>
            <a:off x="3861126" y="2821763"/>
            <a:ext cx="2478557" cy="132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일반적인 사용자와 구별되는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 인터넷 사용패턴에 기반을 둔 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탐지기법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공격유형과 사용자 행동을 기계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적 학습으로 모델링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A6AFBA-7BAE-ED3F-8234-CBF04FBFF3C6}"/>
              </a:ext>
            </a:extLst>
          </p:cNvPr>
          <p:cNvSpPr/>
          <p:nvPr/>
        </p:nvSpPr>
        <p:spPr>
          <a:xfrm>
            <a:off x="6402803" y="2821762"/>
            <a:ext cx="2478557" cy="132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둘 이상 이벤트가 서로 의미를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부여하여 하나의 결과물을 생성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하는 것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latin typeface="+mn-ea"/>
              </a:rPr>
              <a:t>데이터마이닝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 알고리즘 사용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순서패턴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분류규칙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조건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정규화와 축약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83358D-BDB0-467A-7A5A-DCC5869CF2F5}"/>
              </a:ext>
            </a:extLst>
          </p:cNvPr>
          <p:cNvSpPr/>
          <p:nvPr/>
        </p:nvSpPr>
        <p:spPr>
          <a:xfrm>
            <a:off x="3861126" y="5418951"/>
            <a:ext cx="2478556" cy="89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IDS/IPS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39A3F6-A33E-FA2F-361D-025B6D6D7FC4}"/>
              </a:ext>
            </a:extLst>
          </p:cNvPr>
          <p:cNvSpPr/>
          <p:nvPr/>
        </p:nvSpPr>
        <p:spPr>
          <a:xfrm>
            <a:off x="6413195" y="5426892"/>
            <a:ext cx="2478556" cy="89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SIEM 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TMS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5C3FDE-0F1D-6743-7B8D-8513AAF9CE2D}"/>
              </a:ext>
            </a:extLst>
          </p:cNvPr>
          <p:cNvSpPr/>
          <p:nvPr/>
        </p:nvSpPr>
        <p:spPr>
          <a:xfrm>
            <a:off x="3861126" y="4337607"/>
            <a:ext cx="2478557" cy="89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통계기반의 비정상 행위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탐지에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 효과적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통계적 특징이 불명확한 공격 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탐지 불가능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F7DCFA-CBF9-C7EE-641C-4CD19403DADC}"/>
              </a:ext>
            </a:extLst>
          </p:cNvPr>
          <p:cNvSpPr/>
          <p:nvPr/>
        </p:nvSpPr>
        <p:spPr>
          <a:xfrm>
            <a:off x="6395918" y="4342376"/>
            <a:ext cx="2478557" cy="891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공격 시나리오 기반 탐지가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가능하고 탐지의 정확성 향상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상관분석 역량 및 시스템 성능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 부족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190F841-F119-746A-5EA5-2AAE3F287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3552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3E9CCC-E8D5-6A24-03E5-BB066043917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4FC47-D0EE-6C26-AD13-ED7EC3BB76D2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 탐지 </a:t>
            </a:r>
            <a:r>
              <a:rPr lang="en-US" altLang="ko-KR" sz="2400" b="1" dirty="0">
                <a:solidFill>
                  <a:schemeClr val="tx1"/>
                </a:solidFill>
              </a:rPr>
              <a:t>/ </a:t>
            </a:r>
            <a:r>
              <a:rPr lang="ko-KR" altLang="en-US" sz="2400" b="1" dirty="0">
                <a:solidFill>
                  <a:schemeClr val="tx1"/>
                </a:solidFill>
              </a:rPr>
              <a:t>방어기술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464488-C8C0-277F-9B16-1C8414C07468}"/>
              </a:ext>
            </a:extLst>
          </p:cNvPr>
          <p:cNvSpPr/>
          <p:nvPr/>
        </p:nvSpPr>
        <p:spPr>
          <a:xfrm>
            <a:off x="266223" y="1628800"/>
            <a:ext cx="8626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공격자들의 침해행위에 대한 방어기술은 사전에 정의된 패턴을 통해 차단하는 패턴 기반 방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어기술과 보안정책을 위반하는 행위를 차단하는 규칙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(rule)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방어기술로 구성 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6F2705-C8F5-FD7B-4FB8-9B0AA82C8FD6}"/>
              </a:ext>
            </a:extLst>
          </p:cNvPr>
          <p:cNvSpPr/>
          <p:nvPr/>
        </p:nvSpPr>
        <p:spPr>
          <a:xfrm>
            <a:off x="256176" y="2639842"/>
            <a:ext cx="1000155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구분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1405A8-91D5-ACEE-C9A7-FF86982C2435}"/>
              </a:ext>
            </a:extLst>
          </p:cNvPr>
          <p:cNvSpPr/>
          <p:nvPr/>
        </p:nvSpPr>
        <p:spPr>
          <a:xfrm>
            <a:off x="1319232" y="2636912"/>
            <a:ext cx="3744000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패턴기반방어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AE0395-18D1-81FD-14B0-FF4B63D1072E}"/>
              </a:ext>
            </a:extLst>
          </p:cNvPr>
          <p:cNvSpPr/>
          <p:nvPr/>
        </p:nvSpPr>
        <p:spPr>
          <a:xfrm>
            <a:off x="266224" y="3113454"/>
            <a:ext cx="990107" cy="1038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EF0979-ED4F-A739-28A3-50DAA31630A5}"/>
              </a:ext>
            </a:extLst>
          </p:cNvPr>
          <p:cNvSpPr/>
          <p:nvPr/>
        </p:nvSpPr>
        <p:spPr>
          <a:xfrm>
            <a:off x="1319449" y="3113454"/>
            <a:ext cx="3744000" cy="1038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패턴 기반 탐지기술에 기초하여 사전에 정의한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패턴과 동일한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태래픽을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차단하는 기술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전통적인 보안시스템에서 사용되는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C06255-BCA0-1506-A025-B327ED101430}"/>
              </a:ext>
            </a:extLst>
          </p:cNvPr>
          <p:cNvSpPr/>
          <p:nvPr/>
        </p:nvSpPr>
        <p:spPr>
          <a:xfrm>
            <a:off x="266224" y="4277661"/>
            <a:ext cx="9901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장단점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299DF-47E3-6E85-C3DC-A28F26BE16E7}"/>
              </a:ext>
            </a:extLst>
          </p:cNvPr>
          <p:cNvSpPr/>
          <p:nvPr/>
        </p:nvSpPr>
        <p:spPr>
          <a:xfrm>
            <a:off x="1319450" y="4277661"/>
            <a:ext cx="3744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spc="-6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 알려져 있고 자주 변하지 않는 공격에 대해서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 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매우 효과적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APT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공격처럼 끊임없이 변하고 은밀한 공격에는 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비효율적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E768B-A3EC-B592-2B44-5CFE2DB570EF}"/>
              </a:ext>
            </a:extLst>
          </p:cNvPr>
          <p:cNvSpPr/>
          <p:nvPr/>
        </p:nvSpPr>
        <p:spPr>
          <a:xfrm>
            <a:off x="269525" y="5326641"/>
            <a:ext cx="990107" cy="89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관련 보안시스템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DD03E6-46B2-5222-5AD1-44BE80421FC5}"/>
              </a:ext>
            </a:extLst>
          </p:cNvPr>
          <p:cNvSpPr/>
          <p:nvPr/>
        </p:nvSpPr>
        <p:spPr>
          <a:xfrm>
            <a:off x="1319450" y="5326641"/>
            <a:ext cx="3744000" cy="89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IDS/IPS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WAF 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DDoS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Anti-Virus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2329E-199D-A123-A859-F5D0AD498A5B}"/>
              </a:ext>
            </a:extLst>
          </p:cNvPr>
          <p:cNvSpPr/>
          <p:nvPr/>
        </p:nvSpPr>
        <p:spPr>
          <a:xfrm>
            <a:off x="5154044" y="2636912"/>
            <a:ext cx="3744000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규칙기반방어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C9FFF0-9F88-22B1-1006-B99D85214FCC}"/>
              </a:ext>
            </a:extLst>
          </p:cNvPr>
          <p:cNvSpPr/>
          <p:nvPr/>
        </p:nvSpPr>
        <p:spPr>
          <a:xfrm>
            <a:off x="5152605" y="3112725"/>
            <a:ext cx="3744000" cy="1038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일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련의 기술 즉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취해야 할 특정 행위를 기준으로 차단하는 기술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방화벽에서 보편적으로 사용되는 개념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디폴트 규칙이 존재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디폴트거부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디폴트 허용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b="0" i="0" u="none" strike="noStrike" baseline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554A8-CD4B-43F2-8E5D-A6ABF58C5C84}"/>
              </a:ext>
            </a:extLst>
          </p:cNvPr>
          <p:cNvSpPr/>
          <p:nvPr/>
        </p:nvSpPr>
        <p:spPr>
          <a:xfrm>
            <a:off x="5152605" y="5326641"/>
            <a:ext cx="3744000" cy="89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DRM, DLP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출입통제시스템</a:t>
            </a:r>
            <a:r>
              <a:rPr lang="en-US" altLang="ko-KR" sz="1200" dirty="0">
                <a:solidFill>
                  <a:schemeClr val="tx1"/>
                </a:solidFill>
              </a:rPr>
              <a:t>, DB</a:t>
            </a:r>
            <a:r>
              <a:rPr lang="ko-KR" altLang="en-US" sz="1200" dirty="0">
                <a:solidFill>
                  <a:schemeClr val="tx1"/>
                </a:solidFill>
              </a:rPr>
              <a:t>보안시스템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81A8C7-1522-56D4-8547-10C17A3428E5}"/>
              </a:ext>
            </a:extLst>
          </p:cNvPr>
          <p:cNvSpPr/>
          <p:nvPr/>
        </p:nvSpPr>
        <p:spPr>
          <a:xfrm>
            <a:off x="5152605" y="4277296"/>
            <a:ext cx="3744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spc="-60" dirty="0">
                <a:solidFill>
                  <a:schemeClr val="tx1"/>
                </a:solidFill>
                <a:latin typeface="+mn-ea"/>
              </a:rPr>
              <a:t>방어행위가 명확하고 대상 환경에 대한 이해가 용이</a:t>
            </a:r>
            <a:endParaRPr lang="en-US" altLang="ko-KR" sz="1200" spc="-6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Wingdings"/>
              </a:rPr>
              <a:t>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모든 규칙을 상세화 하는 것이 어렵고 성능적 </a:t>
            </a:r>
            <a:endParaRPr lang="en-US" altLang="ko-KR" sz="12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한계 존재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707E9E8-F44B-236F-200A-18EB9B20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05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703A8C-F4CC-D9E6-B6AC-553815F1681E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CDF8BE-3D2E-818D-16D4-8D6913384438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3-2. </a:t>
            </a:r>
            <a:r>
              <a:rPr lang="ko-KR" altLang="en-US" sz="2400" b="1" dirty="0">
                <a:solidFill>
                  <a:schemeClr val="tx1"/>
                </a:solidFill>
              </a:rPr>
              <a:t>탐지패턴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BAD06D-A1D0-BC98-E7E4-53369C845072}"/>
              </a:ext>
            </a:extLst>
          </p:cNvPr>
          <p:cNvSpPr/>
          <p:nvPr/>
        </p:nvSpPr>
        <p:spPr>
          <a:xfrm>
            <a:off x="266223" y="1628800"/>
            <a:ext cx="8626255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바이러스나 악성코드 등 특정 패킷이 네트워크를 통과 할 때 탐지하기 위해 제작한 일종의 문구</a:t>
            </a:r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시그니처</a:t>
            </a:r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이며</a:t>
            </a:r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Rule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이라고 부름 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F101D7-D1FF-9D4C-C8BD-A5630A7B57DA}"/>
              </a:ext>
            </a:extLst>
          </p:cNvPr>
          <p:cNvSpPr/>
          <p:nvPr/>
        </p:nvSpPr>
        <p:spPr>
          <a:xfrm>
            <a:off x="266223" y="2865533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스노트</a:t>
            </a:r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(Snort)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4B7513-B7E2-D04E-31C0-FA5AA8910E2F}"/>
              </a:ext>
            </a:extLst>
          </p:cNvPr>
          <p:cNvSpPr/>
          <p:nvPr/>
        </p:nvSpPr>
        <p:spPr>
          <a:xfrm>
            <a:off x="272302" y="3223832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Snort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“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Sniffer and more”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유래 초기는 단순한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Packet Sniffer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이였으나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현재는 분석 기능이 추가되고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보완과 향상을 통해 지금과 같은 다양한 기능과 탁월한 성능을 갖춘 프로그램 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2E12D1-603A-11EC-2B41-074997BA5FEC}"/>
              </a:ext>
            </a:extLst>
          </p:cNvPr>
          <p:cNvSpPr/>
          <p:nvPr/>
        </p:nvSpPr>
        <p:spPr>
          <a:xfrm>
            <a:off x="266223" y="4863466"/>
            <a:ext cx="862625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1988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Sourefire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 분석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검색 및 매칭 및 다양한 옵션으로 사용자의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Rule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작성이 가능하게 함 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ECDFCFA-3F26-D191-9FC5-B1A931C4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19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EE981B-C835-993A-5E3F-46A51086D67E}"/>
              </a:ext>
            </a:extLst>
          </p:cNvPr>
          <p:cNvSpPr/>
          <p:nvPr/>
        </p:nvSpPr>
        <p:spPr>
          <a:xfrm>
            <a:off x="1338288" y="1576456"/>
            <a:ext cx="6483379" cy="372377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586A1-DBEC-FA5A-25A6-9B6223DDB55F}"/>
              </a:ext>
            </a:extLst>
          </p:cNvPr>
          <p:cNvSpPr txBox="1"/>
          <p:nvPr/>
        </p:nvSpPr>
        <p:spPr>
          <a:xfrm>
            <a:off x="1307464" y="4392152"/>
            <a:ext cx="654506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80" dirty="0">
                <a:gradFill>
                  <a:gsLst>
                    <a:gs pos="61947">
                      <a:schemeClr val="tx1">
                        <a:lumMod val="85000"/>
                        <a:lumOff val="15000"/>
                      </a:schemeClr>
                    </a:gs>
                    <a:gs pos="42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여러분이 보안관제를 하면서 </a:t>
            </a:r>
            <a:endParaRPr lang="en-US" altLang="ko-KR" sz="4000" spc="-80" dirty="0">
              <a:gradFill>
                <a:gsLst>
                  <a:gs pos="61947">
                    <a:schemeClr val="tx1">
                      <a:lumMod val="85000"/>
                      <a:lumOff val="15000"/>
                    </a:schemeClr>
                  </a:gs>
                  <a:gs pos="42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4000" spc="-80" dirty="0">
                <a:gradFill>
                  <a:gsLst>
                    <a:gs pos="61947">
                      <a:schemeClr val="tx1">
                        <a:lumMod val="85000"/>
                        <a:lumOff val="15000"/>
                      </a:schemeClr>
                    </a:gs>
                    <a:gs pos="42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하지 말아야 할 것은</a:t>
            </a:r>
            <a:r>
              <a:rPr lang="en-US" altLang="ko-KR" sz="4000" spc="-80" dirty="0">
                <a:gradFill>
                  <a:gsLst>
                    <a:gs pos="61947">
                      <a:schemeClr val="tx1">
                        <a:lumMod val="85000"/>
                        <a:lumOff val="15000"/>
                      </a:schemeClr>
                    </a:gs>
                    <a:gs pos="42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5A53C-04C2-9809-2C5E-EF98920719D8}"/>
              </a:ext>
            </a:extLst>
          </p:cNvPr>
          <p:cNvSpPr txBox="1"/>
          <p:nvPr/>
        </p:nvSpPr>
        <p:spPr bwMode="auto">
          <a:xfrm>
            <a:off x="2758433" y="3263583"/>
            <a:ext cx="3643088" cy="101848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defTabSz="1026597" latinLnBrk="1">
              <a:lnSpc>
                <a:spcPct val="80000"/>
              </a:lnSpc>
              <a:defRPr/>
            </a:pPr>
            <a:r>
              <a:rPr lang="en-US" altLang="ko-KR" sz="8000" dirty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Don’t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A74409-463A-7E16-BD25-67F723368570}"/>
              </a:ext>
            </a:extLst>
          </p:cNvPr>
          <p:cNvGrpSpPr/>
          <p:nvPr/>
        </p:nvGrpSpPr>
        <p:grpSpPr>
          <a:xfrm>
            <a:off x="2065490" y="1928807"/>
            <a:ext cx="5028974" cy="686422"/>
            <a:chOff x="2161014" y="5361414"/>
            <a:chExt cx="8824486" cy="120448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580AD00-5509-3255-4EC2-0E1540685EC1}"/>
                </a:ext>
              </a:extLst>
            </p:cNvPr>
            <p:cNvSpPr/>
            <p:nvPr/>
          </p:nvSpPr>
          <p:spPr>
            <a:xfrm>
              <a:off x="2161014" y="5361414"/>
              <a:ext cx="1204486" cy="1204486"/>
            </a:xfrm>
            <a:prstGeom prst="ellipse">
              <a:avLst/>
            </a:prstGeom>
            <a:noFill/>
            <a:ln w="22225">
              <a:solidFill>
                <a:srgbClr val="C00000">
                  <a:alpha val="3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30F310-CFE2-76AE-62CD-36E43BCBDDD3}"/>
                </a:ext>
              </a:extLst>
            </p:cNvPr>
            <p:cNvSpPr/>
            <p:nvPr/>
          </p:nvSpPr>
          <p:spPr>
            <a:xfrm>
              <a:off x="4066014" y="5361414"/>
              <a:ext cx="1204486" cy="1204486"/>
            </a:xfrm>
            <a:prstGeom prst="ellipse">
              <a:avLst/>
            </a:prstGeom>
            <a:noFill/>
            <a:ln w="22225">
              <a:solidFill>
                <a:srgbClr val="C00000">
                  <a:alpha val="3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79CF89B-9D4D-038A-240A-AF12A7490844}"/>
                </a:ext>
              </a:extLst>
            </p:cNvPr>
            <p:cNvSpPr/>
            <p:nvPr/>
          </p:nvSpPr>
          <p:spPr>
            <a:xfrm>
              <a:off x="5971014" y="5361414"/>
              <a:ext cx="1204486" cy="1204486"/>
            </a:xfrm>
            <a:prstGeom prst="ellipse">
              <a:avLst/>
            </a:prstGeom>
            <a:noFill/>
            <a:ln w="22225">
              <a:solidFill>
                <a:srgbClr val="C00000">
                  <a:alpha val="3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17FE887-8720-EF9F-3D88-729E1A071D49}"/>
                </a:ext>
              </a:extLst>
            </p:cNvPr>
            <p:cNvSpPr/>
            <p:nvPr/>
          </p:nvSpPr>
          <p:spPr>
            <a:xfrm>
              <a:off x="7876014" y="5361414"/>
              <a:ext cx="1204486" cy="1204486"/>
            </a:xfrm>
            <a:prstGeom prst="ellipse">
              <a:avLst/>
            </a:prstGeom>
            <a:noFill/>
            <a:ln w="22225">
              <a:solidFill>
                <a:srgbClr val="C00000">
                  <a:alpha val="3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CAB1A1-656A-7B81-6098-99FAE0BA52E0}"/>
                </a:ext>
              </a:extLst>
            </p:cNvPr>
            <p:cNvSpPr/>
            <p:nvPr/>
          </p:nvSpPr>
          <p:spPr>
            <a:xfrm>
              <a:off x="9781014" y="5361414"/>
              <a:ext cx="1204486" cy="1204486"/>
            </a:xfrm>
            <a:prstGeom prst="ellipse">
              <a:avLst/>
            </a:prstGeom>
            <a:noFill/>
            <a:ln w="22225">
              <a:solidFill>
                <a:srgbClr val="C00000">
                  <a:alpha val="3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C95556-9EE0-167B-F1A4-2914D88C8A90}"/>
              </a:ext>
            </a:extLst>
          </p:cNvPr>
          <p:cNvGrpSpPr/>
          <p:nvPr/>
        </p:nvGrpSpPr>
        <p:grpSpPr>
          <a:xfrm>
            <a:off x="2226867" y="2085474"/>
            <a:ext cx="4706220" cy="376821"/>
            <a:chOff x="2932655" y="1426057"/>
            <a:chExt cx="5045788" cy="404010"/>
          </a:xfrm>
          <a:solidFill>
            <a:srgbClr val="C00000"/>
          </a:solidFill>
        </p:grpSpPr>
        <p:grpSp>
          <p:nvGrpSpPr>
            <p:cNvPr id="12" name="Group 30">
              <a:extLst>
                <a:ext uri="{FF2B5EF4-FFF2-40B4-BE49-F238E27FC236}">
                  <a16:creationId xmlns:a16="http://schemas.microsoft.com/office/drawing/2014/main" id="{411D59E0-A8C8-268E-1A35-05E395DB71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32655" y="1436350"/>
              <a:ext cx="390961" cy="393717"/>
              <a:chOff x="-6325" y="1692"/>
              <a:chExt cx="1418" cy="1428"/>
            </a:xfrm>
            <a:grpFill/>
          </p:grpSpPr>
          <p:sp>
            <p:nvSpPr>
              <p:cNvPr id="74" name="Freeform 31">
                <a:extLst>
                  <a:ext uri="{FF2B5EF4-FFF2-40B4-BE49-F238E27FC236}">
                    <a16:creationId xmlns:a16="http://schemas.microsoft.com/office/drawing/2014/main" id="{1CA276D2-CDD0-9F4D-1418-5BF92E07C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325" y="1692"/>
                <a:ext cx="1418" cy="1428"/>
              </a:xfrm>
              <a:custGeom>
                <a:avLst/>
                <a:gdLst>
                  <a:gd name="T0" fmla="*/ 336 w 747"/>
                  <a:gd name="T1" fmla="*/ 753 h 753"/>
                  <a:gd name="T2" fmla="*/ 292 w 747"/>
                  <a:gd name="T3" fmla="*/ 660 h 753"/>
                  <a:gd name="T4" fmla="*/ 216 w 747"/>
                  <a:gd name="T5" fmla="*/ 702 h 753"/>
                  <a:gd name="T6" fmla="*/ 122 w 747"/>
                  <a:gd name="T7" fmla="*/ 659 h 753"/>
                  <a:gd name="T8" fmla="*/ 141 w 747"/>
                  <a:gd name="T9" fmla="*/ 558 h 753"/>
                  <a:gd name="T10" fmla="*/ 54 w 747"/>
                  <a:gd name="T11" fmla="*/ 547 h 753"/>
                  <a:gd name="T12" fmla="*/ 4 w 747"/>
                  <a:gd name="T13" fmla="*/ 457 h 753"/>
                  <a:gd name="T14" fmla="*/ 78 w 747"/>
                  <a:gd name="T15" fmla="*/ 387 h 753"/>
                  <a:gd name="T16" fmla="*/ 78 w 747"/>
                  <a:gd name="T17" fmla="*/ 367 h 753"/>
                  <a:gd name="T18" fmla="*/ 4 w 747"/>
                  <a:gd name="T19" fmla="*/ 296 h 753"/>
                  <a:gd name="T20" fmla="*/ 54 w 747"/>
                  <a:gd name="T21" fmla="*/ 206 h 753"/>
                  <a:gd name="T22" fmla="*/ 141 w 747"/>
                  <a:gd name="T23" fmla="*/ 195 h 753"/>
                  <a:gd name="T24" fmla="*/ 122 w 747"/>
                  <a:gd name="T25" fmla="*/ 94 h 753"/>
                  <a:gd name="T26" fmla="*/ 216 w 747"/>
                  <a:gd name="T27" fmla="*/ 51 h 753"/>
                  <a:gd name="T28" fmla="*/ 292 w 747"/>
                  <a:gd name="T29" fmla="*/ 93 h 753"/>
                  <a:gd name="T30" fmla="*/ 336 w 747"/>
                  <a:gd name="T31" fmla="*/ 0 h 753"/>
                  <a:gd name="T32" fmla="*/ 437 w 747"/>
                  <a:gd name="T33" fmla="*/ 20 h 753"/>
                  <a:gd name="T34" fmla="*/ 474 w 747"/>
                  <a:gd name="T35" fmla="*/ 99 h 753"/>
                  <a:gd name="T36" fmla="*/ 564 w 747"/>
                  <a:gd name="T37" fmla="*/ 50 h 753"/>
                  <a:gd name="T38" fmla="*/ 635 w 747"/>
                  <a:gd name="T39" fmla="*/ 125 h 753"/>
                  <a:gd name="T40" fmla="*/ 618 w 747"/>
                  <a:gd name="T41" fmla="*/ 211 h 753"/>
                  <a:gd name="T42" fmla="*/ 720 w 747"/>
                  <a:gd name="T43" fmla="*/ 224 h 753"/>
                  <a:gd name="T44" fmla="*/ 733 w 747"/>
                  <a:gd name="T45" fmla="*/ 327 h 753"/>
                  <a:gd name="T46" fmla="*/ 669 w 747"/>
                  <a:gd name="T47" fmla="*/ 377 h 753"/>
                  <a:gd name="T48" fmla="*/ 733 w 747"/>
                  <a:gd name="T49" fmla="*/ 426 h 753"/>
                  <a:gd name="T50" fmla="*/ 720 w 747"/>
                  <a:gd name="T51" fmla="*/ 529 h 753"/>
                  <a:gd name="T52" fmla="*/ 618 w 747"/>
                  <a:gd name="T53" fmla="*/ 542 h 753"/>
                  <a:gd name="T54" fmla="*/ 635 w 747"/>
                  <a:gd name="T55" fmla="*/ 628 h 753"/>
                  <a:gd name="T56" fmla="*/ 564 w 747"/>
                  <a:gd name="T57" fmla="*/ 704 h 753"/>
                  <a:gd name="T58" fmla="*/ 474 w 747"/>
                  <a:gd name="T59" fmla="*/ 654 h 753"/>
                  <a:gd name="T60" fmla="*/ 437 w 747"/>
                  <a:gd name="T61" fmla="*/ 733 h 753"/>
                  <a:gd name="T62" fmla="*/ 357 w 747"/>
                  <a:gd name="T63" fmla="*/ 700 h 753"/>
                  <a:gd name="T64" fmla="*/ 408 w 747"/>
                  <a:gd name="T65" fmla="*/ 632 h 753"/>
                  <a:gd name="T66" fmla="*/ 469 w 747"/>
                  <a:gd name="T67" fmla="*/ 600 h 753"/>
                  <a:gd name="T68" fmla="*/ 550 w 747"/>
                  <a:gd name="T69" fmla="*/ 649 h 753"/>
                  <a:gd name="T70" fmla="*/ 552 w 747"/>
                  <a:gd name="T71" fmla="*/ 563 h 753"/>
                  <a:gd name="T72" fmla="*/ 582 w 747"/>
                  <a:gd name="T73" fmla="*/ 501 h 753"/>
                  <a:gd name="T74" fmla="*/ 676 w 747"/>
                  <a:gd name="T75" fmla="*/ 493 h 753"/>
                  <a:gd name="T76" fmla="*/ 628 w 747"/>
                  <a:gd name="T77" fmla="*/ 423 h 753"/>
                  <a:gd name="T78" fmla="*/ 616 w 747"/>
                  <a:gd name="T79" fmla="*/ 377 h 753"/>
                  <a:gd name="T80" fmla="*/ 628 w 747"/>
                  <a:gd name="T81" fmla="*/ 330 h 753"/>
                  <a:gd name="T82" fmla="*/ 676 w 747"/>
                  <a:gd name="T83" fmla="*/ 260 h 753"/>
                  <a:gd name="T84" fmla="*/ 582 w 747"/>
                  <a:gd name="T85" fmla="*/ 252 h 753"/>
                  <a:gd name="T86" fmla="*/ 552 w 747"/>
                  <a:gd name="T87" fmla="*/ 190 h 753"/>
                  <a:gd name="T88" fmla="*/ 550 w 747"/>
                  <a:gd name="T89" fmla="*/ 105 h 753"/>
                  <a:gd name="T90" fmla="*/ 469 w 747"/>
                  <a:gd name="T91" fmla="*/ 154 h 753"/>
                  <a:gd name="T92" fmla="*/ 408 w 747"/>
                  <a:gd name="T93" fmla="*/ 121 h 753"/>
                  <a:gd name="T94" fmla="*/ 357 w 747"/>
                  <a:gd name="T95" fmla="*/ 53 h 753"/>
                  <a:gd name="T96" fmla="*/ 320 w 747"/>
                  <a:gd name="T97" fmla="*/ 140 h 753"/>
                  <a:gd name="T98" fmla="*/ 251 w 747"/>
                  <a:gd name="T99" fmla="*/ 149 h 753"/>
                  <a:gd name="T100" fmla="*/ 170 w 747"/>
                  <a:gd name="T101" fmla="*/ 125 h 753"/>
                  <a:gd name="T102" fmla="*/ 191 w 747"/>
                  <a:gd name="T103" fmla="*/ 217 h 753"/>
                  <a:gd name="T104" fmla="*/ 141 w 747"/>
                  <a:gd name="T105" fmla="*/ 265 h 753"/>
                  <a:gd name="T106" fmla="*/ 61 w 747"/>
                  <a:gd name="T107" fmla="*/ 293 h 753"/>
                  <a:gd name="T108" fmla="*/ 132 w 747"/>
                  <a:gd name="T109" fmla="*/ 355 h 753"/>
                  <a:gd name="T110" fmla="*/ 132 w 747"/>
                  <a:gd name="T111" fmla="*/ 398 h 753"/>
                  <a:gd name="T112" fmla="*/ 61 w 747"/>
                  <a:gd name="T113" fmla="*/ 460 h 753"/>
                  <a:gd name="T114" fmla="*/ 141 w 747"/>
                  <a:gd name="T115" fmla="*/ 488 h 753"/>
                  <a:gd name="T116" fmla="*/ 191 w 747"/>
                  <a:gd name="T117" fmla="*/ 536 h 753"/>
                  <a:gd name="T118" fmla="*/ 170 w 747"/>
                  <a:gd name="T119" fmla="*/ 628 h 753"/>
                  <a:gd name="T120" fmla="*/ 251 w 747"/>
                  <a:gd name="T121" fmla="*/ 604 h 753"/>
                  <a:gd name="T122" fmla="*/ 320 w 747"/>
                  <a:gd name="T123" fmla="*/ 613 h 753"/>
                  <a:gd name="T124" fmla="*/ 357 w 747"/>
                  <a:gd name="T125" fmla="*/ 700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7" h="753">
                    <a:moveTo>
                      <a:pt x="412" y="753"/>
                    </a:moveTo>
                    <a:cubicBezTo>
                      <a:pt x="336" y="753"/>
                      <a:pt x="336" y="753"/>
                      <a:pt x="336" y="753"/>
                    </a:cubicBezTo>
                    <a:cubicBezTo>
                      <a:pt x="324" y="753"/>
                      <a:pt x="313" y="745"/>
                      <a:pt x="310" y="733"/>
                    </a:cubicBezTo>
                    <a:cubicBezTo>
                      <a:pt x="292" y="660"/>
                      <a:pt x="292" y="660"/>
                      <a:pt x="292" y="660"/>
                    </a:cubicBezTo>
                    <a:cubicBezTo>
                      <a:pt x="286" y="659"/>
                      <a:pt x="279" y="657"/>
                      <a:pt x="273" y="654"/>
                    </a:cubicBezTo>
                    <a:cubicBezTo>
                      <a:pt x="216" y="702"/>
                      <a:pt x="216" y="702"/>
                      <a:pt x="216" y="702"/>
                    </a:cubicBezTo>
                    <a:cubicBezTo>
                      <a:pt x="206" y="710"/>
                      <a:pt x="193" y="711"/>
                      <a:pt x="183" y="704"/>
                    </a:cubicBezTo>
                    <a:cubicBezTo>
                      <a:pt x="122" y="659"/>
                      <a:pt x="122" y="659"/>
                      <a:pt x="122" y="659"/>
                    </a:cubicBezTo>
                    <a:cubicBezTo>
                      <a:pt x="112" y="652"/>
                      <a:pt x="108" y="639"/>
                      <a:pt x="113" y="628"/>
                    </a:cubicBezTo>
                    <a:cubicBezTo>
                      <a:pt x="141" y="558"/>
                      <a:pt x="141" y="558"/>
                      <a:pt x="141" y="558"/>
                    </a:cubicBezTo>
                    <a:cubicBezTo>
                      <a:pt x="137" y="553"/>
                      <a:pt x="133" y="547"/>
                      <a:pt x="129" y="542"/>
                    </a:cubicBezTo>
                    <a:cubicBezTo>
                      <a:pt x="54" y="547"/>
                      <a:pt x="54" y="547"/>
                      <a:pt x="54" y="547"/>
                    </a:cubicBezTo>
                    <a:cubicBezTo>
                      <a:pt x="42" y="548"/>
                      <a:pt x="31" y="541"/>
                      <a:pt x="27" y="529"/>
                    </a:cubicBezTo>
                    <a:cubicBezTo>
                      <a:pt x="4" y="457"/>
                      <a:pt x="4" y="457"/>
                      <a:pt x="4" y="457"/>
                    </a:cubicBezTo>
                    <a:cubicBezTo>
                      <a:pt x="0" y="445"/>
                      <a:pt x="5" y="433"/>
                      <a:pt x="15" y="426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8" y="383"/>
                      <a:pt x="78" y="380"/>
                      <a:pt x="78" y="377"/>
                    </a:cubicBezTo>
                    <a:cubicBezTo>
                      <a:pt x="78" y="373"/>
                      <a:pt x="78" y="370"/>
                      <a:pt x="78" y="367"/>
                    </a:cubicBezTo>
                    <a:cubicBezTo>
                      <a:pt x="15" y="327"/>
                      <a:pt x="15" y="327"/>
                      <a:pt x="15" y="327"/>
                    </a:cubicBezTo>
                    <a:cubicBezTo>
                      <a:pt x="5" y="320"/>
                      <a:pt x="0" y="308"/>
                      <a:pt x="4" y="296"/>
                    </a:cubicBezTo>
                    <a:cubicBezTo>
                      <a:pt x="27" y="224"/>
                      <a:pt x="27" y="224"/>
                      <a:pt x="27" y="224"/>
                    </a:cubicBezTo>
                    <a:cubicBezTo>
                      <a:pt x="31" y="213"/>
                      <a:pt x="42" y="205"/>
                      <a:pt x="54" y="206"/>
                    </a:cubicBezTo>
                    <a:cubicBezTo>
                      <a:pt x="129" y="211"/>
                      <a:pt x="129" y="211"/>
                      <a:pt x="129" y="211"/>
                    </a:cubicBezTo>
                    <a:cubicBezTo>
                      <a:pt x="133" y="206"/>
                      <a:pt x="137" y="200"/>
                      <a:pt x="141" y="195"/>
                    </a:cubicBezTo>
                    <a:cubicBezTo>
                      <a:pt x="113" y="125"/>
                      <a:pt x="113" y="125"/>
                      <a:pt x="113" y="125"/>
                    </a:cubicBezTo>
                    <a:cubicBezTo>
                      <a:pt x="108" y="114"/>
                      <a:pt x="112" y="101"/>
                      <a:pt x="122" y="94"/>
                    </a:cubicBezTo>
                    <a:cubicBezTo>
                      <a:pt x="183" y="50"/>
                      <a:pt x="183" y="50"/>
                      <a:pt x="183" y="50"/>
                    </a:cubicBezTo>
                    <a:cubicBezTo>
                      <a:pt x="193" y="42"/>
                      <a:pt x="206" y="43"/>
                      <a:pt x="216" y="51"/>
                    </a:cubicBezTo>
                    <a:cubicBezTo>
                      <a:pt x="273" y="99"/>
                      <a:pt x="273" y="99"/>
                      <a:pt x="273" y="99"/>
                    </a:cubicBezTo>
                    <a:cubicBezTo>
                      <a:pt x="279" y="96"/>
                      <a:pt x="286" y="94"/>
                      <a:pt x="292" y="93"/>
                    </a:cubicBezTo>
                    <a:cubicBezTo>
                      <a:pt x="310" y="20"/>
                      <a:pt x="310" y="20"/>
                      <a:pt x="310" y="20"/>
                    </a:cubicBezTo>
                    <a:cubicBezTo>
                      <a:pt x="313" y="8"/>
                      <a:pt x="324" y="0"/>
                      <a:pt x="336" y="0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24" y="0"/>
                      <a:pt x="434" y="8"/>
                      <a:pt x="437" y="20"/>
                    </a:cubicBezTo>
                    <a:cubicBezTo>
                      <a:pt x="455" y="93"/>
                      <a:pt x="455" y="93"/>
                      <a:pt x="455" y="93"/>
                    </a:cubicBezTo>
                    <a:cubicBezTo>
                      <a:pt x="462" y="94"/>
                      <a:pt x="468" y="96"/>
                      <a:pt x="474" y="99"/>
                    </a:cubicBezTo>
                    <a:cubicBezTo>
                      <a:pt x="532" y="51"/>
                      <a:pt x="532" y="51"/>
                      <a:pt x="532" y="51"/>
                    </a:cubicBezTo>
                    <a:cubicBezTo>
                      <a:pt x="541" y="43"/>
                      <a:pt x="555" y="42"/>
                      <a:pt x="564" y="50"/>
                    </a:cubicBezTo>
                    <a:cubicBezTo>
                      <a:pt x="626" y="94"/>
                      <a:pt x="626" y="94"/>
                      <a:pt x="626" y="94"/>
                    </a:cubicBezTo>
                    <a:cubicBezTo>
                      <a:pt x="636" y="101"/>
                      <a:pt x="639" y="114"/>
                      <a:pt x="635" y="125"/>
                    </a:cubicBezTo>
                    <a:cubicBezTo>
                      <a:pt x="607" y="195"/>
                      <a:pt x="607" y="195"/>
                      <a:pt x="607" y="195"/>
                    </a:cubicBezTo>
                    <a:cubicBezTo>
                      <a:pt x="611" y="200"/>
                      <a:pt x="615" y="206"/>
                      <a:pt x="618" y="211"/>
                    </a:cubicBezTo>
                    <a:cubicBezTo>
                      <a:pt x="693" y="206"/>
                      <a:pt x="693" y="206"/>
                      <a:pt x="693" y="206"/>
                    </a:cubicBezTo>
                    <a:cubicBezTo>
                      <a:pt x="705" y="205"/>
                      <a:pt x="717" y="213"/>
                      <a:pt x="720" y="224"/>
                    </a:cubicBezTo>
                    <a:cubicBezTo>
                      <a:pt x="744" y="296"/>
                      <a:pt x="744" y="296"/>
                      <a:pt x="744" y="296"/>
                    </a:cubicBezTo>
                    <a:cubicBezTo>
                      <a:pt x="747" y="308"/>
                      <a:pt x="743" y="320"/>
                      <a:pt x="733" y="327"/>
                    </a:cubicBezTo>
                    <a:cubicBezTo>
                      <a:pt x="669" y="367"/>
                      <a:pt x="669" y="367"/>
                      <a:pt x="669" y="367"/>
                    </a:cubicBezTo>
                    <a:cubicBezTo>
                      <a:pt x="669" y="370"/>
                      <a:pt x="669" y="373"/>
                      <a:pt x="669" y="377"/>
                    </a:cubicBezTo>
                    <a:cubicBezTo>
                      <a:pt x="669" y="380"/>
                      <a:pt x="669" y="383"/>
                      <a:pt x="669" y="387"/>
                    </a:cubicBezTo>
                    <a:cubicBezTo>
                      <a:pt x="733" y="426"/>
                      <a:pt x="733" y="426"/>
                      <a:pt x="733" y="426"/>
                    </a:cubicBezTo>
                    <a:cubicBezTo>
                      <a:pt x="743" y="433"/>
                      <a:pt x="747" y="445"/>
                      <a:pt x="744" y="457"/>
                    </a:cubicBezTo>
                    <a:cubicBezTo>
                      <a:pt x="720" y="529"/>
                      <a:pt x="720" y="529"/>
                      <a:pt x="720" y="529"/>
                    </a:cubicBezTo>
                    <a:cubicBezTo>
                      <a:pt x="717" y="541"/>
                      <a:pt x="705" y="548"/>
                      <a:pt x="693" y="547"/>
                    </a:cubicBezTo>
                    <a:cubicBezTo>
                      <a:pt x="618" y="542"/>
                      <a:pt x="618" y="542"/>
                      <a:pt x="618" y="542"/>
                    </a:cubicBezTo>
                    <a:cubicBezTo>
                      <a:pt x="615" y="547"/>
                      <a:pt x="611" y="553"/>
                      <a:pt x="607" y="558"/>
                    </a:cubicBezTo>
                    <a:cubicBezTo>
                      <a:pt x="635" y="628"/>
                      <a:pt x="635" y="628"/>
                      <a:pt x="635" y="628"/>
                    </a:cubicBezTo>
                    <a:cubicBezTo>
                      <a:pt x="639" y="639"/>
                      <a:pt x="636" y="652"/>
                      <a:pt x="626" y="659"/>
                    </a:cubicBezTo>
                    <a:cubicBezTo>
                      <a:pt x="564" y="704"/>
                      <a:pt x="564" y="704"/>
                      <a:pt x="564" y="704"/>
                    </a:cubicBezTo>
                    <a:cubicBezTo>
                      <a:pt x="555" y="711"/>
                      <a:pt x="541" y="710"/>
                      <a:pt x="532" y="702"/>
                    </a:cubicBezTo>
                    <a:cubicBezTo>
                      <a:pt x="474" y="654"/>
                      <a:pt x="474" y="654"/>
                      <a:pt x="474" y="654"/>
                    </a:cubicBezTo>
                    <a:cubicBezTo>
                      <a:pt x="468" y="657"/>
                      <a:pt x="462" y="659"/>
                      <a:pt x="455" y="660"/>
                    </a:cubicBezTo>
                    <a:cubicBezTo>
                      <a:pt x="437" y="733"/>
                      <a:pt x="437" y="733"/>
                      <a:pt x="437" y="733"/>
                    </a:cubicBezTo>
                    <a:cubicBezTo>
                      <a:pt x="434" y="745"/>
                      <a:pt x="424" y="753"/>
                      <a:pt x="412" y="753"/>
                    </a:cubicBezTo>
                    <a:close/>
                    <a:moveTo>
                      <a:pt x="357" y="700"/>
                    </a:moveTo>
                    <a:cubicBezTo>
                      <a:pt x="391" y="700"/>
                      <a:pt x="391" y="700"/>
                      <a:pt x="391" y="700"/>
                    </a:cubicBezTo>
                    <a:cubicBezTo>
                      <a:pt x="408" y="632"/>
                      <a:pt x="408" y="632"/>
                      <a:pt x="408" y="632"/>
                    </a:cubicBezTo>
                    <a:cubicBezTo>
                      <a:pt x="410" y="623"/>
                      <a:pt x="418" y="615"/>
                      <a:pt x="428" y="613"/>
                    </a:cubicBezTo>
                    <a:cubicBezTo>
                      <a:pt x="442" y="610"/>
                      <a:pt x="456" y="605"/>
                      <a:pt x="469" y="600"/>
                    </a:cubicBezTo>
                    <a:cubicBezTo>
                      <a:pt x="478" y="596"/>
                      <a:pt x="489" y="597"/>
                      <a:pt x="496" y="604"/>
                    </a:cubicBezTo>
                    <a:cubicBezTo>
                      <a:pt x="550" y="649"/>
                      <a:pt x="550" y="649"/>
                      <a:pt x="550" y="649"/>
                    </a:cubicBezTo>
                    <a:cubicBezTo>
                      <a:pt x="578" y="628"/>
                      <a:pt x="578" y="628"/>
                      <a:pt x="578" y="628"/>
                    </a:cubicBezTo>
                    <a:cubicBezTo>
                      <a:pt x="552" y="563"/>
                      <a:pt x="552" y="563"/>
                      <a:pt x="552" y="563"/>
                    </a:cubicBezTo>
                    <a:cubicBezTo>
                      <a:pt x="548" y="554"/>
                      <a:pt x="550" y="543"/>
                      <a:pt x="556" y="536"/>
                    </a:cubicBezTo>
                    <a:cubicBezTo>
                      <a:pt x="566" y="525"/>
                      <a:pt x="575" y="513"/>
                      <a:pt x="582" y="501"/>
                    </a:cubicBezTo>
                    <a:cubicBezTo>
                      <a:pt x="587" y="492"/>
                      <a:pt x="596" y="487"/>
                      <a:pt x="606" y="488"/>
                    </a:cubicBezTo>
                    <a:cubicBezTo>
                      <a:pt x="676" y="493"/>
                      <a:pt x="676" y="493"/>
                      <a:pt x="676" y="493"/>
                    </a:cubicBezTo>
                    <a:cubicBezTo>
                      <a:pt x="687" y="460"/>
                      <a:pt x="687" y="460"/>
                      <a:pt x="687" y="460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19" y="418"/>
                      <a:pt x="614" y="408"/>
                      <a:pt x="615" y="398"/>
                    </a:cubicBezTo>
                    <a:cubicBezTo>
                      <a:pt x="616" y="390"/>
                      <a:pt x="616" y="383"/>
                      <a:pt x="616" y="377"/>
                    </a:cubicBezTo>
                    <a:cubicBezTo>
                      <a:pt x="616" y="370"/>
                      <a:pt x="616" y="363"/>
                      <a:pt x="615" y="355"/>
                    </a:cubicBezTo>
                    <a:cubicBezTo>
                      <a:pt x="614" y="345"/>
                      <a:pt x="619" y="335"/>
                      <a:pt x="628" y="330"/>
                    </a:cubicBezTo>
                    <a:cubicBezTo>
                      <a:pt x="687" y="293"/>
                      <a:pt x="687" y="293"/>
                      <a:pt x="687" y="293"/>
                    </a:cubicBezTo>
                    <a:cubicBezTo>
                      <a:pt x="676" y="260"/>
                      <a:pt x="676" y="260"/>
                      <a:pt x="676" y="260"/>
                    </a:cubicBezTo>
                    <a:cubicBezTo>
                      <a:pt x="606" y="265"/>
                      <a:pt x="606" y="265"/>
                      <a:pt x="606" y="265"/>
                    </a:cubicBezTo>
                    <a:cubicBezTo>
                      <a:pt x="596" y="266"/>
                      <a:pt x="587" y="261"/>
                      <a:pt x="582" y="252"/>
                    </a:cubicBezTo>
                    <a:cubicBezTo>
                      <a:pt x="575" y="240"/>
                      <a:pt x="566" y="228"/>
                      <a:pt x="556" y="217"/>
                    </a:cubicBezTo>
                    <a:cubicBezTo>
                      <a:pt x="550" y="210"/>
                      <a:pt x="548" y="199"/>
                      <a:pt x="552" y="190"/>
                    </a:cubicBezTo>
                    <a:cubicBezTo>
                      <a:pt x="578" y="125"/>
                      <a:pt x="578" y="125"/>
                      <a:pt x="578" y="125"/>
                    </a:cubicBezTo>
                    <a:cubicBezTo>
                      <a:pt x="550" y="105"/>
                      <a:pt x="550" y="105"/>
                      <a:pt x="550" y="105"/>
                    </a:cubicBezTo>
                    <a:cubicBezTo>
                      <a:pt x="496" y="149"/>
                      <a:pt x="496" y="149"/>
                      <a:pt x="496" y="149"/>
                    </a:cubicBezTo>
                    <a:cubicBezTo>
                      <a:pt x="489" y="156"/>
                      <a:pt x="478" y="157"/>
                      <a:pt x="469" y="154"/>
                    </a:cubicBezTo>
                    <a:cubicBezTo>
                      <a:pt x="456" y="148"/>
                      <a:pt x="442" y="143"/>
                      <a:pt x="428" y="140"/>
                    </a:cubicBezTo>
                    <a:cubicBezTo>
                      <a:pt x="418" y="138"/>
                      <a:pt x="410" y="130"/>
                      <a:pt x="408" y="121"/>
                    </a:cubicBezTo>
                    <a:cubicBezTo>
                      <a:pt x="391" y="53"/>
                      <a:pt x="391" y="53"/>
                      <a:pt x="391" y="53"/>
                    </a:cubicBezTo>
                    <a:cubicBezTo>
                      <a:pt x="357" y="53"/>
                      <a:pt x="357" y="53"/>
                      <a:pt x="357" y="53"/>
                    </a:cubicBezTo>
                    <a:cubicBezTo>
                      <a:pt x="340" y="121"/>
                      <a:pt x="340" y="121"/>
                      <a:pt x="340" y="121"/>
                    </a:cubicBezTo>
                    <a:cubicBezTo>
                      <a:pt x="337" y="130"/>
                      <a:pt x="329" y="138"/>
                      <a:pt x="320" y="140"/>
                    </a:cubicBezTo>
                    <a:cubicBezTo>
                      <a:pt x="305" y="143"/>
                      <a:pt x="292" y="148"/>
                      <a:pt x="278" y="154"/>
                    </a:cubicBezTo>
                    <a:cubicBezTo>
                      <a:pt x="269" y="157"/>
                      <a:pt x="259" y="156"/>
                      <a:pt x="251" y="149"/>
                    </a:cubicBezTo>
                    <a:cubicBezTo>
                      <a:pt x="197" y="105"/>
                      <a:pt x="197" y="105"/>
                      <a:pt x="197" y="10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96" y="190"/>
                      <a:pt x="196" y="190"/>
                      <a:pt x="196" y="190"/>
                    </a:cubicBezTo>
                    <a:cubicBezTo>
                      <a:pt x="200" y="199"/>
                      <a:pt x="198" y="210"/>
                      <a:pt x="191" y="217"/>
                    </a:cubicBezTo>
                    <a:cubicBezTo>
                      <a:pt x="182" y="228"/>
                      <a:pt x="173" y="240"/>
                      <a:pt x="166" y="252"/>
                    </a:cubicBezTo>
                    <a:cubicBezTo>
                      <a:pt x="160" y="261"/>
                      <a:pt x="151" y="266"/>
                      <a:pt x="141" y="265"/>
                    </a:cubicBezTo>
                    <a:cubicBezTo>
                      <a:pt x="71" y="260"/>
                      <a:pt x="71" y="260"/>
                      <a:pt x="71" y="260"/>
                    </a:cubicBezTo>
                    <a:cubicBezTo>
                      <a:pt x="61" y="293"/>
                      <a:pt x="61" y="293"/>
                      <a:pt x="61" y="293"/>
                    </a:cubicBezTo>
                    <a:cubicBezTo>
                      <a:pt x="120" y="330"/>
                      <a:pt x="120" y="330"/>
                      <a:pt x="120" y="330"/>
                    </a:cubicBezTo>
                    <a:cubicBezTo>
                      <a:pt x="128" y="335"/>
                      <a:pt x="133" y="345"/>
                      <a:pt x="132" y="355"/>
                    </a:cubicBezTo>
                    <a:cubicBezTo>
                      <a:pt x="132" y="363"/>
                      <a:pt x="131" y="370"/>
                      <a:pt x="131" y="377"/>
                    </a:cubicBezTo>
                    <a:cubicBezTo>
                      <a:pt x="131" y="383"/>
                      <a:pt x="132" y="390"/>
                      <a:pt x="132" y="398"/>
                    </a:cubicBezTo>
                    <a:cubicBezTo>
                      <a:pt x="133" y="408"/>
                      <a:pt x="128" y="418"/>
                      <a:pt x="120" y="423"/>
                    </a:cubicBezTo>
                    <a:cubicBezTo>
                      <a:pt x="61" y="460"/>
                      <a:pt x="61" y="460"/>
                      <a:pt x="61" y="460"/>
                    </a:cubicBezTo>
                    <a:cubicBezTo>
                      <a:pt x="71" y="493"/>
                      <a:pt x="71" y="493"/>
                      <a:pt x="71" y="493"/>
                    </a:cubicBezTo>
                    <a:cubicBezTo>
                      <a:pt x="141" y="488"/>
                      <a:pt x="141" y="488"/>
                      <a:pt x="141" y="488"/>
                    </a:cubicBezTo>
                    <a:cubicBezTo>
                      <a:pt x="151" y="487"/>
                      <a:pt x="160" y="492"/>
                      <a:pt x="166" y="501"/>
                    </a:cubicBezTo>
                    <a:cubicBezTo>
                      <a:pt x="173" y="513"/>
                      <a:pt x="182" y="525"/>
                      <a:pt x="191" y="536"/>
                    </a:cubicBezTo>
                    <a:cubicBezTo>
                      <a:pt x="198" y="543"/>
                      <a:pt x="200" y="554"/>
                      <a:pt x="196" y="563"/>
                    </a:cubicBezTo>
                    <a:cubicBezTo>
                      <a:pt x="170" y="628"/>
                      <a:pt x="170" y="628"/>
                      <a:pt x="170" y="628"/>
                    </a:cubicBezTo>
                    <a:cubicBezTo>
                      <a:pt x="197" y="649"/>
                      <a:pt x="197" y="649"/>
                      <a:pt x="197" y="649"/>
                    </a:cubicBezTo>
                    <a:cubicBezTo>
                      <a:pt x="251" y="604"/>
                      <a:pt x="251" y="604"/>
                      <a:pt x="251" y="604"/>
                    </a:cubicBezTo>
                    <a:cubicBezTo>
                      <a:pt x="259" y="597"/>
                      <a:pt x="269" y="596"/>
                      <a:pt x="278" y="600"/>
                    </a:cubicBezTo>
                    <a:cubicBezTo>
                      <a:pt x="292" y="605"/>
                      <a:pt x="305" y="610"/>
                      <a:pt x="320" y="613"/>
                    </a:cubicBezTo>
                    <a:cubicBezTo>
                      <a:pt x="329" y="615"/>
                      <a:pt x="337" y="623"/>
                      <a:pt x="340" y="632"/>
                    </a:cubicBezTo>
                    <a:lnTo>
                      <a:pt x="357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4E3B7E29-9F57-63C6-A0FB-38B82E5A9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875" y="2065"/>
                <a:ext cx="518" cy="634"/>
              </a:xfrm>
              <a:custGeom>
                <a:avLst/>
                <a:gdLst>
                  <a:gd name="T0" fmla="*/ 172 w 273"/>
                  <a:gd name="T1" fmla="*/ 153 h 334"/>
                  <a:gd name="T2" fmla="*/ 216 w 273"/>
                  <a:gd name="T3" fmla="*/ 79 h 334"/>
                  <a:gd name="T4" fmla="*/ 140 w 273"/>
                  <a:gd name="T5" fmla="*/ 2 h 334"/>
                  <a:gd name="T6" fmla="*/ 57 w 273"/>
                  <a:gd name="T7" fmla="*/ 82 h 334"/>
                  <a:gd name="T8" fmla="*/ 101 w 273"/>
                  <a:gd name="T9" fmla="*/ 153 h 334"/>
                  <a:gd name="T10" fmla="*/ 4 w 273"/>
                  <a:gd name="T11" fmla="*/ 285 h 334"/>
                  <a:gd name="T12" fmla="*/ 46 w 273"/>
                  <a:gd name="T13" fmla="*/ 334 h 334"/>
                  <a:gd name="T14" fmla="*/ 227 w 273"/>
                  <a:gd name="T15" fmla="*/ 334 h 334"/>
                  <a:gd name="T16" fmla="*/ 270 w 273"/>
                  <a:gd name="T17" fmla="*/ 285 h 334"/>
                  <a:gd name="T18" fmla="*/ 172 w 273"/>
                  <a:gd name="T19" fmla="*/ 153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334">
                    <a:moveTo>
                      <a:pt x="172" y="153"/>
                    </a:moveTo>
                    <a:cubicBezTo>
                      <a:pt x="199" y="139"/>
                      <a:pt x="217" y="111"/>
                      <a:pt x="216" y="79"/>
                    </a:cubicBezTo>
                    <a:cubicBezTo>
                      <a:pt x="215" y="38"/>
                      <a:pt x="182" y="4"/>
                      <a:pt x="140" y="2"/>
                    </a:cubicBezTo>
                    <a:cubicBezTo>
                      <a:pt x="95" y="0"/>
                      <a:pt x="57" y="37"/>
                      <a:pt x="57" y="82"/>
                    </a:cubicBezTo>
                    <a:cubicBezTo>
                      <a:pt x="57" y="113"/>
                      <a:pt x="75" y="140"/>
                      <a:pt x="101" y="153"/>
                    </a:cubicBezTo>
                    <a:cubicBezTo>
                      <a:pt x="53" y="165"/>
                      <a:pt x="15" y="206"/>
                      <a:pt x="4" y="285"/>
                    </a:cubicBezTo>
                    <a:cubicBezTo>
                      <a:pt x="0" y="311"/>
                      <a:pt x="20" y="334"/>
                      <a:pt x="46" y="334"/>
                    </a:cubicBezTo>
                    <a:cubicBezTo>
                      <a:pt x="227" y="334"/>
                      <a:pt x="227" y="334"/>
                      <a:pt x="227" y="334"/>
                    </a:cubicBezTo>
                    <a:cubicBezTo>
                      <a:pt x="253" y="334"/>
                      <a:pt x="273" y="311"/>
                      <a:pt x="270" y="285"/>
                    </a:cubicBezTo>
                    <a:cubicBezTo>
                      <a:pt x="259" y="206"/>
                      <a:pt x="221" y="165"/>
                      <a:pt x="172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1D801A-91CF-A4A5-856B-1A7E65A76636}"/>
                </a:ext>
              </a:extLst>
            </p:cNvPr>
            <p:cNvGrpSpPr/>
            <p:nvPr/>
          </p:nvGrpSpPr>
          <p:grpSpPr>
            <a:xfrm>
              <a:off x="5279449" y="1487284"/>
              <a:ext cx="348815" cy="291849"/>
              <a:chOff x="3530600" y="2527300"/>
              <a:chExt cx="709613" cy="593725"/>
            </a:xfrm>
            <a:grpFill/>
          </p:grpSpPr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0DCC51C3-620B-E836-A702-53C81963B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913" y="2636838"/>
                <a:ext cx="533400" cy="244475"/>
              </a:xfrm>
              <a:custGeom>
                <a:avLst/>
                <a:gdLst>
                  <a:gd name="T0" fmla="*/ 5 w 142"/>
                  <a:gd name="T1" fmla="*/ 65 h 65"/>
                  <a:gd name="T2" fmla="*/ 1 w 142"/>
                  <a:gd name="T3" fmla="*/ 63 h 65"/>
                  <a:gd name="T4" fmla="*/ 3 w 142"/>
                  <a:gd name="T5" fmla="*/ 57 h 65"/>
                  <a:gd name="T6" fmla="*/ 32 w 142"/>
                  <a:gd name="T7" fmla="*/ 38 h 65"/>
                  <a:gd name="T8" fmla="*/ 62 w 142"/>
                  <a:gd name="T9" fmla="*/ 47 h 65"/>
                  <a:gd name="T10" fmla="*/ 88 w 142"/>
                  <a:gd name="T11" fmla="*/ 17 h 65"/>
                  <a:gd name="T12" fmla="*/ 111 w 142"/>
                  <a:gd name="T13" fmla="*/ 35 h 65"/>
                  <a:gd name="T14" fmla="*/ 134 w 142"/>
                  <a:gd name="T15" fmla="*/ 2 h 65"/>
                  <a:gd name="T16" fmla="*/ 139 w 142"/>
                  <a:gd name="T17" fmla="*/ 1 h 65"/>
                  <a:gd name="T18" fmla="*/ 140 w 142"/>
                  <a:gd name="T19" fmla="*/ 7 h 65"/>
                  <a:gd name="T20" fmla="*/ 113 w 142"/>
                  <a:gd name="T21" fmla="*/ 46 h 65"/>
                  <a:gd name="T22" fmla="*/ 89 w 142"/>
                  <a:gd name="T23" fmla="*/ 28 h 65"/>
                  <a:gd name="T24" fmla="*/ 65 w 142"/>
                  <a:gd name="T25" fmla="*/ 56 h 65"/>
                  <a:gd name="T26" fmla="*/ 33 w 142"/>
                  <a:gd name="T27" fmla="*/ 47 h 65"/>
                  <a:gd name="T28" fmla="*/ 7 w 142"/>
                  <a:gd name="T29" fmla="*/ 64 h 65"/>
                  <a:gd name="T30" fmla="*/ 5 w 142"/>
                  <a:gd name="T31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2" h="65">
                    <a:moveTo>
                      <a:pt x="5" y="65"/>
                    </a:moveTo>
                    <a:cubicBezTo>
                      <a:pt x="3" y="65"/>
                      <a:pt x="2" y="64"/>
                      <a:pt x="1" y="63"/>
                    </a:cubicBezTo>
                    <a:cubicBezTo>
                      <a:pt x="0" y="61"/>
                      <a:pt x="1" y="59"/>
                      <a:pt x="3" y="57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111" y="35"/>
                      <a:pt x="111" y="35"/>
                      <a:pt x="111" y="35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5" y="0"/>
                      <a:pt x="138" y="0"/>
                      <a:pt x="139" y="1"/>
                    </a:cubicBezTo>
                    <a:cubicBezTo>
                      <a:pt x="141" y="2"/>
                      <a:pt x="142" y="5"/>
                      <a:pt x="140" y="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6" y="65"/>
                      <a:pt x="6" y="65"/>
                      <a:pt x="5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5" name="Rectangle 26">
                <a:extLst>
                  <a:ext uri="{FF2B5EF4-FFF2-40B4-BE49-F238E27FC236}">
                    <a16:creationId xmlns:a16="http://schemas.microsoft.com/office/drawing/2014/main" id="{97965929-01B9-A1B1-9213-0203CED38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125" y="3057525"/>
                <a:ext cx="187325" cy="3651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DE666909-691B-5C86-095B-54973E12BE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30600" y="2527300"/>
                <a:ext cx="709613" cy="519112"/>
              </a:xfrm>
              <a:custGeom>
                <a:avLst/>
                <a:gdLst>
                  <a:gd name="T0" fmla="*/ 185 w 189"/>
                  <a:gd name="T1" fmla="*/ 0 h 138"/>
                  <a:gd name="T2" fmla="*/ 5 w 189"/>
                  <a:gd name="T3" fmla="*/ 0 h 138"/>
                  <a:gd name="T4" fmla="*/ 0 w 189"/>
                  <a:gd name="T5" fmla="*/ 5 h 138"/>
                  <a:gd name="T6" fmla="*/ 0 w 189"/>
                  <a:gd name="T7" fmla="*/ 133 h 138"/>
                  <a:gd name="T8" fmla="*/ 5 w 189"/>
                  <a:gd name="T9" fmla="*/ 138 h 138"/>
                  <a:gd name="T10" fmla="*/ 185 w 189"/>
                  <a:gd name="T11" fmla="*/ 138 h 138"/>
                  <a:gd name="T12" fmla="*/ 189 w 189"/>
                  <a:gd name="T13" fmla="*/ 133 h 138"/>
                  <a:gd name="T14" fmla="*/ 189 w 189"/>
                  <a:gd name="T15" fmla="*/ 5 h 138"/>
                  <a:gd name="T16" fmla="*/ 185 w 189"/>
                  <a:gd name="T17" fmla="*/ 0 h 138"/>
                  <a:gd name="T18" fmla="*/ 178 w 189"/>
                  <a:gd name="T19" fmla="*/ 108 h 138"/>
                  <a:gd name="T20" fmla="*/ 12 w 189"/>
                  <a:gd name="T21" fmla="*/ 108 h 138"/>
                  <a:gd name="T22" fmla="*/ 12 w 189"/>
                  <a:gd name="T23" fmla="*/ 12 h 138"/>
                  <a:gd name="T24" fmla="*/ 178 w 189"/>
                  <a:gd name="T25" fmla="*/ 12 h 138"/>
                  <a:gd name="T26" fmla="*/ 178 w 189"/>
                  <a:gd name="T27" fmla="*/ 10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" h="138">
                    <a:moveTo>
                      <a:pt x="18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5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6"/>
                      <a:pt x="2" y="138"/>
                      <a:pt x="5" y="138"/>
                    </a:cubicBezTo>
                    <a:cubicBezTo>
                      <a:pt x="185" y="138"/>
                      <a:pt x="185" y="138"/>
                      <a:pt x="185" y="138"/>
                    </a:cubicBezTo>
                    <a:cubicBezTo>
                      <a:pt x="187" y="138"/>
                      <a:pt x="189" y="136"/>
                      <a:pt x="189" y="133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9" y="3"/>
                      <a:pt x="187" y="0"/>
                      <a:pt x="185" y="0"/>
                    </a:cubicBezTo>
                    <a:close/>
                    <a:moveTo>
                      <a:pt x="178" y="108"/>
                    </a:moveTo>
                    <a:cubicBezTo>
                      <a:pt x="12" y="108"/>
                      <a:pt x="12" y="108"/>
                      <a:pt x="12" y="10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78" y="12"/>
                      <a:pt x="178" y="12"/>
                      <a:pt x="178" y="12"/>
                    </a:cubicBezTo>
                    <a:lnTo>
                      <a:pt x="17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7" name="Freeform 28">
                <a:extLst>
                  <a:ext uri="{FF2B5EF4-FFF2-40B4-BE49-F238E27FC236}">
                    <a16:creationId xmlns:a16="http://schemas.microsoft.com/office/drawing/2014/main" id="{A5475054-DAC0-1BD7-8CE1-B174139C1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3101975"/>
                <a:ext cx="304800" cy="19050"/>
              </a:xfrm>
              <a:custGeom>
                <a:avLst/>
                <a:gdLst>
                  <a:gd name="T0" fmla="*/ 78 w 81"/>
                  <a:gd name="T1" fmla="*/ 0 h 5"/>
                  <a:gd name="T2" fmla="*/ 4 w 81"/>
                  <a:gd name="T3" fmla="*/ 0 h 5"/>
                  <a:gd name="T4" fmla="*/ 0 w 81"/>
                  <a:gd name="T5" fmla="*/ 4 h 5"/>
                  <a:gd name="T6" fmla="*/ 0 w 81"/>
                  <a:gd name="T7" fmla="*/ 5 h 5"/>
                  <a:gd name="T8" fmla="*/ 81 w 81"/>
                  <a:gd name="T9" fmla="*/ 5 h 5"/>
                  <a:gd name="T10" fmla="*/ 81 w 81"/>
                  <a:gd name="T11" fmla="*/ 4 h 5"/>
                  <a:gd name="T12" fmla="*/ 78 w 81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5">
                    <a:moveTo>
                      <a:pt x="7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2"/>
                      <a:pt x="80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8" name="Oval 29">
                <a:extLst>
                  <a:ext uri="{FF2B5EF4-FFF2-40B4-BE49-F238E27FC236}">
                    <a16:creationId xmlns:a16="http://schemas.microsoft.com/office/drawing/2014/main" id="{3FBE1D36-E61D-3BB3-21AE-9CA119FF9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5688" y="2824163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9" name="Oval 30">
                <a:extLst>
                  <a:ext uri="{FF2B5EF4-FFF2-40B4-BE49-F238E27FC236}">
                    <a16:creationId xmlns:a16="http://schemas.microsoft.com/office/drawing/2014/main" id="{D4F59614-A4B7-6BB9-379B-CEC8620FF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0463" y="2755900"/>
                <a:ext cx="77788" cy="793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0" name="Oval 31">
                <a:extLst>
                  <a:ext uri="{FF2B5EF4-FFF2-40B4-BE49-F238E27FC236}">
                    <a16:creationId xmlns:a16="http://schemas.microsoft.com/office/drawing/2014/main" id="{F4B689A3-0E0B-F4AF-9042-63D39C629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6350" y="2786063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1" name="Oval 32">
                <a:extLst>
                  <a:ext uri="{FF2B5EF4-FFF2-40B4-BE49-F238E27FC236}">
                    <a16:creationId xmlns:a16="http://schemas.microsoft.com/office/drawing/2014/main" id="{E7A45CDF-0936-A537-E4FF-6C4D0E055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838" y="2681288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2" name="Oval 33">
                <a:extLst>
                  <a:ext uri="{FF2B5EF4-FFF2-40B4-BE49-F238E27FC236}">
                    <a16:creationId xmlns:a16="http://schemas.microsoft.com/office/drawing/2014/main" id="{A75269EE-D56B-93DF-54BB-1C1E35DD6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325" y="2749550"/>
                <a:ext cx="82550" cy="7778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3" name="Oval 34">
                <a:extLst>
                  <a:ext uri="{FF2B5EF4-FFF2-40B4-BE49-F238E27FC236}">
                    <a16:creationId xmlns:a16="http://schemas.microsoft.com/office/drawing/2014/main" id="{E8A2DB5E-A41A-6D45-F543-8F042EE5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88" y="2613025"/>
                <a:ext cx="82550" cy="793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8150B5-E84D-F00A-23D9-D474070307CE}"/>
                </a:ext>
              </a:extLst>
            </p:cNvPr>
            <p:cNvGrpSpPr/>
            <p:nvPr/>
          </p:nvGrpSpPr>
          <p:grpSpPr>
            <a:xfrm>
              <a:off x="7585149" y="1448486"/>
              <a:ext cx="393294" cy="373005"/>
              <a:chOff x="1893888" y="4217988"/>
              <a:chExt cx="800100" cy="758825"/>
            </a:xfrm>
            <a:grpFill/>
          </p:grpSpPr>
          <p:sp>
            <p:nvSpPr>
              <p:cNvPr id="39" name="Freeform 48">
                <a:extLst>
                  <a:ext uri="{FF2B5EF4-FFF2-40B4-BE49-F238E27FC236}">
                    <a16:creationId xmlns:a16="http://schemas.microsoft.com/office/drawing/2014/main" id="{35F073E5-F1C5-7624-47A1-C19E9E5CE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25" y="4217988"/>
                <a:ext cx="60325" cy="49212"/>
              </a:xfrm>
              <a:custGeom>
                <a:avLst/>
                <a:gdLst>
                  <a:gd name="T0" fmla="*/ 16 w 16"/>
                  <a:gd name="T1" fmla="*/ 10 h 13"/>
                  <a:gd name="T2" fmla="*/ 13 w 16"/>
                  <a:gd name="T3" fmla="*/ 13 h 13"/>
                  <a:gd name="T4" fmla="*/ 2 w 16"/>
                  <a:gd name="T5" fmla="*/ 13 h 13"/>
                  <a:gd name="T6" fmla="*/ 0 w 16"/>
                  <a:gd name="T7" fmla="*/ 10 h 13"/>
                  <a:gd name="T8" fmla="*/ 0 w 16"/>
                  <a:gd name="T9" fmla="*/ 2 h 13"/>
                  <a:gd name="T10" fmla="*/ 2 w 16"/>
                  <a:gd name="T11" fmla="*/ 0 h 13"/>
                  <a:gd name="T12" fmla="*/ 13 w 16"/>
                  <a:gd name="T13" fmla="*/ 0 h 13"/>
                  <a:gd name="T14" fmla="*/ 16 w 16"/>
                  <a:gd name="T15" fmla="*/ 2 h 13"/>
                  <a:gd name="T16" fmla="*/ 16 w 16"/>
                  <a:gd name="T1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16" y="10"/>
                    </a:moveTo>
                    <a:cubicBezTo>
                      <a:pt x="16" y="12"/>
                      <a:pt x="14" y="13"/>
                      <a:pt x="1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1"/>
                      <a:pt x="16" y="2"/>
                    </a:cubicBez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C9CA67DF-B655-C3C0-FAAB-B016294E6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3163" y="4259263"/>
                <a:ext cx="66675" cy="71437"/>
              </a:xfrm>
              <a:custGeom>
                <a:avLst/>
                <a:gdLst>
                  <a:gd name="T0" fmla="*/ 17 w 18"/>
                  <a:gd name="T1" fmla="*/ 5 h 19"/>
                  <a:gd name="T2" fmla="*/ 18 w 18"/>
                  <a:gd name="T3" fmla="*/ 9 h 19"/>
                  <a:gd name="T4" fmla="*/ 12 w 18"/>
                  <a:gd name="T5" fmla="*/ 18 h 19"/>
                  <a:gd name="T6" fmla="*/ 9 w 18"/>
                  <a:gd name="T7" fmla="*/ 19 h 19"/>
                  <a:gd name="T8" fmla="*/ 2 w 18"/>
                  <a:gd name="T9" fmla="*/ 15 h 19"/>
                  <a:gd name="T10" fmla="*/ 1 w 18"/>
                  <a:gd name="T11" fmla="*/ 11 h 19"/>
                  <a:gd name="T12" fmla="*/ 6 w 18"/>
                  <a:gd name="T13" fmla="*/ 2 h 19"/>
                  <a:gd name="T14" fmla="*/ 10 w 18"/>
                  <a:gd name="T15" fmla="*/ 1 h 19"/>
                  <a:gd name="T16" fmla="*/ 17 w 18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7" y="5"/>
                    </a:moveTo>
                    <a:cubicBezTo>
                      <a:pt x="18" y="6"/>
                      <a:pt x="18" y="7"/>
                      <a:pt x="18" y="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0" y="19"/>
                      <a:pt x="9" y="19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4"/>
                      <a:pt x="0" y="12"/>
                      <a:pt x="1" y="1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10" y="1"/>
                    </a:cubicBezTo>
                    <a:lnTo>
                      <a:pt x="17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BD1E3766-47DE-2C9F-ECF1-90E0B834B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338" y="4364038"/>
                <a:ext cx="66675" cy="71437"/>
              </a:xfrm>
              <a:custGeom>
                <a:avLst/>
                <a:gdLst>
                  <a:gd name="T0" fmla="*/ 9 w 18"/>
                  <a:gd name="T1" fmla="*/ 0 h 19"/>
                  <a:gd name="T2" fmla="*/ 12 w 18"/>
                  <a:gd name="T3" fmla="*/ 1 h 19"/>
                  <a:gd name="T4" fmla="*/ 18 w 18"/>
                  <a:gd name="T5" fmla="*/ 11 h 19"/>
                  <a:gd name="T6" fmla="*/ 17 w 18"/>
                  <a:gd name="T7" fmla="*/ 14 h 19"/>
                  <a:gd name="T8" fmla="*/ 10 w 18"/>
                  <a:gd name="T9" fmla="*/ 18 h 19"/>
                  <a:gd name="T10" fmla="*/ 6 w 18"/>
                  <a:gd name="T11" fmla="*/ 17 h 19"/>
                  <a:gd name="T12" fmla="*/ 1 w 18"/>
                  <a:gd name="T13" fmla="*/ 8 h 19"/>
                  <a:gd name="T14" fmla="*/ 2 w 18"/>
                  <a:gd name="T15" fmla="*/ 5 h 19"/>
                  <a:gd name="T16" fmla="*/ 9 w 1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9" y="0"/>
                    </a:moveTo>
                    <a:cubicBezTo>
                      <a:pt x="10" y="0"/>
                      <a:pt x="12" y="0"/>
                      <a:pt x="12" y="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2"/>
                      <a:pt x="18" y="14"/>
                      <a:pt x="17" y="14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8" y="19"/>
                      <a:pt x="7" y="19"/>
                      <a:pt x="6" y="1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1" y="5"/>
                      <a:pt x="2" y="5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2" name="Freeform 51">
                <a:extLst>
                  <a:ext uri="{FF2B5EF4-FFF2-40B4-BE49-F238E27FC236}">
                    <a16:creationId xmlns:a16="http://schemas.microsoft.com/office/drawing/2014/main" id="{3FC30200-2A44-5F11-4128-B93569799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175" y="4424363"/>
                <a:ext cx="60325" cy="49212"/>
              </a:xfrm>
              <a:custGeom>
                <a:avLst/>
                <a:gdLst>
                  <a:gd name="T0" fmla="*/ 0 w 16"/>
                  <a:gd name="T1" fmla="*/ 2 h 13"/>
                  <a:gd name="T2" fmla="*/ 2 w 16"/>
                  <a:gd name="T3" fmla="*/ 0 h 13"/>
                  <a:gd name="T4" fmla="*/ 13 w 16"/>
                  <a:gd name="T5" fmla="*/ 0 h 13"/>
                  <a:gd name="T6" fmla="*/ 16 w 16"/>
                  <a:gd name="T7" fmla="*/ 2 h 13"/>
                  <a:gd name="T8" fmla="*/ 16 w 16"/>
                  <a:gd name="T9" fmla="*/ 10 h 13"/>
                  <a:gd name="T10" fmla="*/ 13 w 16"/>
                  <a:gd name="T11" fmla="*/ 13 h 13"/>
                  <a:gd name="T12" fmla="*/ 2 w 16"/>
                  <a:gd name="T13" fmla="*/ 13 h 13"/>
                  <a:gd name="T14" fmla="*/ 0 w 16"/>
                  <a:gd name="T15" fmla="*/ 10 h 13"/>
                  <a:gd name="T16" fmla="*/ 0 w 16"/>
                  <a:gd name="T1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1"/>
                      <a:pt x="16" y="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2"/>
                      <a:pt x="14" y="13"/>
                      <a:pt x="1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3" name="Freeform 52">
                <a:extLst>
                  <a:ext uri="{FF2B5EF4-FFF2-40B4-BE49-F238E27FC236}">
                    <a16:creationId xmlns:a16="http://schemas.microsoft.com/office/drawing/2014/main" id="{7F58C929-28F3-8710-0506-327DE418E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4357688"/>
                <a:ext cx="68263" cy="71437"/>
              </a:xfrm>
              <a:custGeom>
                <a:avLst/>
                <a:gdLst>
                  <a:gd name="T0" fmla="*/ 1 w 18"/>
                  <a:gd name="T1" fmla="*/ 14 h 19"/>
                  <a:gd name="T2" fmla="*/ 1 w 18"/>
                  <a:gd name="T3" fmla="*/ 11 h 19"/>
                  <a:gd name="T4" fmla="*/ 6 w 18"/>
                  <a:gd name="T5" fmla="*/ 2 h 19"/>
                  <a:gd name="T6" fmla="*/ 9 w 18"/>
                  <a:gd name="T7" fmla="*/ 1 h 19"/>
                  <a:gd name="T8" fmla="*/ 17 w 18"/>
                  <a:gd name="T9" fmla="*/ 5 h 19"/>
                  <a:gd name="T10" fmla="*/ 17 w 18"/>
                  <a:gd name="T11" fmla="*/ 8 h 19"/>
                  <a:gd name="T12" fmla="*/ 12 w 18"/>
                  <a:gd name="T13" fmla="*/ 18 h 19"/>
                  <a:gd name="T14" fmla="*/ 9 w 18"/>
                  <a:gd name="T15" fmla="*/ 19 h 19"/>
                  <a:gd name="T16" fmla="*/ 1 w 18"/>
                  <a:gd name="T1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" y="14"/>
                    </a:moveTo>
                    <a:cubicBezTo>
                      <a:pt x="0" y="14"/>
                      <a:pt x="0" y="12"/>
                      <a:pt x="1" y="1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0"/>
                      <a:pt x="8" y="0"/>
                      <a:pt x="9" y="1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9"/>
                      <a:pt x="10" y="19"/>
                      <a:pt x="9" y="19"/>
                    </a:cubicBez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4" name="Freeform 53">
                <a:extLst>
                  <a:ext uri="{FF2B5EF4-FFF2-40B4-BE49-F238E27FC236}">
                    <a16:creationId xmlns:a16="http://schemas.microsoft.com/office/drawing/2014/main" id="{20EB9954-7008-7A53-E02A-E7E6544C0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2550" y="4256088"/>
                <a:ext cx="68263" cy="71437"/>
              </a:xfrm>
              <a:custGeom>
                <a:avLst/>
                <a:gdLst>
                  <a:gd name="T0" fmla="*/ 9 w 18"/>
                  <a:gd name="T1" fmla="*/ 18 h 19"/>
                  <a:gd name="T2" fmla="*/ 6 w 18"/>
                  <a:gd name="T3" fmla="*/ 17 h 19"/>
                  <a:gd name="T4" fmla="*/ 1 w 18"/>
                  <a:gd name="T5" fmla="*/ 8 h 19"/>
                  <a:gd name="T6" fmla="*/ 1 w 18"/>
                  <a:gd name="T7" fmla="*/ 4 h 19"/>
                  <a:gd name="T8" fmla="*/ 9 w 18"/>
                  <a:gd name="T9" fmla="*/ 0 h 19"/>
                  <a:gd name="T10" fmla="*/ 12 w 18"/>
                  <a:gd name="T11" fmla="*/ 1 h 19"/>
                  <a:gd name="T12" fmla="*/ 17 w 18"/>
                  <a:gd name="T13" fmla="*/ 11 h 19"/>
                  <a:gd name="T14" fmla="*/ 17 w 18"/>
                  <a:gd name="T15" fmla="*/ 14 h 19"/>
                  <a:gd name="T16" fmla="*/ 9 w 18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9" y="18"/>
                    </a:moveTo>
                    <a:cubicBezTo>
                      <a:pt x="8" y="19"/>
                      <a:pt x="7" y="18"/>
                      <a:pt x="6" y="1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5"/>
                      <a:pt x="1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2"/>
                      <a:pt x="18" y="13"/>
                      <a:pt x="17" y="14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5" name="Freeform 54">
                <a:extLst>
                  <a:ext uri="{FF2B5EF4-FFF2-40B4-BE49-F238E27FC236}">
                    <a16:creationId xmlns:a16="http://schemas.microsoft.com/office/drawing/2014/main" id="{DAA61167-9CFA-3290-2D1A-6B1582A6CB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6500" y="4251325"/>
                <a:ext cx="184150" cy="184150"/>
              </a:xfrm>
              <a:custGeom>
                <a:avLst/>
                <a:gdLst>
                  <a:gd name="T0" fmla="*/ 25 w 49"/>
                  <a:gd name="T1" fmla="*/ 0 h 49"/>
                  <a:gd name="T2" fmla="*/ 0 w 49"/>
                  <a:gd name="T3" fmla="*/ 25 h 49"/>
                  <a:gd name="T4" fmla="*/ 25 w 49"/>
                  <a:gd name="T5" fmla="*/ 49 h 49"/>
                  <a:gd name="T6" fmla="*/ 49 w 49"/>
                  <a:gd name="T7" fmla="*/ 25 h 49"/>
                  <a:gd name="T8" fmla="*/ 25 w 49"/>
                  <a:gd name="T9" fmla="*/ 0 h 49"/>
                  <a:gd name="T10" fmla="*/ 25 w 49"/>
                  <a:gd name="T11" fmla="*/ 37 h 49"/>
                  <a:gd name="T12" fmla="*/ 13 w 49"/>
                  <a:gd name="T13" fmla="*/ 25 h 49"/>
                  <a:gd name="T14" fmla="*/ 25 w 49"/>
                  <a:gd name="T15" fmla="*/ 13 h 49"/>
                  <a:gd name="T16" fmla="*/ 36 w 49"/>
                  <a:gd name="T17" fmla="*/ 25 h 49"/>
                  <a:gd name="T18" fmla="*/ 25 w 49"/>
                  <a:gd name="T19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9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11"/>
                      <a:pt x="38" y="0"/>
                      <a:pt x="25" y="0"/>
                    </a:cubicBezTo>
                    <a:close/>
                    <a:moveTo>
                      <a:pt x="25" y="37"/>
                    </a:moveTo>
                    <a:cubicBezTo>
                      <a:pt x="18" y="37"/>
                      <a:pt x="13" y="31"/>
                      <a:pt x="13" y="25"/>
                    </a:cubicBezTo>
                    <a:cubicBezTo>
                      <a:pt x="13" y="18"/>
                      <a:pt x="18" y="13"/>
                      <a:pt x="25" y="13"/>
                    </a:cubicBezTo>
                    <a:cubicBezTo>
                      <a:pt x="31" y="13"/>
                      <a:pt x="36" y="18"/>
                      <a:pt x="36" y="25"/>
                    </a:cubicBezTo>
                    <a:cubicBezTo>
                      <a:pt x="36" y="31"/>
                      <a:pt x="31" y="37"/>
                      <a:pt x="25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6" name="Freeform 55">
                <a:extLst>
                  <a:ext uri="{FF2B5EF4-FFF2-40B4-BE49-F238E27FC236}">
                    <a16:creationId xmlns:a16="http://schemas.microsoft.com/office/drawing/2014/main" id="{69029767-CBB8-2296-DDAE-5F2FB8E777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7550" y="4421188"/>
                <a:ext cx="458788" cy="465137"/>
              </a:xfrm>
              <a:custGeom>
                <a:avLst/>
                <a:gdLst>
                  <a:gd name="T0" fmla="*/ 61 w 122"/>
                  <a:gd name="T1" fmla="*/ 124 h 124"/>
                  <a:gd name="T2" fmla="*/ 0 w 122"/>
                  <a:gd name="T3" fmla="*/ 62 h 124"/>
                  <a:gd name="T4" fmla="*/ 61 w 122"/>
                  <a:gd name="T5" fmla="*/ 0 h 124"/>
                  <a:gd name="T6" fmla="*/ 122 w 122"/>
                  <a:gd name="T7" fmla="*/ 62 h 124"/>
                  <a:gd name="T8" fmla="*/ 61 w 122"/>
                  <a:gd name="T9" fmla="*/ 124 h 124"/>
                  <a:gd name="T10" fmla="*/ 61 w 122"/>
                  <a:gd name="T11" fmla="*/ 11 h 124"/>
                  <a:gd name="T12" fmla="*/ 11 w 122"/>
                  <a:gd name="T13" fmla="*/ 62 h 124"/>
                  <a:gd name="T14" fmla="*/ 61 w 122"/>
                  <a:gd name="T15" fmla="*/ 113 h 124"/>
                  <a:gd name="T16" fmla="*/ 111 w 122"/>
                  <a:gd name="T17" fmla="*/ 62 h 124"/>
                  <a:gd name="T18" fmla="*/ 61 w 122"/>
                  <a:gd name="T19" fmla="*/ 1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124">
                    <a:moveTo>
                      <a:pt x="61" y="124"/>
                    </a:moveTo>
                    <a:cubicBezTo>
                      <a:pt x="27" y="124"/>
                      <a:pt x="0" y="96"/>
                      <a:pt x="0" y="62"/>
                    </a:cubicBezTo>
                    <a:cubicBezTo>
                      <a:pt x="0" y="28"/>
                      <a:pt x="27" y="0"/>
                      <a:pt x="61" y="0"/>
                    </a:cubicBezTo>
                    <a:cubicBezTo>
                      <a:pt x="95" y="0"/>
                      <a:pt x="122" y="28"/>
                      <a:pt x="122" y="62"/>
                    </a:cubicBezTo>
                    <a:cubicBezTo>
                      <a:pt x="122" y="96"/>
                      <a:pt x="95" y="124"/>
                      <a:pt x="61" y="124"/>
                    </a:cubicBezTo>
                    <a:close/>
                    <a:moveTo>
                      <a:pt x="61" y="11"/>
                    </a:moveTo>
                    <a:cubicBezTo>
                      <a:pt x="33" y="11"/>
                      <a:pt x="11" y="34"/>
                      <a:pt x="11" y="62"/>
                    </a:cubicBezTo>
                    <a:cubicBezTo>
                      <a:pt x="11" y="90"/>
                      <a:pt x="33" y="113"/>
                      <a:pt x="61" y="113"/>
                    </a:cubicBezTo>
                    <a:cubicBezTo>
                      <a:pt x="88" y="113"/>
                      <a:pt x="111" y="90"/>
                      <a:pt x="111" y="62"/>
                    </a:cubicBezTo>
                    <a:cubicBezTo>
                      <a:pt x="111" y="34"/>
                      <a:pt x="88" y="11"/>
                      <a:pt x="61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7" name="Freeform 56">
                <a:extLst>
                  <a:ext uri="{FF2B5EF4-FFF2-40B4-BE49-F238E27FC236}">
                    <a16:creationId xmlns:a16="http://schemas.microsoft.com/office/drawing/2014/main" id="{575DFD96-633D-B426-2843-E7C535AED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8200" y="4429125"/>
                <a:ext cx="217488" cy="450850"/>
              </a:xfrm>
              <a:custGeom>
                <a:avLst/>
                <a:gdLst>
                  <a:gd name="T0" fmla="*/ 29 w 58"/>
                  <a:gd name="T1" fmla="*/ 120 h 120"/>
                  <a:gd name="T2" fmla="*/ 0 w 58"/>
                  <a:gd name="T3" fmla="*/ 60 h 120"/>
                  <a:gd name="T4" fmla="*/ 29 w 58"/>
                  <a:gd name="T5" fmla="*/ 0 h 120"/>
                  <a:gd name="T6" fmla="*/ 58 w 58"/>
                  <a:gd name="T7" fmla="*/ 60 h 120"/>
                  <a:gd name="T8" fmla="*/ 29 w 58"/>
                  <a:gd name="T9" fmla="*/ 120 h 120"/>
                  <a:gd name="T10" fmla="*/ 29 w 58"/>
                  <a:gd name="T11" fmla="*/ 11 h 120"/>
                  <a:gd name="T12" fmla="*/ 11 w 58"/>
                  <a:gd name="T13" fmla="*/ 60 h 120"/>
                  <a:gd name="T14" fmla="*/ 29 w 58"/>
                  <a:gd name="T15" fmla="*/ 109 h 120"/>
                  <a:gd name="T16" fmla="*/ 46 w 58"/>
                  <a:gd name="T17" fmla="*/ 60 h 120"/>
                  <a:gd name="T18" fmla="*/ 29 w 58"/>
                  <a:gd name="T19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20">
                    <a:moveTo>
                      <a:pt x="29" y="120"/>
                    </a:moveTo>
                    <a:cubicBezTo>
                      <a:pt x="13" y="120"/>
                      <a:pt x="0" y="94"/>
                      <a:pt x="0" y="60"/>
                    </a:cubicBezTo>
                    <a:cubicBezTo>
                      <a:pt x="0" y="26"/>
                      <a:pt x="13" y="0"/>
                      <a:pt x="29" y="0"/>
                    </a:cubicBezTo>
                    <a:cubicBezTo>
                      <a:pt x="45" y="0"/>
                      <a:pt x="58" y="26"/>
                      <a:pt x="58" y="60"/>
                    </a:cubicBezTo>
                    <a:cubicBezTo>
                      <a:pt x="58" y="94"/>
                      <a:pt x="45" y="120"/>
                      <a:pt x="29" y="120"/>
                    </a:cubicBezTo>
                    <a:close/>
                    <a:moveTo>
                      <a:pt x="29" y="11"/>
                    </a:moveTo>
                    <a:cubicBezTo>
                      <a:pt x="22" y="11"/>
                      <a:pt x="11" y="30"/>
                      <a:pt x="11" y="60"/>
                    </a:cubicBezTo>
                    <a:cubicBezTo>
                      <a:pt x="11" y="90"/>
                      <a:pt x="22" y="109"/>
                      <a:pt x="29" y="109"/>
                    </a:cubicBezTo>
                    <a:cubicBezTo>
                      <a:pt x="36" y="109"/>
                      <a:pt x="46" y="90"/>
                      <a:pt x="46" y="60"/>
                    </a:cubicBezTo>
                    <a:cubicBezTo>
                      <a:pt x="46" y="30"/>
                      <a:pt x="36" y="11"/>
                      <a:pt x="29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8" name="Freeform 57">
                <a:extLst>
                  <a:ext uri="{FF2B5EF4-FFF2-40B4-BE49-F238E27FC236}">
                    <a16:creationId xmlns:a16="http://schemas.microsoft.com/office/drawing/2014/main" id="{8199C613-162F-C8DD-FF0A-A71BE1E93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7550" y="4630738"/>
                <a:ext cx="458788" cy="41275"/>
              </a:xfrm>
              <a:custGeom>
                <a:avLst/>
                <a:gdLst>
                  <a:gd name="T0" fmla="*/ 116 w 122"/>
                  <a:gd name="T1" fmla="*/ 11 h 11"/>
                  <a:gd name="T2" fmla="*/ 5 w 122"/>
                  <a:gd name="T3" fmla="*/ 11 h 11"/>
                  <a:gd name="T4" fmla="*/ 0 w 122"/>
                  <a:gd name="T5" fmla="*/ 6 h 11"/>
                  <a:gd name="T6" fmla="*/ 5 w 122"/>
                  <a:gd name="T7" fmla="*/ 0 h 11"/>
                  <a:gd name="T8" fmla="*/ 116 w 122"/>
                  <a:gd name="T9" fmla="*/ 0 h 11"/>
                  <a:gd name="T10" fmla="*/ 122 w 122"/>
                  <a:gd name="T11" fmla="*/ 6 h 11"/>
                  <a:gd name="T12" fmla="*/ 116 w 122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2" h="11">
                    <a:moveTo>
                      <a:pt x="116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9" y="0"/>
                      <a:pt x="122" y="3"/>
                      <a:pt x="122" y="6"/>
                    </a:cubicBezTo>
                    <a:cubicBezTo>
                      <a:pt x="122" y="9"/>
                      <a:pt x="119" y="11"/>
                      <a:pt x="1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9" name="Freeform 58">
                <a:extLst>
                  <a:ext uri="{FF2B5EF4-FFF2-40B4-BE49-F238E27FC236}">
                    <a16:creationId xmlns:a16="http://schemas.microsoft.com/office/drawing/2014/main" id="{E557BECE-E426-A874-C19A-14F346F25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713" y="4514850"/>
                <a:ext cx="395288" cy="68262"/>
              </a:xfrm>
              <a:custGeom>
                <a:avLst/>
                <a:gdLst>
                  <a:gd name="T0" fmla="*/ 53 w 105"/>
                  <a:gd name="T1" fmla="*/ 18 h 18"/>
                  <a:gd name="T2" fmla="*/ 5 w 105"/>
                  <a:gd name="T3" fmla="*/ 12 h 18"/>
                  <a:gd name="T4" fmla="*/ 1 w 105"/>
                  <a:gd name="T5" fmla="*/ 5 h 18"/>
                  <a:gd name="T6" fmla="*/ 8 w 105"/>
                  <a:gd name="T7" fmla="*/ 1 h 18"/>
                  <a:gd name="T8" fmla="*/ 98 w 105"/>
                  <a:gd name="T9" fmla="*/ 1 h 18"/>
                  <a:gd name="T10" fmla="*/ 104 w 105"/>
                  <a:gd name="T11" fmla="*/ 5 h 18"/>
                  <a:gd name="T12" fmla="*/ 101 w 105"/>
                  <a:gd name="T13" fmla="*/ 12 h 18"/>
                  <a:gd name="T14" fmla="*/ 53 w 105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18">
                    <a:moveTo>
                      <a:pt x="53" y="18"/>
                    </a:moveTo>
                    <a:cubicBezTo>
                      <a:pt x="37" y="18"/>
                      <a:pt x="21" y="16"/>
                      <a:pt x="5" y="12"/>
                    </a:cubicBezTo>
                    <a:cubicBezTo>
                      <a:pt x="2" y="11"/>
                      <a:pt x="0" y="8"/>
                      <a:pt x="1" y="5"/>
                    </a:cubicBezTo>
                    <a:cubicBezTo>
                      <a:pt x="2" y="2"/>
                      <a:pt x="5" y="0"/>
                      <a:pt x="8" y="1"/>
                    </a:cubicBezTo>
                    <a:cubicBezTo>
                      <a:pt x="37" y="9"/>
                      <a:pt x="68" y="9"/>
                      <a:pt x="98" y="1"/>
                    </a:cubicBezTo>
                    <a:cubicBezTo>
                      <a:pt x="101" y="0"/>
                      <a:pt x="104" y="2"/>
                      <a:pt x="104" y="5"/>
                    </a:cubicBezTo>
                    <a:cubicBezTo>
                      <a:pt x="105" y="8"/>
                      <a:pt x="104" y="11"/>
                      <a:pt x="101" y="12"/>
                    </a:cubicBezTo>
                    <a:cubicBezTo>
                      <a:pt x="85" y="16"/>
                      <a:pt x="69" y="18"/>
                      <a:pt x="5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0" name="Freeform 59">
                <a:extLst>
                  <a:ext uri="{FF2B5EF4-FFF2-40B4-BE49-F238E27FC236}">
                    <a16:creationId xmlns:a16="http://schemas.microsoft.com/office/drawing/2014/main" id="{FF815BE6-B7F7-B654-6C61-B7E5A20F3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713" y="4718050"/>
                <a:ext cx="395288" cy="74612"/>
              </a:xfrm>
              <a:custGeom>
                <a:avLst/>
                <a:gdLst>
                  <a:gd name="T0" fmla="*/ 7 w 105"/>
                  <a:gd name="T1" fmla="*/ 19 h 20"/>
                  <a:gd name="T2" fmla="*/ 1 w 105"/>
                  <a:gd name="T3" fmla="*/ 15 h 20"/>
                  <a:gd name="T4" fmla="*/ 5 w 105"/>
                  <a:gd name="T5" fmla="*/ 8 h 20"/>
                  <a:gd name="T6" fmla="*/ 101 w 105"/>
                  <a:gd name="T7" fmla="*/ 8 h 20"/>
                  <a:gd name="T8" fmla="*/ 104 w 105"/>
                  <a:gd name="T9" fmla="*/ 15 h 20"/>
                  <a:gd name="T10" fmla="*/ 98 w 105"/>
                  <a:gd name="T11" fmla="*/ 19 h 20"/>
                  <a:gd name="T12" fmla="*/ 8 w 105"/>
                  <a:gd name="T13" fmla="*/ 19 h 20"/>
                  <a:gd name="T14" fmla="*/ 7 w 105"/>
                  <a:gd name="T15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20">
                    <a:moveTo>
                      <a:pt x="7" y="19"/>
                    </a:moveTo>
                    <a:cubicBezTo>
                      <a:pt x="4" y="19"/>
                      <a:pt x="2" y="17"/>
                      <a:pt x="1" y="15"/>
                    </a:cubicBezTo>
                    <a:cubicBezTo>
                      <a:pt x="0" y="12"/>
                      <a:pt x="2" y="9"/>
                      <a:pt x="5" y="8"/>
                    </a:cubicBezTo>
                    <a:cubicBezTo>
                      <a:pt x="36" y="0"/>
                      <a:pt x="69" y="0"/>
                      <a:pt x="101" y="8"/>
                    </a:cubicBezTo>
                    <a:cubicBezTo>
                      <a:pt x="104" y="9"/>
                      <a:pt x="105" y="12"/>
                      <a:pt x="104" y="15"/>
                    </a:cubicBezTo>
                    <a:cubicBezTo>
                      <a:pt x="104" y="18"/>
                      <a:pt x="101" y="20"/>
                      <a:pt x="98" y="19"/>
                    </a:cubicBezTo>
                    <a:cubicBezTo>
                      <a:pt x="68" y="11"/>
                      <a:pt x="37" y="11"/>
                      <a:pt x="8" y="19"/>
                    </a:cubicBezTo>
                    <a:cubicBezTo>
                      <a:pt x="8" y="19"/>
                      <a:pt x="7" y="19"/>
                      <a:pt x="7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1" name="Freeform 60">
                <a:extLst>
                  <a:ext uri="{FF2B5EF4-FFF2-40B4-BE49-F238E27FC236}">
                    <a16:creationId xmlns:a16="http://schemas.microsoft.com/office/drawing/2014/main" id="{36CCFD32-31EE-D2A5-4994-0E8A772BE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4330700"/>
                <a:ext cx="104775" cy="82550"/>
              </a:xfrm>
              <a:custGeom>
                <a:avLst/>
                <a:gdLst>
                  <a:gd name="T0" fmla="*/ 59 w 66"/>
                  <a:gd name="T1" fmla="*/ 0 h 52"/>
                  <a:gd name="T2" fmla="*/ 47 w 66"/>
                  <a:gd name="T3" fmla="*/ 0 h 52"/>
                  <a:gd name="T4" fmla="*/ 19 w 66"/>
                  <a:gd name="T5" fmla="*/ 0 h 52"/>
                  <a:gd name="T6" fmla="*/ 9 w 66"/>
                  <a:gd name="T7" fmla="*/ 0 h 52"/>
                  <a:gd name="T8" fmla="*/ 0 w 66"/>
                  <a:gd name="T9" fmla="*/ 52 h 52"/>
                  <a:gd name="T10" fmla="*/ 19 w 66"/>
                  <a:gd name="T11" fmla="*/ 52 h 52"/>
                  <a:gd name="T12" fmla="*/ 47 w 66"/>
                  <a:gd name="T13" fmla="*/ 52 h 52"/>
                  <a:gd name="T14" fmla="*/ 66 w 66"/>
                  <a:gd name="T15" fmla="*/ 52 h 52"/>
                  <a:gd name="T16" fmla="*/ 59 w 66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52">
                    <a:moveTo>
                      <a:pt x="59" y="0"/>
                    </a:moveTo>
                    <a:lnTo>
                      <a:pt x="47" y="0"/>
                    </a:lnTo>
                    <a:lnTo>
                      <a:pt x="19" y="0"/>
                    </a:lnTo>
                    <a:lnTo>
                      <a:pt x="9" y="0"/>
                    </a:lnTo>
                    <a:lnTo>
                      <a:pt x="0" y="52"/>
                    </a:lnTo>
                    <a:lnTo>
                      <a:pt x="19" y="52"/>
                    </a:lnTo>
                    <a:lnTo>
                      <a:pt x="47" y="52"/>
                    </a:lnTo>
                    <a:lnTo>
                      <a:pt x="66" y="52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2" name="Freeform 61">
                <a:extLst>
                  <a:ext uri="{FF2B5EF4-FFF2-40B4-BE49-F238E27FC236}">
                    <a16:creationId xmlns:a16="http://schemas.microsoft.com/office/drawing/2014/main" id="{6C91A0A3-783E-2F4F-CA25-001C85BE6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3588" y="4349750"/>
                <a:ext cx="119063" cy="115887"/>
              </a:xfrm>
              <a:custGeom>
                <a:avLst/>
                <a:gdLst>
                  <a:gd name="T0" fmla="*/ 42 w 75"/>
                  <a:gd name="T1" fmla="*/ 0 h 73"/>
                  <a:gd name="T2" fmla="*/ 33 w 75"/>
                  <a:gd name="T3" fmla="*/ 5 h 73"/>
                  <a:gd name="T4" fmla="*/ 9 w 75"/>
                  <a:gd name="T5" fmla="*/ 19 h 73"/>
                  <a:gd name="T6" fmla="*/ 0 w 75"/>
                  <a:gd name="T7" fmla="*/ 24 h 73"/>
                  <a:gd name="T8" fmla="*/ 19 w 75"/>
                  <a:gd name="T9" fmla="*/ 73 h 73"/>
                  <a:gd name="T10" fmla="*/ 35 w 75"/>
                  <a:gd name="T11" fmla="*/ 64 h 73"/>
                  <a:gd name="T12" fmla="*/ 59 w 75"/>
                  <a:gd name="T13" fmla="*/ 50 h 73"/>
                  <a:gd name="T14" fmla="*/ 75 w 75"/>
                  <a:gd name="T15" fmla="*/ 40 h 73"/>
                  <a:gd name="T16" fmla="*/ 42 w 75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3">
                    <a:moveTo>
                      <a:pt x="42" y="0"/>
                    </a:moveTo>
                    <a:lnTo>
                      <a:pt x="33" y="5"/>
                    </a:lnTo>
                    <a:lnTo>
                      <a:pt x="9" y="19"/>
                    </a:lnTo>
                    <a:lnTo>
                      <a:pt x="0" y="24"/>
                    </a:lnTo>
                    <a:lnTo>
                      <a:pt x="19" y="73"/>
                    </a:lnTo>
                    <a:lnTo>
                      <a:pt x="35" y="64"/>
                    </a:lnTo>
                    <a:lnTo>
                      <a:pt x="59" y="50"/>
                    </a:lnTo>
                    <a:lnTo>
                      <a:pt x="75" y="4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3" name="Freeform 62">
                <a:extLst>
                  <a:ext uri="{FF2B5EF4-FFF2-40B4-BE49-F238E27FC236}">
                    <a16:creationId xmlns:a16="http://schemas.microsoft.com/office/drawing/2014/main" id="{C8CB16F3-5AD3-A726-F782-055A5669F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050" y="4446588"/>
                <a:ext cx="120650" cy="120650"/>
              </a:xfrm>
              <a:custGeom>
                <a:avLst/>
                <a:gdLst>
                  <a:gd name="T0" fmla="*/ 26 w 76"/>
                  <a:gd name="T1" fmla="*/ 0 h 76"/>
                  <a:gd name="T2" fmla="*/ 19 w 76"/>
                  <a:gd name="T3" fmla="*/ 10 h 76"/>
                  <a:gd name="T4" fmla="*/ 5 w 76"/>
                  <a:gd name="T5" fmla="*/ 34 h 76"/>
                  <a:gd name="T6" fmla="*/ 0 w 76"/>
                  <a:gd name="T7" fmla="*/ 43 h 76"/>
                  <a:gd name="T8" fmla="*/ 43 w 76"/>
                  <a:gd name="T9" fmla="*/ 76 h 76"/>
                  <a:gd name="T10" fmla="*/ 52 w 76"/>
                  <a:gd name="T11" fmla="*/ 60 h 76"/>
                  <a:gd name="T12" fmla="*/ 66 w 76"/>
                  <a:gd name="T13" fmla="*/ 36 h 76"/>
                  <a:gd name="T14" fmla="*/ 76 w 76"/>
                  <a:gd name="T15" fmla="*/ 19 h 76"/>
                  <a:gd name="T16" fmla="*/ 26 w 76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6">
                    <a:moveTo>
                      <a:pt x="26" y="0"/>
                    </a:moveTo>
                    <a:lnTo>
                      <a:pt x="19" y="10"/>
                    </a:lnTo>
                    <a:lnTo>
                      <a:pt x="5" y="34"/>
                    </a:lnTo>
                    <a:lnTo>
                      <a:pt x="0" y="43"/>
                    </a:lnTo>
                    <a:lnTo>
                      <a:pt x="43" y="76"/>
                    </a:lnTo>
                    <a:lnTo>
                      <a:pt x="52" y="60"/>
                    </a:lnTo>
                    <a:lnTo>
                      <a:pt x="66" y="36"/>
                    </a:lnTo>
                    <a:lnTo>
                      <a:pt x="76" y="19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4" name="Freeform 63">
                <a:extLst>
                  <a:ext uri="{FF2B5EF4-FFF2-40B4-BE49-F238E27FC236}">
                    <a16:creationId xmlns:a16="http://schemas.microsoft.com/office/drawing/2014/main" id="{0D6EF909-5513-B6A5-FAC4-5A76A75D5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4586288"/>
                <a:ext cx="87313" cy="104775"/>
              </a:xfrm>
              <a:custGeom>
                <a:avLst/>
                <a:gdLst>
                  <a:gd name="T0" fmla="*/ 0 w 55"/>
                  <a:gd name="T1" fmla="*/ 9 h 66"/>
                  <a:gd name="T2" fmla="*/ 0 w 55"/>
                  <a:gd name="T3" fmla="*/ 21 h 66"/>
                  <a:gd name="T4" fmla="*/ 0 w 55"/>
                  <a:gd name="T5" fmla="*/ 47 h 66"/>
                  <a:gd name="T6" fmla="*/ 0 w 55"/>
                  <a:gd name="T7" fmla="*/ 59 h 66"/>
                  <a:gd name="T8" fmla="*/ 55 w 55"/>
                  <a:gd name="T9" fmla="*/ 66 h 66"/>
                  <a:gd name="T10" fmla="*/ 55 w 55"/>
                  <a:gd name="T11" fmla="*/ 47 h 66"/>
                  <a:gd name="T12" fmla="*/ 55 w 55"/>
                  <a:gd name="T13" fmla="*/ 21 h 66"/>
                  <a:gd name="T14" fmla="*/ 55 w 55"/>
                  <a:gd name="T15" fmla="*/ 0 h 66"/>
                  <a:gd name="T16" fmla="*/ 0 w 55"/>
                  <a:gd name="T17" fmla="*/ 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66">
                    <a:moveTo>
                      <a:pt x="0" y="9"/>
                    </a:moveTo>
                    <a:lnTo>
                      <a:pt x="0" y="21"/>
                    </a:lnTo>
                    <a:lnTo>
                      <a:pt x="0" y="47"/>
                    </a:lnTo>
                    <a:lnTo>
                      <a:pt x="0" y="59"/>
                    </a:lnTo>
                    <a:lnTo>
                      <a:pt x="55" y="66"/>
                    </a:lnTo>
                    <a:lnTo>
                      <a:pt x="55" y="47"/>
                    </a:lnTo>
                    <a:lnTo>
                      <a:pt x="55" y="21"/>
                    </a:lnTo>
                    <a:lnTo>
                      <a:pt x="55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5" name="Freeform 64">
                <a:extLst>
                  <a:ext uri="{FF2B5EF4-FFF2-40B4-BE49-F238E27FC236}">
                    <a16:creationId xmlns:a16="http://schemas.microsoft.com/office/drawing/2014/main" id="{57CF4E0A-9988-A522-1432-3678BA43B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938" y="4713288"/>
                <a:ext cx="115888" cy="125412"/>
              </a:xfrm>
              <a:custGeom>
                <a:avLst/>
                <a:gdLst>
                  <a:gd name="T0" fmla="*/ 0 w 73"/>
                  <a:gd name="T1" fmla="*/ 36 h 79"/>
                  <a:gd name="T2" fmla="*/ 5 w 73"/>
                  <a:gd name="T3" fmla="*/ 45 h 79"/>
                  <a:gd name="T4" fmla="*/ 19 w 73"/>
                  <a:gd name="T5" fmla="*/ 69 h 79"/>
                  <a:gd name="T6" fmla="*/ 24 w 73"/>
                  <a:gd name="T7" fmla="*/ 79 h 79"/>
                  <a:gd name="T8" fmla="*/ 73 w 73"/>
                  <a:gd name="T9" fmla="*/ 60 h 79"/>
                  <a:gd name="T10" fmla="*/ 64 w 73"/>
                  <a:gd name="T11" fmla="*/ 43 h 79"/>
                  <a:gd name="T12" fmla="*/ 50 w 73"/>
                  <a:gd name="T13" fmla="*/ 17 h 79"/>
                  <a:gd name="T14" fmla="*/ 40 w 73"/>
                  <a:gd name="T15" fmla="*/ 0 h 79"/>
                  <a:gd name="T16" fmla="*/ 0 w 73"/>
                  <a:gd name="T17" fmla="*/ 3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79">
                    <a:moveTo>
                      <a:pt x="0" y="36"/>
                    </a:moveTo>
                    <a:lnTo>
                      <a:pt x="5" y="45"/>
                    </a:lnTo>
                    <a:lnTo>
                      <a:pt x="19" y="69"/>
                    </a:lnTo>
                    <a:lnTo>
                      <a:pt x="24" y="79"/>
                    </a:lnTo>
                    <a:lnTo>
                      <a:pt x="73" y="60"/>
                    </a:lnTo>
                    <a:lnTo>
                      <a:pt x="64" y="43"/>
                    </a:lnTo>
                    <a:lnTo>
                      <a:pt x="50" y="17"/>
                    </a:lnTo>
                    <a:lnTo>
                      <a:pt x="40" y="0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6" name="Freeform 65">
                <a:extLst>
                  <a:ext uri="{FF2B5EF4-FFF2-40B4-BE49-F238E27FC236}">
                    <a16:creationId xmlns:a16="http://schemas.microsoft.com/office/drawing/2014/main" id="{7CF73118-0E19-B946-3785-4381B2B8C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363" y="4826000"/>
                <a:ext cx="119063" cy="120650"/>
              </a:xfrm>
              <a:custGeom>
                <a:avLst/>
                <a:gdLst>
                  <a:gd name="T0" fmla="*/ 0 w 75"/>
                  <a:gd name="T1" fmla="*/ 50 h 76"/>
                  <a:gd name="T2" fmla="*/ 9 w 75"/>
                  <a:gd name="T3" fmla="*/ 55 h 76"/>
                  <a:gd name="T4" fmla="*/ 33 w 75"/>
                  <a:gd name="T5" fmla="*/ 69 h 76"/>
                  <a:gd name="T6" fmla="*/ 42 w 75"/>
                  <a:gd name="T7" fmla="*/ 76 h 76"/>
                  <a:gd name="T8" fmla="*/ 75 w 75"/>
                  <a:gd name="T9" fmla="*/ 34 h 76"/>
                  <a:gd name="T10" fmla="*/ 59 w 75"/>
                  <a:gd name="T11" fmla="*/ 24 h 76"/>
                  <a:gd name="T12" fmla="*/ 35 w 75"/>
                  <a:gd name="T13" fmla="*/ 10 h 76"/>
                  <a:gd name="T14" fmla="*/ 19 w 75"/>
                  <a:gd name="T15" fmla="*/ 0 h 76"/>
                  <a:gd name="T16" fmla="*/ 0 w 75"/>
                  <a:gd name="T17" fmla="*/ 5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6">
                    <a:moveTo>
                      <a:pt x="0" y="50"/>
                    </a:moveTo>
                    <a:lnTo>
                      <a:pt x="9" y="55"/>
                    </a:lnTo>
                    <a:lnTo>
                      <a:pt x="33" y="69"/>
                    </a:lnTo>
                    <a:lnTo>
                      <a:pt x="42" y="76"/>
                    </a:lnTo>
                    <a:lnTo>
                      <a:pt x="75" y="34"/>
                    </a:lnTo>
                    <a:lnTo>
                      <a:pt x="59" y="24"/>
                    </a:lnTo>
                    <a:lnTo>
                      <a:pt x="35" y="10"/>
                    </a:lnTo>
                    <a:lnTo>
                      <a:pt x="19" y="0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7" name="Freeform 66">
                <a:extLst>
                  <a:ext uri="{FF2B5EF4-FFF2-40B4-BE49-F238E27FC236}">
                    <a16:creationId xmlns:a16="http://schemas.microsoft.com/office/drawing/2014/main" id="{171CE3CF-6265-1BAE-9840-FD7E352F3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4891088"/>
                <a:ext cx="104775" cy="85725"/>
              </a:xfrm>
              <a:custGeom>
                <a:avLst/>
                <a:gdLst>
                  <a:gd name="T0" fmla="*/ 10 w 66"/>
                  <a:gd name="T1" fmla="*/ 54 h 54"/>
                  <a:gd name="T2" fmla="*/ 21 w 66"/>
                  <a:gd name="T3" fmla="*/ 54 h 54"/>
                  <a:gd name="T4" fmla="*/ 47 w 66"/>
                  <a:gd name="T5" fmla="*/ 54 h 54"/>
                  <a:gd name="T6" fmla="*/ 59 w 66"/>
                  <a:gd name="T7" fmla="*/ 54 h 54"/>
                  <a:gd name="T8" fmla="*/ 66 w 66"/>
                  <a:gd name="T9" fmla="*/ 0 h 54"/>
                  <a:gd name="T10" fmla="*/ 47 w 66"/>
                  <a:gd name="T11" fmla="*/ 0 h 54"/>
                  <a:gd name="T12" fmla="*/ 21 w 66"/>
                  <a:gd name="T13" fmla="*/ 0 h 54"/>
                  <a:gd name="T14" fmla="*/ 0 w 66"/>
                  <a:gd name="T15" fmla="*/ 0 h 54"/>
                  <a:gd name="T16" fmla="*/ 10 w 6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54">
                    <a:moveTo>
                      <a:pt x="10" y="54"/>
                    </a:moveTo>
                    <a:lnTo>
                      <a:pt x="21" y="54"/>
                    </a:lnTo>
                    <a:lnTo>
                      <a:pt x="47" y="54"/>
                    </a:lnTo>
                    <a:lnTo>
                      <a:pt x="59" y="54"/>
                    </a:lnTo>
                    <a:lnTo>
                      <a:pt x="66" y="0"/>
                    </a:lnTo>
                    <a:lnTo>
                      <a:pt x="47" y="0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1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8" name="Freeform 67">
                <a:extLst>
                  <a:ext uri="{FF2B5EF4-FFF2-40B4-BE49-F238E27FC236}">
                    <a16:creationId xmlns:a16="http://schemas.microsoft.com/office/drawing/2014/main" id="{5A96DD5F-A3B5-6173-63E8-72323B0F1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063" y="4838700"/>
                <a:ext cx="123825" cy="119062"/>
              </a:xfrm>
              <a:custGeom>
                <a:avLst/>
                <a:gdLst>
                  <a:gd name="T0" fmla="*/ 35 w 78"/>
                  <a:gd name="T1" fmla="*/ 75 h 75"/>
                  <a:gd name="T2" fmla="*/ 44 w 78"/>
                  <a:gd name="T3" fmla="*/ 71 h 75"/>
                  <a:gd name="T4" fmla="*/ 68 w 78"/>
                  <a:gd name="T5" fmla="*/ 56 h 75"/>
                  <a:gd name="T6" fmla="*/ 78 w 78"/>
                  <a:gd name="T7" fmla="*/ 52 h 75"/>
                  <a:gd name="T8" fmla="*/ 59 w 78"/>
                  <a:gd name="T9" fmla="*/ 0 h 75"/>
                  <a:gd name="T10" fmla="*/ 42 w 78"/>
                  <a:gd name="T11" fmla="*/ 9 h 75"/>
                  <a:gd name="T12" fmla="*/ 16 w 78"/>
                  <a:gd name="T13" fmla="*/ 23 h 75"/>
                  <a:gd name="T14" fmla="*/ 0 w 78"/>
                  <a:gd name="T15" fmla="*/ 33 h 75"/>
                  <a:gd name="T16" fmla="*/ 35 w 78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75">
                    <a:moveTo>
                      <a:pt x="35" y="75"/>
                    </a:moveTo>
                    <a:lnTo>
                      <a:pt x="44" y="71"/>
                    </a:lnTo>
                    <a:lnTo>
                      <a:pt x="68" y="56"/>
                    </a:lnTo>
                    <a:lnTo>
                      <a:pt x="78" y="52"/>
                    </a:lnTo>
                    <a:lnTo>
                      <a:pt x="59" y="0"/>
                    </a:lnTo>
                    <a:lnTo>
                      <a:pt x="42" y="9"/>
                    </a:lnTo>
                    <a:lnTo>
                      <a:pt x="16" y="23"/>
                    </a:lnTo>
                    <a:lnTo>
                      <a:pt x="0" y="33"/>
                    </a:lnTo>
                    <a:lnTo>
                      <a:pt x="35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9" name="Freeform 68">
                <a:extLst>
                  <a:ext uri="{FF2B5EF4-FFF2-40B4-BE49-F238E27FC236}">
                    <a16:creationId xmlns:a16="http://schemas.microsoft.com/office/drawing/2014/main" id="{164BEBED-B844-D2F8-143F-139D04F3F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4737100"/>
                <a:ext cx="120650" cy="123825"/>
              </a:xfrm>
              <a:custGeom>
                <a:avLst/>
                <a:gdLst>
                  <a:gd name="T0" fmla="*/ 50 w 76"/>
                  <a:gd name="T1" fmla="*/ 78 h 78"/>
                  <a:gd name="T2" fmla="*/ 57 w 76"/>
                  <a:gd name="T3" fmla="*/ 68 h 78"/>
                  <a:gd name="T4" fmla="*/ 69 w 76"/>
                  <a:gd name="T5" fmla="*/ 45 h 78"/>
                  <a:gd name="T6" fmla="*/ 76 w 76"/>
                  <a:gd name="T7" fmla="*/ 35 h 78"/>
                  <a:gd name="T8" fmla="*/ 34 w 76"/>
                  <a:gd name="T9" fmla="*/ 0 h 78"/>
                  <a:gd name="T10" fmla="*/ 24 w 76"/>
                  <a:gd name="T11" fmla="*/ 16 h 78"/>
                  <a:gd name="T12" fmla="*/ 10 w 76"/>
                  <a:gd name="T13" fmla="*/ 42 h 78"/>
                  <a:gd name="T14" fmla="*/ 0 w 76"/>
                  <a:gd name="T15" fmla="*/ 59 h 78"/>
                  <a:gd name="T16" fmla="*/ 50 w 76"/>
                  <a:gd name="T1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8">
                    <a:moveTo>
                      <a:pt x="50" y="78"/>
                    </a:moveTo>
                    <a:lnTo>
                      <a:pt x="57" y="68"/>
                    </a:lnTo>
                    <a:lnTo>
                      <a:pt x="69" y="45"/>
                    </a:lnTo>
                    <a:lnTo>
                      <a:pt x="76" y="35"/>
                    </a:lnTo>
                    <a:lnTo>
                      <a:pt x="34" y="0"/>
                    </a:lnTo>
                    <a:lnTo>
                      <a:pt x="24" y="16"/>
                    </a:lnTo>
                    <a:lnTo>
                      <a:pt x="10" y="42"/>
                    </a:lnTo>
                    <a:lnTo>
                      <a:pt x="0" y="59"/>
                    </a:lnTo>
                    <a:lnTo>
                      <a:pt x="50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0" name="Freeform 69">
                <a:extLst>
                  <a:ext uri="{FF2B5EF4-FFF2-40B4-BE49-F238E27FC236}">
                    <a16:creationId xmlns:a16="http://schemas.microsoft.com/office/drawing/2014/main" id="{7731659C-C40B-5CF2-2E96-107A282C1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4613275"/>
                <a:ext cx="85725" cy="104775"/>
              </a:xfrm>
              <a:custGeom>
                <a:avLst/>
                <a:gdLst>
                  <a:gd name="T0" fmla="*/ 54 w 54"/>
                  <a:gd name="T1" fmla="*/ 59 h 66"/>
                  <a:gd name="T2" fmla="*/ 54 w 54"/>
                  <a:gd name="T3" fmla="*/ 47 h 66"/>
                  <a:gd name="T4" fmla="*/ 54 w 54"/>
                  <a:gd name="T5" fmla="*/ 18 h 66"/>
                  <a:gd name="T6" fmla="*/ 54 w 54"/>
                  <a:gd name="T7" fmla="*/ 9 h 66"/>
                  <a:gd name="T8" fmla="*/ 0 w 54"/>
                  <a:gd name="T9" fmla="*/ 0 h 66"/>
                  <a:gd name="T10" fmla="*/ 0 w 54"/>
                  <a:gd name="T11" fmla="*/ 18 h 66"/>
                  <a:gd name="T12" fmla="*/ 0 w 54"/>
                  <a:gd name="T13" fmla="*/ 47 h 66"/>
                  <a:gd name="T14" fmla="*/ 0 w 54"/>
                  <a:gd name="T15" fmla="*/ 66 h 66"/>
                  <a:gd name="T16" fmla="*/ 54 w 54"/>
                  <a:gd name="T17" fmla="*/ 5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66">
                    <a:moveTo>
                      <a:pt x="54" y="59"/>
                    </a:moveTo>
                    <a:lnTo>
                      <a:pt x="54" y="47"/>
                    </a:lnTo>
                    <a:lnTo>
                      <a:pt x="54" y="18"/>
                    </a:lnTo>
                    <a:lnTo>
                      <a:pt x="54" y="9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47"/>
                    </a:lnTo>
                    <a:lnTo>
                      <a:pt x="0" y="66"/>
                    </a:lnTo>
                    <a:lnTo>
                      <a:pt x="54" y="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1" name="Freeform 70">
                <a:extLst>
                  <a:ext uri="{FF2B5EF4-FFF2-40B4-BE49-F238E27FC236}">
                    <a16:creationId xmlns:a16="http://schemas.microsoft.com/office/drawing/2014/main" id="{014DFCEC-D335-D155-BDAC-7AE00DF47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888" y="4470400"/>
                <a:ext cx="119063" cy="119062"/>
              </a:xfrm>
              <a:custGeom>
                <a:avLst/>
                <a:gdLst>
                  <a:gd name="T0" fmla="*/ 75 w 75"/>
                  <a:gd name="T1" fmla="*/ 42 h 75"/>
                  <a:gd name="T2" fmla="*/ 70 w 75"/>
                  <a:gd name="T3" fmla="*/ 33 h 75"/>
                  <a:gd name="T4" fmla="*/ 56 w 75"/>
                  <a:gd name="T5" fmla="*/ 9 h 75"/>
                  <a:gd name="T6" fmla="*/ 52 w 75"/>
                  <a:gd name="T7" fmla="*/ 0 h 75"/>
                  <a:gd name="T8" fmla="*/ 0 w 75"/>
                  <a:gd name="T9" fmla="*/ 19 h 75"/>
                  <a:gd name="T10" fmla="*/ 9 w 75"/>
                  <a:gd name="T11" fmla="*/ 35 h 75"/>
                  <a:gd name="T12" fmla="*/ 23 w 75"/>
                  <a:gd name="T13" fmla="*/ 59 h 75"/>
                  <a:gd name="T14" fmla="*/ 33 w 75"/>
                  <a:gd name="T15" fmla="*/ 75 h 75"/>
                  <a:gd name="T16" fmla="*/ 75 w 75"/>
                  <a:gd name="T17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42"/>
                    </a:moveTo>
                    <a:lnTo>
                      <a:pt x="70" y="33"/>
                    </a:lnTo>
                    <a:lnTo>
                      <a:pt x="56" y="9"/>
                    </a:lnTo>
                    <a:lnTo>
                      <a:pt x="52" y="0"/>
                    </a:lnTo>
                    <a:lnTo>
                      <a:pt x="0" y="19"/>
                    </a:lnTo>
                    <a:lnTo>
                      <a:pt x="9" y="35"/>
                    </a:lnTo>
                    <a:lnTo>
                      <a:pt x="23" y="59"/>
                    </a:lnTo>
                    <a:lnTo>
                      <a:pt x="33" y="75"/>
                    </a:lnTo>
                    <a:lnTo>
                      <a:pt x="75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2" name="Freeform 71">
                <a:extLst>
                  <a:ext uri="{FF2B5EF4-FFF2-40B4-BE49-F238E27FC236}">
                    <a16:creationId xmlns:a16="http://schemas.microsoft.com/office/drawing/2014/main" id="{F0823349-6563-F962-B23D-A8924F923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288" y="4360863"/>
                <a:ext cx="123825" cy="120650"/>
              </a:xfrm>
              <a:custGeom>
                <a:avLst/>
                <a:gdLst>
                  <a:gd name="T0" fmla="*/ 78 w 78"/>
                  <a:gd name="T1" fmla="*/ 26 h 76"/>
                  <a:gd name="T2" fmla="*/ 68 w 78"/>
                  <a:gd name="T3" fmla="*/ 19 h 76"/>
                  <a:gd name="T4" fmla="*/ 45 w 78"/>
                  <a:gd name="T5" fmla="*/ 5 h 76"/>
                  <a:gd name="T6" fmla="*/ 35 w 78"/>
                  <a:gd name="T7" fmla="*/ 0 h 76"/>
                  <a:gd name="T8" fmla="*/ 0 w 78"/>
                  <a:gd name="T9" fmla="*/ 43 h 76"/>
                  <a:gd name="T10" fmla="*/ 16 w 78"/>
                  <a:gd name="T11" fmla="*/ 52 h 76"/>
                  <a:gd name="T12" fmla="*/ 42 w 78"/>
                  <a:gd name="T13" fmla="*/ 66 h 76"/>
                  <a:gd name="T14" fmla="*/ 59 w 78"/>
                  <a:gd name="T15" fmla="*/ 76 h 76"/>
                  <a:gd name="T16" fmla="*/ 78 w 78"/>
                  <a:gd name="T17" fmla="*/ 2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76">
                    <a:moveTo>
                      <a:pt x="78" y="26"/>
                    </a:moveTo>
                    <a:lnTo>
                      <a:pt x="68" y="19"/>
                    </a:lnTo>
                    <a:lnTo>
                      <a:pt x="45" y="5"/>
                    </a:lnTo>
                    <a:lnTo>
                      <a:pt x="35" y="0"/>
                    </a:lnTo>
                    <a:lnTo>
                      <a:pt x="0" y="43"/>
                    </a:lnTo>
                    <a:lnTo>
                      <a:pt x="16" y="52"/>
                    </a:lnTo>
                    <a:lnTo>
                      <a:pt x="42" y="66"/>
                    </a:lnTo>
                    <a:lnTo>
                      <a:pt x="59" y="76"/>
                    </a:lnTo>
                    <a:lnTo>
                      <a:pt x="78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3" name="Freeform 72">
                <a:extLst>
                  <a:ext uri="{FF2B5EF4-FFF2-40B4-BE49-F238E27FC236}">
                    <a16:creationId xmlns:a16="http://schemas.microsoft.com/office/drawing/2014/main" id="{C0FE47A7-49B1-0D67-06BC-0FB736B4A6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1038" y="4383088"/>
                <a:ext cx="533400" cy="541337"/>
              </a:xfrm>
              <a:custGeom>
                <a:avLst/>
                <a:gdLst>
                  <a:gd name="T0" fmla="*/ 71 w 142"/>
                  <a:gd name="T1" fmla="*/ 144 h 144"/>
                  <a:gd name="T2" fmla="*/ 0 w 142"/>
                  <a:gd name="T3" fmla="*/ 72 h 144"/>
                  <a:gd name="T4" fmla="*/ 71 w 142"/>
                  <a:gd name="T5" fmla="*/ 0 h 144"/>
                  <a:gd name="T6" fmla="*/ 142 w 142"/>
                  <a:gd name="T7" fmla="*/ 72 h 144"/>
                  <a:gd name="T8" fmla="*/ 71 w 142"/>
                  <a:gd name="T9" fmla="*/ 144 h 144"/>
                  <a:gd name="T10" fmla="*/ 71 w 142"/>
                  <a:gd name="T11" fmla="*/ 22 h 144"/>
                  <a:gd name="T12" fmla="*/ 21 w 142"/>
                  <a:gd name="T13" fmla="*/ 72 h 144"/>
                  <a:gd name="T14" fmla="*/ 71 w 142"/>
                  <a:gd name="T15" fmla="*/ 122 h 144"/>
                  <a:gd name="T16" fmla="*/ 120 w 142"/>
                  <a:gd name="T17" fmla="*/ 72 h 144"/>
                  <a:gd name="T18" fmla="*/ 71 w 142"/>
                  <a:gd name="T19" fmla="*/ 2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44">
                    <a:moveTo>
                      <a:pt x="71" y="144"/>
                    </a:moveTo>
                    <a:cubicBezTo>
                      <a:pt x="32" y="144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1" y="0"/>
                    </a:cubicBezTo>
                    <a:cubicBezTo>
                      <a:pt x="110" y="0"/>
                      <a:pt x="142" y="32"/>
                      <a:pt x="142" y="72"/>
                    </a:cubicBezTo>
                    <a:cubicBezTo>
                      <a:pt x="142" y="111"/>
                      <a:pt x="110" y="144"/>
                      <a:pt x="71" y="144"/>
                    </a:cubicBezTo>
                    <a:close/>
                    <a:moveTo>
                      <a:pt x="71" y="22"/>
                    </a:moveTo>
                    <a:cubicBezTo>
                      <a:pt x="44" y="22"/>
                      <a:pt x="21" y="44"/>
                      <a:pt x="21" y="72"/>
                    </a:cubicBezTo>
                    <a:cubicBezTo>
                      <a:pt x="21" y="100"/>
                      <a:pt x="44" y="122"/>
                      <a:pt x="71" y="122"/>
                    </a:cubicBezTo>
                    <a:cubicBezTo>
                      <a:pt x="98" y="122"/>
                      <a:pt x="120" y="100"/>
                      <a:pt x="120" y="72"/>
                    </a:cubicBezTo>
                    <a:cubicBezTo>
                      <a:pt x="120" y="44"/>
                      <a:pt x="98" y="22"/>
                      <a:pt x="71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0DAEF53-315B-F98B-44CD-346CDBA7E74C}"/>
                </a:ext>
              </a:extLst>
            </p:cNvPr>
            <p:cNvGrpSpPr/>
            <p:nvPr/>
          </p:nvGrpSpPr>
          <p:grpSpPr>
            <a:xfrm>
              <a:off x="6458306" y="1426057"/>
              <a:ext cx="348815" cy="400321"/>
              <a:chOff x="-1228720" y="7739055"/>
              <a:chExt cx="709611" cy="814394"/>
            </a:xfrm>
            <a:grpFill/>
          </p:grpSpPr>
          <p:sp>
            <p:nvSpPr>
              <p:cNvPr id="22" name="Oval 153">
                <a:extLst>
                  <a:ext uri="{FF2B5EF4-FFF2-40B4-BE49-F238E27FC236}">
                    <a16:creationId xmlns:a16="http://schemas.microsoft.com/office/drawing/2014/main" id="{124A1847-D55E-5AE8-0AD0-CFB155847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060446" y="7739055"/>
                <a:ext cx="123825" cy="157162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Freeform 154">
                <a:extLst>
                  <a:ext uri="{FF2B5EF4-FFF2-40B4-BE49-F238E27FC236}">
                    <a16:creationId xmlns:a16="http://schemas.microsoft.com/office/drawing/2014/main" id="{4FBC69FB-3FDA-AC9D-4B2B-EAC38D7A1B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28720" y="7910508"/>
                <a:ext cx="454024" cy="642937"/>
              </a:xfrm>
              <a:custGeom>
                <a:avLst/>
                <a:gdLst>
                  <a:gd name="T0" fmla="*/ 121 w 121"/>
                  <a:gd name="T1" fmla="*/ 26 h 171"/>
                  <a:gd name="T2" fmla="*/ 120 w 121"/>
                  <a:gd name="T3" fmla="*/ 26 h 171"/>
                  <a:gd name="T4" fmla="*/ 114 w 121"/>
                  <a:gd name="T5" fmla="*/ 21 h 171"/>
                  <a:gd name="T6" fmla="*/ 90 w 121"/>
                  <a:gd name="T7" fmla="*/ 3 h 171"/>
                  <a:gd name="T8" fmla="*/ 84 w 121"/>
                  <a:gd name="T9" fmla="*/ 1 h 171"/>
                  <a:gd name="T10" fmla="*/ 76 w 121"/>
                  <a:gd name="T11" fmla="*/ 1 h 171"/>
                  <a:gd name="T12" fmla="*/ 74 w 121"/>
                  <a:gd name="T13" fmla="*/ 11 h 171"/>
                  <a:gd name="T14" fmla="*/ 67 w 121"/>
                  <a:gd name="T15" fmla="*/ 42 h 171"/>
                  <a:gd name="T16" fmla="*/ 67 w 121"/>
                  <a:gd name="T17" fmla="*/ 7 h 171"/>
                  <a:gd name="T18" fmla="*/ 58 w 121"/>
                  <a:gd name="T19" fmla="*/ 0 h 171"/>
                  <a:gd name="T20" fmla="*/ 58 w 121"/>
                  <a:gd name="T21" fmla="*/ 9 h 171"/>
                  <a:gd name="T22" fmla="*/ 45 w 121"/>
                  <a:gd name="T23" fmla="*/ 18 h 171"/>
                  <a:gd name="T24" fmla="*/ 40 w 121"/>
                  <a:gd name="T25" fmla="*/ 7 h 171"/>
                  <a:gd name="T26" fmla="*/ 47 w 121"/>
                  <a:gd name="T27" fmla="*/ 0 h 171"/>
                  <a:gd name="T28" fmla="*/ 38 w 121"/>
                  <a:gd name="T29" fmla="*/ 1 h 171"/>
                  <a:gd name="T30" fmla="*/ 3 w 121"/>
                  <a:gd name="T31" fmla="*/ 35 h 171"/>
                  <a:gd name="T32" fmla="*/ 3 w 121"/>
                  <a:gd name="T33" fmla="*/ 36 h 171"/>
                  <a:gd name="T34" fmla="*/ 1 w 121"/>
                  <a:gd name="T35" fmla="*/ 48 h 171"/>
                  <a:gd name="T36" fmla="*/ 2 w 121"/>
                  <a:gd name="T37" fmla="*/ 48 h 171"/>
                  <a:gd name="T38" fmla="*/ 2 w 121"/>
                  <a:gd name="T39" fmla="*/ 50 h 171"/>
                  <a:gd name="T40" fmla="*/ 6 w 121"/>
                  <a:gd name="T41" fmla="*/ 57 h 171"/>
                  <a:gd name="T42" fmla="*/ 20 w 121"/>
                  <a:gd name="T43" fmla="*/ 85 h 171"/>
                  <a:gd name="T44" fmla="*/ 33 w 121"/>
                  <a:gd name="T45" fmla="*/ 90 h 171"/>
                  <a:gd name="T46" fmla="*/ 35 w 121"/>
                  <a:gd name="T47" fmla="*/ 90 h 171"/>
                  <a:gd name="T48" fmla="*/ 60 w 121"/>
                  <a:gd name="T49" fmla="*/ 171 h 171"/>
                  <a:gd name="T50" fmla="*/ 56 w 121"/>
                  <a:gd name="T51" fmla="*/ 110 h 171"/>
                  <a:gd name="T52" fmla="*/ 89 w 121"/>
                  <a:gd name="T53" fmla="*/ 33 h 171"/>
                  <a:gd name="T54" fmla="*/ 93 w 121"/>
                  <a:gd name="T55" fmla="*/ 31 h 171"/>
                  <a:gd name="T56" fmla="*/ 75 w 121"/>
                  <a:gd name="T57" fmla="*/ 45 h 171"/>
                  <a:gd name="T58" fmla="*/ 89 w 121"/>
                  <a:gd name="T59" fmla="*/ 33 h 171"/>
                  <a:gd name="T60" fmla="*/ 30 w 121"/>
                  <a:gd name="T61" fmla="*/ 55 h 171"/>
                  <a:gd name="T62" fmla="*/ 24 w 121"/>
                  <a:gd name="T63" fmla="*/ 44 h 171"/>
                  <a:gd name="T64" fmla="*/ 33 w 121"/>
                  <a:gd name="T65" fmla="*/ 6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71">
                    <a:moveTo>
                      <a:pt x="120" y="42"/>
                    </a:moveTo>
                    <a:cubicBezTo>
                      <a:pt x="120" y="35"/>
                      <a:pt x="121" y="24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88" y="2"/>
                      <a:pt x="86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1" y="1"/>
                      <a:pt x="78" y="1"/>
                      <a:pt x="76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1"/>
                      <a:pt x="42" y="1"/>
                      <a:pt x="39" y="1"/>
                    </a:cubicBezTo>
                    <a:cubicBezTo>
                      <a:pt x="39" y="1"/>
                      <a:pt x="39" y="1"/>
                      <a:pt x="38" y="1"/>
                    </a:cubicBezTo>
                    <a:cubicBezTo>
                      <a:pt x="36" y="2"/>
                      <a:pt x="33" y="3"/>
                      <a:pt x="31" y="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60"/>
                      <a:pt x="2" y="42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20" y="85"/>
                      <a:pt x="20" y="85"/>
                      <a:pt x="20" y="85"/>
                    </a:cubicBezTo>
                    <a:cubicBezTo>
                      <a:pt x="24" y="82"/>
                      <a:pt x="29" y="80"/>
                      <a:pt x="33" y="78"/>
                    </a:cubicBezTo>
                    <a:cubicBezTo>
                      <a:pt x="33" y="82"/>
                      <a:pt x="33" y="86"/>
                      <a:pt x="33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0"/>
                      <a:pt x="34" y="90"/>
                      <a:pt x="35" y="90"/>
                    </a:cubicBezTo>
                    <a:cubicBezTo>
                      <a:pt x="37" y="171"/>
                      <a:pt x="37" y="171"/>
                      <a:pt x="37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61" y="161"/>
                      <a:pt x="61" y="148"/>
                      <a:pt x="61" y="134"/>
                    </a:cubicBezTo>
                    <a:cubicBezTo>
                      <a:pt x="58" y="127"/>
                      <a:pt x="56" y="118"/>
                      <a:pt x="56" y="110"/>
                    </a:cubicBezTo>
                    <a:cubicBezTo>
                      <a:pt x="56" y="74"/>
                      <a:pt x="84" y="44"/>
                      <a:pt x="120" y="42"/>
                    </a:cubicBezTo>
                    <a:close/>
                    <a:moveTo>
                      <a:pt x="89" y="33"/>
                    </a:moveTo>
                    <a:cubicBezTo>
                      <a:pt x="89" y="31"/>
                      <a:pt x="89" y="29"/>
                      <a:pt x="89" y="27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75" y="45"/>
                      <a:pt x="75" y="45"/>
                      <a:pt x="75" y="45"/>
                    </a:cubicBezTo>
                    <a:cubicBezTo>
                      <a:pt x="74" y="42"/>
                      <a:pt x="74" y="42"/>
                      <a:pt x="74" y="42"/>
                    </a:cubicBezTo>
                    <a:lnTo>
                      <a:pt x="89" y="33"/>
                    </a:lnTo>
                    <a:close/>
                    <a:moveTo>
                      <a:pt x="33" y="60"/>
                    </a:moveTo>
                    <a:cubicBezTo>
                      <a:pt x="30" y="55"/>
                      <a:pt x="30" y="55"/>
                      <a:pt x="30" y="5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41"/>
                      <a:pt x="33" y="50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" name="Freeform 155">
                <a:extLst>
                  <a:ext uri="{FF2B5EF4-FFF2-40B4-BE49-F238E27FC236}">
                    <a16:creationId xmlns:a16="http://schemas.microsoft.com/office/drawing/2014/main" id="{C73DEEFD-12E2-C7D9-7ED3-6FAA5AEEC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9008" y="8443908"/>
                <a:ext cx="90488" cy="109537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Freeform 156">
                <a:extLst>
                  <a:ext uri="{FF2B5EF4-FFF2-40B4-BE49-F238E27FC236}">
                    <a16:creationId xmlns:a16="http://schemas.microsoft.com/office/drawing/2014/main" id="{F4FF4787-8003-FF93-1C59-A03FB9F9C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5808" y="8083543"/>
                <a:ext cx="77788" cy="60325"/>
              </a:xfrm>
              <a:custGeom>
                <a:avLst/>
                <a:gdLst>
                  <a:gd name="T0" fmla="*/ 42 w 49"/>
                  <a:gd name="T1" fmla="*/ 0 h 38"/>
                  <a:gd name="T2" fmla="*/ 35 w 49"/>
                  <a:gd name="T3" fmla="*/ 0 h 38"/>
                  <a:gd name="T4" fmla="*/ 14 w 49"/>
                  <a:gd name="T5" fmla="*/ 0 h 38"/>
                  <a:gd name="T6" fmla="*/ 7 w 49"/>
                  <a:gd name="T7" fmla="*/ 0 h 38"/>
                  <a:gd name="T8" fmla="*/ 0 w 49"/>
                  <a:gd name="T9" fmla="*/ 38 h 38"/>
                  <a:gd name="T10" fmla="*/ 14 w 49"/>
                  <a:gd name="T11" fmla="*/ 38 h 38"/>
                  <a:gd name="T12" fmla="*/ 35 w 49"/>
                  <a:gd name="T13" fmla="*/ 38 h 38"/>
                  <a:gd name="T14" fmla="*/ 49 w 49"/>
                  <a:gd name="T15" fmla="*/ 38 h 38"/>
                  <a:gd name="T16" fmla="*/ 42 w 49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38">
                    <a:moveTo>
                      <a:pt x="42" y="0"/>
                    </a:moveTo>
                    <a:lnTo>
                      <a:pt x="35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5" y="38"/>
                    </a:lnTo>
                    <a:lnTo>
                      <a:pt x="49" y="38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6" name="Freeform 157">
                <a:extLst>
                  <a:ext uri="{FF2B5EF4-FFF2-40B4-BE49-F238E27FC236}">
                    <a16:creationId xmlns:a16="http://schemas.microsoft.com/office/drawing/2014/main" id="{0AAF9C97-30A3-495E-7CF7-AE61BCD15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90584" y="8094665"/>
                <a:ext cx="88899" cy="87313"/>
              </a:xfrm>
              <a:custGeom>
                <a:avLst/>
                <a:gdLst>
                  <a:gd name="T0" fmla="*/ 33 w 56"/>
                  <a:gd name="T1" fmla="*/ 0 h 55"/>
                  <a:gd name="T2" fmla="*/ 26 w 56"/>
                  <a:gd name="T3" fmla="*/ 5 h 55"/>
                  <a:gd name="T4" fmla="*/ 7 w 56"/>
                  <a:gd name="T5" fmla="*/ 15 h 55"/>
                  <a:gd name="T6" fmla="*/ 0 w 56"/>
                  <a:gd name="T7" fmla="*/ 19 h 55"/>
                  <a:gd name="T8" fmla="*/ 14 w 56"/>
                  <a:gd name="T9" fmla="*/ 55 h 55"/>
                  <a:gd name="T10" fmla="*/ 28 w 56"/>
                  <a:gd name="T11" fmla="*/ 48 h 55"/>
                  <a:gd name="T12" fmla="*/ 44 w 56"/>
                  <a:gd name="T13" fmla="*/ 38 h 55"/>
                  <a:gd name="T14" fmla="*/ 56 w 56"/>
                  <a:gd name="T15" fmla="*/ 31 h 55"/>
                  <a:gd name="T16" fmla="*/ 33 w 56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5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8"/>
                    </a:lnTo>
                    <a:lnTo>
                      <a:pt x="44" y="38"/>
                    </a:lnTo>
                    <a:lnTo>
                      <a:pt x="56" y="31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" name="Freeform 158">
                <a:extLst>
                  <a:ext uri="{FF2B5EF4-FFF2-40B4-BE49-F238E27FC236}">
                    <a16:creationId xmlns:a16="http://schemas.microsoft.com/office/drawing/2014/main" id="{8894CBD6-9444-688D-B1A6-A363507F1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69959" y="8166102"/>
                <a:ext cx="90488" cy="90486"/>
              </a:xfrm>
              <a:custGeom>
                <a:avLst/>
                <a:gdLst>
                  <a:gd name="T0" fmla="*/ 19 w 57"/>
                  <a:gd name="T1" fmla="*/ 0 h 57"/>
                  <a:gd name="T2" fmla="*/ 14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5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4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5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" name="Freeform 159">
                <a:extLst>
                  <a:ext uri="{FF2B5EF4-FFF2-40B4-BE49-F238E27FC236}">
                    <a16:creationId xmlns:a16="http://schemas.microsoft.com/office/drawing/2014/main" id="{B5C6E800-6F27-1A06-61B6-435AAE8E9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9008" y="8272465"/>
                <a:ext cx="60325" cy="74611"/>
              </a:xfrm>
              <a:custGeom>
                <a:avLst/>
                <a:gdLst>
                  <a:gd name="T0" fmla="*/ 0 w 38"/>
                  <a:gd name="T1" fmla="*/ 4 h 47"/>
                  <a:gd name="T2" fmla="*/ 0 w 38"/>
                  <a:gd name="T3" fmla="*/ 14 h 47"/>
                  <a:gd name="T4" fmla="*/ 0 w 38"/>
                  <a:gd name="T5" fmla="*/ 33 h 47"/>
                  <a:gd name="T6" fmla="*/ 0 w 38"/>
                  <a:gd name="T7" fmla="*/ 42 h 47"/>
                  <a:gd name="T8" fmla="*/ 38 w 38"/>
                  <a:gd name="T9" fmla="*/ 47 h 47"/>
                  <a:gd name="T10" fmla="*/ 38 w 38"/>
                  <a:gd name="T11" fmla="*/ 33 h 47"/>
                  <a:gd name="T12" fmla="*/ 38 w 38"/>
                  <a:gd name="T13" fmla="*/ 14 h 47"/>
                  <a:gd name="T14" fmla="*/ 38 w 38"/>
                  <a:gd name="T15" fmla="*/ 0 h 47"/>
                  <a:gd name="T16" fmla="*/ 0 w 38"/>
                  <a:gd name="T17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7">
                    <a:moveTo>
                      <a:pt x="0" y="4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2"/>
                    </a:lnTo>
                    <a:lnTo>
                      <a:pt x="38" y="47"/>
                    </a:lnTo>
                    <a:lnTo>
                      <a:pt x="38" y="33"/>
                    </a:lnTo>
                    <a:lnTo>
                      <a:pt x="38" y="14"/>
                    </a:lnTo>
                    <a:lnTo>
                      <a:pt x="38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9" name="Freeform 160">
                <a:extLst>
                  <a:ext uri="{FF2B5EF4-FFF2-40B4-BE49-F238E27FC236}">
                    <a16:creationId xmlns:a16="http://schemas.microsoft.com/office/drawing/2014/main" id="{D7D6439A-80BA-ECDB-3E23-00D5EEBF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77895" y="8361365"/>
                <a:ext cx="87312" cy="90486"/>
              </a:xfrm>
              <a:custGeom>
                <a:avLst/>
                <a:gdLst>
                  <a:gd name="T0" fmla="*/ 0 w 55"/>
                  <a:gd name="T1" fmla="*/ 26 h 57"/>
                  <a:gd name="T2" fmla="*/ 5 w 55"/>
                  <a:gd name="T3" fmla="*/ 34 h 57"/>
                  <a:gd name="T4" fmla="*/ 14 w 55"/>
                  <a:gd name="T5" fmla="*/ 50 h 57"/>
                  <a:gd name="T6" fmla="*/ 19 w 55"/>
                  <a:gd name="T7" fmla="*/ 57 h 57"/>
                  <a:gd name="T8" fmla="*/ 55 w 55"/>
                  <a:gd name="T9" fmla="*/ 43 h 57"/>
                  <a:gd name="T10" fmla="*/ 47 w 55"/>
                  <a:gd name="T11" fmla="*/ 31 h 57"/>
                  <a:gd name="T12" fmla="*/ 38 w 55"/>
                  <a:gd name="T13" fmla="*/ 15 h 57"/>
                  <a:gd name="T14" fmla="*/ 31 w 55"/>
                  <a:gd name="T15" fmla="*/ 0 h 57"/>
                  <a:gd name="T16" fmla="*/ 0 w 55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7">
                    <a:moveTo>
                      <a:pt x="0" y="26"/>
                    </a:moveTo>
                    <a:lnTo>
                      <a:pt x="5" y="34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5" y="43"/>
                    </a:lnTo>
                    <a:lnTo>
                      <a:pt x="47" y="31"/>
                    </a:lnTo>
                    <a:lnTo>
                      <a:pt x="38" y="15"/>
                    </a:lnTo>
                    <a:lnTo>
                      <a:pt x="31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0" name="Freeform 161">
                <a:extLst>
                  <a:ext uri="{FF2B5EF4-FFF2-40B4-BE49-F238E27FC236}">
                    <a16:creationId xmlns:a16="http://schemas.microsoft.com/office/drawing/2014/main" id="{A63C6509-2B2B-537E-570F-7E2BA5B58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06459" y="8443915"/>
                <a:ext cx="90488" cy="87313"/>
              </a:xfrm>
              <a:custGeom>
                <a:avLst/>
                <a:gdLst>
                  <a:gd name="T0" fmla="*/ 0 w 57"/>
                  <a:gd name="T1" fmla="*/ 36 h 55"/>
                  <a:gd name="T2" fmla="*/ 7 w 57"/>
                  <a:gd name="T3" fmla="*/ 41 h 55"/>
                  <a:gd name="T4" fmla="*/ 26 w 57"/>
                  <a:gd name="T5" fmla="*/ 50 h 55"/>
                  <a:gd name="T6" fmla="*/ 31 w 57"/>
                  <a:gd name="T7" fmla="*/ 55 h 55"/>
                  <a:gd name="T8" fmla="*/ 57 w 57"/>
                  <a:gd name="T9" fmla="*/ 24 h 55"/>
                  <a:gd name="T10" fmla="*/ 45 w 57"/>
                  <a:gd name="T11" fmla="*/ 17 h 55"/>
                  <a:gd name="T12" fmla="*/ 26 w 57"/>
                  <a:gd name="T13" fmla="*/ 8 h 55"/>
                  <a:gd name="T14" fmla="*/ 14 w 57"/>
                  <a:gd name="T15" fmla="*/ 0 h 55"/>
                  <a:gd name="T16" fmla="*/ 0 w 57"/>
                  <a:gd name="T17" fmla="*/ 3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0" y="36"/>
                    </a:moveTo>
                    <a:lnTo>
                      <a:pt x="7" y="41"/>
                    </a:lnTo>
                    <a:lnTo>
                      <a:pt x="26" y="50"/>
                    </a:lnTo>
                    <a:lnTo>
                      <a:pt x="31" y="55"/>
                    </a:lnTo>
                    <a:lnTo>
                      <a:pt x="57" y="24"/>
                    </a:lnTo>
                    <a:lnTo>
                      <a:pt x="45" y="17"/>
                    </a:lnTo>
                    <a:lnTo>
                      <a:pt x="26" y="8"/>
                    </a:lnTo>
                    <a:lnTo>
                      <a:pt x="14" y="0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" name="Freeform 162">
                <a:extLst>
                  <a:ext uri="{FF2B5EF4-FFF2-40B4-BE49-F238E27FC236}">
                    <a16:creationId xmlns:a16="http://schemas.microsoft.com/office/drawing/2014/main" id="{366642AC-38B0-4E02-3DFB-5DFCCB5FB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4859" y="8489949"/>
                <a:ext cx="79375" cy="63500"/>
              </a:xfrm>
              <a:custGeom>
                <a:avLst/>
                <a:gdLst>
                  <a:gd name="T0" fmla="*/ 7 w 50"/>
                  <a:gd name="T1" fmla="*/ 40 h 40"/>
                  <a:gd name="T2" fmla="*/ 14 w 50"/>
                  <a:gd name="T3" fmla="*/ 40 h 40"/>
                  <a:gd name="T4" fmla="*/ 35 w 50"/>
                  <a:gd name="T5" fmla="*/ 40 h 40"/>
                  <a:gd name="T6" fmla="*/ 42 w 50"/>
                  <a:gd name="T7" fmla="*/ 40 h 40"/>
                  <a:gd name="T8" fmla="*/ 50 w 50"/>
                  <a:gd name="T9" fmla="*/ 0 h 40"/>
                  <a:gd name="T10" fmla="*/ 35 w 50"/>
                  <a:gd name="T11" fmla="*/ 0 h 40"/>
                  <a:gd name="T12" fmla="*/ 14 w 50"/>
                  <a:gd name="T13" fmla="*/ 0 h 40"/>
                  <a:gd name="T14" fmla="*/ 0 w 50"/>
                  <a:gd name="T15" fmla="*/ 0 h 40"/>
                  <a:gd name="T16" fmla="*/ 7 w 50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0">
                    <a:moveTo>
                      <a:pt x="7" y="40"/>
                    </a:moveTo>
                    <a:lnTo>
                      <a:pt x="14" y="40"/>
                    </a:lnTo>
                    <a:lnTo>
                      <a:pt x="35" y="40"/>
                    </a:lnTo>
                    <a:lnTo>
                      <a:pt x="42" y="40"/>
                    </a:lnTo>
                    <a:lnTo>
                      <a:pt x="50" y="0"/>
                    </a:lnTo>
                    <a:lnTo>
                      <a:pt x="35" y="0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7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2" name="Freeform 163">
                <a:extLst>
                  <a:ext uri="{FF2B5EF4-FFF2-40B4-BE49-F238E27FC236}">
                    <a16:creationId xmlns:a16="http://schemas.microsoft.com/office/drawing/2014/main" id="{3EF0F2BE-B4D7-88EE-3FED-B0A1B1C7A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1196" y="8451837"/>
                <a:ext cx="90488" cy="87313"/>
              </a:xfrm>
              <a:custGeom>
                <a:avLst/>
                <a:gdLst>
                  <a:gd name="T0" fmla="*/ 26 w 57"/>
                  <a:gd name="T1" fmla="*/ 55 h 55"/>
                  <a:gd name="T2" fmla="*/ 31 w 57"/>
                  <a:gd name="T3" fmla="*/ 52 h 55"/>
                  <a:gd name="T4" fmla="*/ 50 w 57"/>
                  <a:gd name="T5" fmla="*/ 40 h 55"/>
                  <a:gd name="T6" fmla="*/ 57 w 57"/>
                  <a:gd name="T7" fmla="*/ 38 h 55"/>
                  <a:gd name="T8" fmla="*/ 43 w 57"/>
                  <a:gd name="T9" fmla="*/ 0 h 55"/>
                  <a:gd name="T10" fmla="*/ 31 w 57"/>
                  <a:gd name="T11" fmla="*/ 7 h 55"/>
                  <a:gd name="T12" fmla="*/ 12 w 57"/>
                  <a:gd name="T13" fmla="*/ 19 h 55"/>
                  <a:gd name="T14" fmla="*/ 0 w 57"/>
                  <a:gd name="T15" fmla="*/ 26 h 55"/>
                  <a:gd name="T16" fmla="*/ 26 w 57"/>
                  <a:gd name="T1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26" y="55"/>
                    </a:moveTo>
                    <a:lnTo>
                      <a:pt x="31" y="52"/>
                    </a:lnTo>
                    <a:lnTo>
                      <a:pt x="50" y="40"/>
                    </a:lnTo>
                    <a:lnTo>
                      <a:pt x="57" y="38"/>
                    </a:lnTo>
                    <a:lnTo>
                      <a:pt x="43" y="0"/>
                    </a:lnTo>
                    <a:lnTo>
                      <a:pt x="31" y="7"/>
                    </a:lnTo>
                    <a:lnTo>
                      <a:pt x="12" y="19"/>
                    </a:lnTo>
                    <a:lnTo>
                      <a:pt x="0" y="26"/>
                    </a:lnTo>
                    <a:lnTo>
                      <a:pt x="26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" name="Freeform 164">
                <a:extLst>
                  <a:ext uri="{FF2B5EF4-FFF2-40B4-BE49-F238E27FC236}">
                    <a16:creationId xmlns:a16="http://schemas.microsoft.com/office/drawing/2014/main" id="{BF0D30CE-3EBE-A49E-574D-1EAA0D592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8647" y="8380399"/>
                <a:ext cx="85724" cy="87313"/>
              </a:xfrm>
              <a:custGeom>
                <a:avLst/>
                <a:gdLst>
                  <a:gd name="T0" fmla="*/ 36 w 54"/>
                  <a:gd name="T1" fmla="*/ 55 h 55"/>
                  <a:gd name="T2" fmla="*/ 40 w 54"/>
                  <a:gd name="T3" fmla="*/ 48 h 55"/>
                  <a:gd name="T4" fmla="*/ 50 w 54"/>
                  <a:gd name="T5" fmla="*/ 31 h 55"/>
                  <a:gd name="T6" fmla="*/ 54 w 54"/>
                  <a:gd name="T7" fmla="*/ 24 h 55"/>
                  <a:gd name="T8" fmla="*/ 24 w 54"/>
                  <a:gd name="T9" fmla="*/ 0 h 55"/>
                  <a:gd name="T10" fmla="*/ 17 w 54"/>
                  <a:gd name="T11" fmla="*/ 12 h 55"/>
                  <a:gd name="T12" fmla="*/ 7 w 54"/>
                  <a:gd name="T13" fmla="*/ 29 h 55"/>
                  <a:gd name="T14" fmla="*/ 0 w 54"/>
                  <a:gd name="T15" fmla="*/ 40 h 55"/>
                  <a:gd name="T16" fmla="*/ 36 w 54"/>
                  <a:gd name="T1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5">
                    <a:moveTo>
                      <a:pt x="36" y="55"/>
                    </a:moveTo>
                    <a:lnTo>
                      <a:pt x="40" y="48"/>
                    </a:lnTo>
                    <a:lnTo>
                      <a:pt x="50" y="31"/>
                    </a:lnTo>
                    <a:lnTo>
                      <a:pt x="54" y="24"/>
                    </a:lnTo>
                    <a:lnTo>
                      <a:pt x="24" y="0"/>
                    </a:lnTo>
                    <a:lnTo>
                      <a:pt x="17" y="12"/>
                    </a:lnTo>
                    <a:lnTo>
                      <a:pt x="7" y="29"/>
                    </a:lnTo>
                    <a:lnTo>
                      <a:pt x="0" y="40"/>
                    </a:lnTo>
                    <a:lnTo>
                      <a:pt x="36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4" name="Freeform 165">
                <a:extLst>
                  <a:ext uri="{FF2B5EF4-FFF2-40B4-BE49-F238E27FC236}">
                    <a16:creationId xmlns:a16="http://schemas.microsoft.com/office/drawing/2014/main" id="{87A29E78-C7E1-9626-96D6-4CC8F489C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84197" y="8289912"/>
                <a:ext cx="65088" cy="76200"/>
              </a:xfrm>
              <a:custGeom>
                <a:avLst/>
                <a:gdLst>
                  <a:gd name="T0" fmla="*/ 41 w 41"/>
                  <a:gd name="T1" fmla="*/ 43 h 48"/>
                  <a:gd name="T2" fmla="*/ 41 w 41"/>
                  <a:gd name="T3" fmla="*/ 34 h 48"/>
                  <a:gd name="T4" fmla="*/ 41 w 41"/>
                  <a:gd name="T5" fmla="*/ 15 h 48"/>
                  <a:gd name="T6" fmla="*/ 41 w 41"/>
                  <a:gd name="T7" fmla="*/ 5 h 48"/>
                  <a:gd name="T8" fmla="*/ 0 w 41"/>
                  <a:gd name="T9" fmla="*/ 0 h 48"/>
                  <a:gd name="T10" fmla="*/ 0 w 41"/>
                  <a:gd name="T11" fmla="*/ 15 h 48"/>
                  <a:gd name="T12" fmla="*/ 0 w 41"/>
                  <a:gd name="T13" fmla="*/ 34 h 48"/>
                  <a:gd name="T14" fmla="*/ 0 w 41"/>
                  <a:gd name="T15" fmla="*/ 48 h 48"/>
                  <a:gd name="T16" fmla="*/ 41 w 41"/>
                  <a:gd name="T17" fmla="*/ 4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8">
                    <a:moveTo>
                      <a:pt x="41" y="43"/>
                    </a:moveTo>
                    <a:lnTo>
                      <a:pt x="41" y="34"/>
                    </a:lnTo>
                    <a:lnTo>
                      <a:pt x="41" y="15"/>
                    </a:lnTo>
                    <a:lnTo>
                      <a:pt x="41" y="5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0" y="34"/>
                    </a:lnTo>
                    <a:lnTo>
                      <a:pt x="0" y="48"/>
                    </a:lnTo>
                    <a:lnTo>
                      <a:pt x="41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5" name="Freeform 166">
                <a:extLst>
                  <a:ext uri="{FF2B5EF4-FFF2-40B4-BE49-F238E27FC236}">
                    <a16:creationId xmlns:a16="http://schemas.microsoft.com/office/drawing/2014/main" id="{C8A39512-6355-B40C-A092-8BDBF485B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20711" y="8185137"/>
                <a:ext cx="85724" cy="87313"/>
              </a:xfrm>
              <a:custGeom>
                <a:avLst/>
                <a:gdLst>
                  <a:gd name="T0" fmla="*/ 54 w 54"/>
                  <a:gd name="T1" fmla="*/ 31 h 55"/>
                  <a:gd name="T2" fmla="*/ 52 w 54"/>
                  <a:gd name="T3" fmla="*/ 24 h 55"/>
                  <a:gd name="T4" fmla="*/ 40 w 54"/>
                  <a:gd name="T5" fmla="*/ 7 h 55"/>
                  <a:gd name="T6" fmla="*/ 38 w 54"/>
                  <a:gd name="T7" fmla="*/ 0 h 55"/>
                  <a:gd name="T8" fmla="*/ 0 w 54"/>
                  <a:gd name="T9" fmla="*/ 14 h 55"/>
                  <a:gd name="T10" fmla="*/ 7 w 54"/>
                  <a:gd name="T11" fmla="*/ 26 h 55"/>
                  <a:gd name="T12" fmla="*/ 16 w 54"/>
                  <a:gd name="T13" fmla="*/ 43 h 55"/>
                  <a:gd name="T14" fmla="*/ 23 w 54"/>
                  <a:gd name="T15" fmla="*/ 55 h 55"/>
                  <a:gd name="T16" fmla="*/ 54 w 54"/>
                  <a:gd name="T17" fmla="*/ 3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5">
                    <a:moveTo>
                      <a:pt x="54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6" y="43"/>
                    </a:lnTo>
                    <a:lnTo>
                      <a:pt x="23" y="55"/>
                    </a:lnTo>
                    <a:lnTo>
                      <a:pt x="54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6" name="Freeform 167">
                <a:extLst>
                  <a:ext uri="{FF2B5EF4-FFF2-40B4-BE49-F238E27FC236}">
                    <a16:creationId xmlns:a16="http://schemas.microsoft.com/office/drawing/2014/main" id="{2F5A0115-C12F-C9D7-008C-8C2DAB405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6910" y="8105753"/>
                <a:ext cx="90488" cy="87312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5 h 55"/>
                  <a:gd name="T4" fmla="*/ 34 w 57"/>
                  <a:gd name="T5" fmla="*/ 3 h 55"/>
                  <a:gd name="T6" fmla="*/ 27 w 57"/>
                  <a:gd name="T7" fmla="*/ 0 h 55"/>
                  <a:gd name="T8" fmla="*/ 0 w 57"/>
                  <a:gd name="T9" fmla="*/ 31 h 55"/>
                  <a:gd name="T10" fmla="*/ 15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5"/>
                    </a:lnTo>
                    <a:lnTo>
                      <a:pt x="34" y="3"/>
                    </a:lnTo>
                    <a:lnTo>
                      <a:pt x="27" y="0"/>
                    </a:lnTo>
                    <a:lnTo>
                      <a:pt x="0" y="31"/>
                    </a:lnTo>
                    <a:lnTo>
                      <a:pt x="15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7" name="Freeform 168">
                <a:extLst>
                  <a:ext uri="{FF2B5EF4-FFF2-40B4-BE49-F238E27FC236}">
                    <a16:creationId xmlns:a16="http://schemas.microsoft.com/office/drawing/2014/main" id="{8D8D0012-D440-9AFC-DC8D-FB47E9F55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47735" y="8121633"/>
                <a:ext cx="387349" cy="390524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8" name="Oval 169">
                <a:extLst>
                  <a:ext uri="{FF2B5EF4-FFF2-40B4-BE49-F238E27FC236}">
                    <a16:creationId xmlns:a16="http://schemas.microsoft.com/office/drawing/2014/main" id="{9EA4A639-9C9D-41ED-AB6E-683D38327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38200" y="8234363"/>
                <a:ext cx="165099" cy="16509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6" name="Group 49">
              <a:extLst>
                <a:ext uri="{FF2B5EF4-FFF2-40B4-BE49-F238E27FC236}">
                  <a16:creationId xmlns:a16="http://schemas.microsoft.com/office/drawing/2014/main" id="{3EAE91C8-0003-6155-F575-926629CE49E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81558" y="1473548"/>
              <a:ext cx="439598" cy="305027"/>
              <a:chOff x="-1257" y="2856"/>
              <a:chExt cx="490" cy="340"/>
            </a:xfrm>
            <a:grpFill/>
          </p:grpSpPr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A0061CE7-E4D8-30B7-5938-CE13E9A2A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65" y="2856"/>
                <a:ext cx="281" cy="257"/>
              </a:xfrm>
              <a:custGeom>
                <a:avLst/>
                <a:gdLst>
                  <a:gd name="T0" fmla="*/ 144 w 147"/>
                  <a:gd name="T1" fmla="*/ 38 h 134"/>
                  <a:gd name="T2" fmla="*/ 144 w 147"/>
                  <a:gd name="T3" fmla="*/ 33 h 134"/>
                  <a:gd name="T4" fmla="*/ 128 w 147"/>
                  <a:gd name="T5" fmla="*/ 5 h 134"/>
                  <a:gd name="T6" fmla="*/ 76 w 147"/>
                  <a:gd name="T7" fmla="*/ 15 h 134"/>
                  <a:gd name="T8" fmla="*/ 59 w 147"/>
                  <a:gd name="T9" fmla="*/ 1 h 134"/>
                  <a:gd name="T10" fmla="*/ 30 w 147"/>
                  <a:gd name="T11" fmla="*/ 6 h 134"/>
                  <a:gd name="T12" fmla="*/ 18 w 147"/>
                  <a:gd name="T13" fmla="*/ 25 h 134"/>
                  <a:gd name="T14" fmla="*/ 2 w 147"/>
                  <a:gd name="T15" fmla="*/ 58 h 134"/>
                  <a:gd name="T16" fmla="*/ 9 w 147"/>
                  <a:gd name="T17" fmla="*/ 117 h 134"/>
                  <a:gd name="T18" fmla="*/ 18 w 147"/>
                  <a:gd name="T19" fmla="*/ 134 h 134"/>
                  <a:gd name="T20" fmla="*/ 18 w 147"/>
                  <a:gd name="T21" fmla="*/ 133 h 134"/>
                  <a:gd name="T22" fmla="*/ 18 w 147"/>
                  <a:gd name="T23" fmla="*/ 133 h 134"/>
                  <a:gd name="T24" fmla="*/ 17 w 147"/>
                  <a:gd name="T25" fmla="*/ 84 h 134"/>
                  <a:gd name="T26" fmla="*/ 17 w 147"/>
                  <a:gd name="T27" fmla="*/ 80 h 134"/>
                  <a:gd name="T28" fmla="*/ 25 w 147"/>
                  <a:gd name="T29" fmla="*/ 58 h 134"/>
                  <a:gd name="T30" fmla="*/ 45 w 147"/>
                  <a:gd name="T31" fmla="*/ 46 h 134"/>
                  <a:gd name="T32" fmla="*/ 144 w 147"/>
                  <a:gd name="T33" fmla="*/ 38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7" h="134">
                    <a:moveTo>
                      <a:pt x="144" y="38"/>
                    </a:moveTo>
                    <a:cubicBezTo>
                      <a:pt x="144" y="33"/>
                      <a:pt x="144" y="33"/>
                      <a:pt x="144" y="33"/>
                    </a:cubicBezTo>
                    <a:cubicBezTo>
                      <a:pt x="147" y="16"/>
                      <a:pt x="140" y="3"/>
                      <a:pt x="128" y="5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6" y="5"/>
                      <a:pt x="65" y="0"/>
                      <a:pt x="59" y="1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4" y="8"/>
                      <a:pt x="17" y="16"/>
                      <a:pt x="18" y="25"/>
                    </a:cubicBezTo>
                    <a:cubicBezTo>
                      <a:pt x="7" y="27"/>
                      <a:pt x="0" y="42"/>
                      <a:pt x="2" y="58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10" y="125"/>
                      <a:pt x="13" y="131"/>
                      <a:pt x="18" y="134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3"/>
                      <a:pt x="17" y="82"/>
                      <a:pt x="17" y="80"/>
                    </a:cubicBezTo>
                    <a:cubicBezTo>
                      <a:pt x="17" y="72"/>
                      <a:pt x="20" y="64"/>
                      <a:pt x="25" y="58"/>
                    </a:cubicBezTo>
                    <a:cubicBezTo>
                      <a:pt x="30" y="51"/>
                      <a:pt x="37" y="47"/>
                      <a:pt x="45" y="46"/>
                    </a:cubicBezTo>
                    <a:lnTo>
                      <a:pt x="144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7C217FD7-D5DB-A89B-45EF-CE75D46CB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08" y="2948"/>
                <a:ext cx="282" cy="179"/>
              </a:xfrm>
              <a:custGeom>
                <a:avLst/>
                <a:gdLst>
                  <a:gd name="T0" fmla="*/ 146 w 147"/>
                  <a:gd name="T1" fmla="*/ 2 h 93"/>
                  <a:gd name="T2" fmla="*/ 141 w 147"/>
                  <a:gd name="T3" fmla="*/ 0 h 93"/>
                  <a:gd name="T4" fmla="*/ 140 w 147"/>
                  <a:gd name="T5" fmla="*/ 0 h 93"/>
                  <a:gd name="T6" fmla="*/ 111 w 147"/>
                  <a:gd name="T7" fmla="*/ 3 h 93"/>
                  <a:gd name="T8" fmla="*/ 16 w 147"/>
                  <a:gd name="T9" fmla="*/ 11 h 93"/>
                  <a:gd name="T10" fmla="*/ 5 w 147"/>
                  <a:gd name="T11" fmla="*/ 17 h 93"/>
                  <a:gd name="T12" fmla="*/ 0 w 147"/>
                  <a:gd name="T13" fmla="*/ 32 h 93"/>
                  <a:gd name="T14" fmla="*/ 0 w 147"/>
                  <a:gd name="T15" fmla="*/ 35 h 93"/>
                  <a:gd name="T16" fmla="*/ 0 w 147"/>
                  <a:gd name="T17" fmla="*/ 35 h 93"/>
                  <a:gd name="T18" fmla="*/ 1 w 147"/>
                  <a:gd name="T19" fmla="*/ 84 h 93"/>
                  <a:gd name="T20" fmla="*/ 2 w 147"/>
                  <a:gd name="T21" fmla="*/ 87 h 93"/>
                  <a:gd name="T22" fmla="*/ 11 w 147"/>
                  <a:gd name="T23" fmla="*/ 93 h 93"/>
                  <a:gd name="T24" fmla="*/ 13 w 147"/>
                  <a:gd name="T25" fmla="*/ 93 h 93"/>
                  <a:gd name="T26" fmla="*/ 99 w 147"/>
                  <a:gd name="T27" fmla="*/ 85 h 93"/>
                  <a:gd name="T28" fmla="*/ 110 w 147"/>
                  <a:gd name="T29" fmla="*/ 80 h 93"/>
                  <a:gd name="T30" fmla="*/ 118 w 147"/>
                  <a:gd name="T31" fmla="*/ 70 h 93"/>
                  <a:gd name="T32" fmla="*/ 118 w 147"/>
                  <a:gd name="T33" fmla="*/ 69 h 93"/>
                  <a:gd name="T34" fmla="*/ 144 w 147"/>
                  <a:gd name="T35" fmla="*/ 19 h 93"/>
                  <a:gd name="T36" fmla="*/ 147 w 147"/>
                  <a:gd name="T37" fmla="*/ 8 h 93"/>
                  <a:gd name="T38" fmla="*/ 146 w 147"/>
                  <a:gd name="T39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" h="93">
                    <a:moveTo>
                      <a:pt x="146" y="2"/>
                    </a:moveTo>
                    <a:cubicBezTo>
                      <a:pt x="145" y="1"/>
                      <a:pt x="144" y="0"/>
                      <a:pt x="141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2" y="11"/>
                      <a:pt x="8" y="14"/>
                      <a:pt x="5" y="17"/>
                    </a:cubicBezTo>
                    <a:cubicBezTo>
                      <a:pt x="2" y="21"/>
                      <a:pt x="0" y="27"/>
                      <a:pt x="0" y="32"/>
                    </a:cubicBezTo>
                    <a:cubicBezTo>
                      <a:pt x="0" y="33"/>
                      <a:pt x="0" y="34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5"/>
                      <a:pt x="1" y="86"/>
                      <a:pt x="2" y="87"/>
                    </a:cubicBezTo>
                    <a:cubicBezTo>
                      <a:pt x="3" y="90"/>
                      <a:pt x="7" y="93"/>
                      <a:pt x="11" y="93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99" y="85"/>
                      <a:pt x="99" y="85"/>
                      <a:pt x="99" y="85"/>
                    </a:cubicBezTo>
                    <a:cubicBezTo>
                      <a:pt x="102" y="84"/>
                      <a:pt x="106" y="83"/>
                      <a:pt x="110" y="80"/>
                    </a:cubicBezTo>
                    <a:cubicBezTo>
                      <a:pt x="113" y="77"/>
                      <a:pt x="116" y="73"/>
                      <a:pt x="118" y="70"/>
                    </a:cubicBezTo>
                    <a:cubicBezTo>
                      <a:pt x="118" y="69"/>
                      <a:pt x="118" y="69"/>
                      <a:pt x="118" y="69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6" y="15"/>
                      <a:pt x="147" y="11"/>
                      <a:pt x="147" y="8"/>
                    </a:cubicBezTo>
                    <a:cubicBezTo>
                      <a:pt x="147" y="5"/>
                      <a:pt x="146" y="3"/>
                      <a:pt x="14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" name="Freeform 52">
                <a:extLst>
                  <a:ext uri="{FF2B5EF4-FFF2-40B4-BE49-F238E27FC236}">
                    <a16:creationId xmlns:a16="http://schemas.microsoft.com/office/drawing/2014/main" id="{B7D2F7E4-E835-C980-4739-8B110076B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0" y="3163"/>
                <a:ext cx="213" cy="14"/>
              </a:xfrm>
              <a:custGeom>
                <a:avLst/>
                <a:gdLst>
                  <a:gd name="T0" fmla="*/ 111 w 111"/>
                  <a:gd name="T1" fmla="*/ 0 h 7"/>
                  <a:gd name="T2" fmla="*/ 0 w 111"/>
                  <a:gd name="T3" fmla="*/ 0 h 7"/>
                  <a:gd name="T4" fmla="*/ 1 w 111"/>
                  <a:gd name="T5" fmla="*/ 3 h 7"/>
                  <a:gd name="T6" fmla="*/ 0 w 111"/>
                  <a:gd name="T7" fmla="*/ 7 h 7"/>
                  <a:gd name="T8" fmla="*/ 111 w 111"/>
                  <a:gd name="T9" fmla="*/ 7 h 7"/>
                  <a:gd name="T10" fmla="*/ 111 w 111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7">
                    <a:moveTo>
                      <a:pt x="11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111" y="7"/>
                      <a:pt x="111" y="7"/>
                      <a:pt x="111" y="7"/>
                    </a:cubicBezTo>
                    <a:lnTo>
                      <a:pt x="1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570B9514-314F-022C-2D6B-8B5DA9229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57" y="3163"/>
                <a:ext cx="211" cy="14"/>
              </a:xfrm>
              <a:custGeom>
                <a:avLst/>
                <a:gdLst>
                  <a:gd name="T0" fmla="*/ 110 w 110"/>
                  <a:gd name="T1" fmla="*/ 0 h 7"/>
                  <a:gd name="T2" fmla="*/ 0 w 110"/>
                  <a:gd name="T3" fmla="*/ 0 h 7"/>
                  <a:gd name="T4" fmla="*/ 0 w 110"/>
                  <a:gd name="T5" fmla="*/ 7 h 7"/>
                  <a:gd name="T6" fmla="*/ 110 w 110"/>
                  <a:gd name="T7" fmla="*/ 7 h 7"/>
                  <a:gd name="T8" fmla="*/ 110 w 110"/>
                  <a:gd name="T9" fmla="*/ 3 h 7"/>
                  <a:gd name="T10" fmla="*/ 110 w 110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">
                    <a:moveTo>
                      <a:pt x="1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10" y="7"/>
                      <a:pt x="110" y="7"/>
                      <a:pt x="110" y="7"/>
                    </a:cubicBezTo>
                    <a:cubicBezTo>
                      <a:pt x="110" y="6"/>
                      <a:pt x="110" y="5"/>
                      <a:pt x="110" y="3"/>
                    </a:cubicBezTo>
                    <a:cubicBezTo>
                      <a:pt x="110" y="2"/>
                      <a:pt x="110" y="1"/>
                      <a:pt x="1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058A3F71-91A5-D347-C2DC-D580A1193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39" y="3083"/>
                <a:ext cx="52" cy="113"/>
              </a:xfrm>
              <a:custGeom>
                <a:avLst/>
                <a:gdLst>
                  <a:gd name="T0" fmla="*/ 26 w 27"/>
                  <a:gd name="T1" fmla="*/ 42 h 59"/>
                  <a:gd name="T2" fmla="*/ 21 w 27"/>
                  <a:gd name="T3" fmla="*/ 35 h 59"/>
                  <a:gd name="T4" fmla="*/ 21 w 27"/>
                  <a:gd name="T5" fmla="*/ 6 h 59"/>
                  <a:gd name="T6" fmla="*/ 14 w 27"/>
                  <a:gd name="T7" fmla="*/ 0 h 59"/>
                  <a:gd name="T8" fmla="*/ 6 w 27"/>
                  <a:gd name="T9" fmla="*/ 6 h 59"/>
                  <a:gd name="T10" fmla="*/ 6 w 27"/>
                  <a:gd name="T11" fmla="*/ 35 h 59"/>
                  <a:gd name="T12" fmla="*/ 1 w 27"/>
                  <a:gd name="T13" fmla="*/ 42 h 59"/>
                  <a:gd name="T14" fmla="*/ 0 w 27"/>
                  <a:gd name="T15" fmla="*/ 45 h 59"/>
                  <a:gd name="T16" fmla="*/ 1 w 27"/>
                  <a:gd name="T17" fmla="*/ 49 h 59"/>
                  <a:gd name="T18" fmla="*/ 14 w 27"/>
                  <a:gd name="T19" fmla="*/ 59 h 59"/>
                  <a:gd name="T20" fmla="*/ 26 w 27"/>
                  <a:gd name="T21" fmla="*/ 49 h 59"/>
                  <a:gd name="T22" fmla="*/ 27 w 27"/>
                  <a:gd name="T23" fmla="*/ 45 h 59"/>
                  <a:gd name="T24" fmla="*/ 26 w 27"/>
                  <a:gd name="T25" fmla="*/ 4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59">
                    <a:moveTo>
                      <a:pt x="26" y="42"/>
                    </a:moveTo>
                    <a:cubicBezTo>
                      <a:pt x="25" y="39"/>
                      <a:pt x="24" y="36"/>
                      <a:pt x="21" y="3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18" y="0"/>
                      <a:pt x="14" y="0"/>
                    </a:cubicBezTo>
                    <a:cubicBezTo>
                      <a:pt x="9" y="0"/>
                      <a:pt x="6" y="3"/>
                      <a:pt x="6" y="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" y="36"/>
                      <a:pt x="2" y="39"/>
                      <a:pt x="1" y="42"/>
                    </a:cubicBezTo>
                    <a:cubicBezTo>
                      <a:pt x="1" y="43"/>
                      <a:pt x="0" y="44"/>
                      <a:pt x="0" y="45"/>
                    </a:cubicBezTo>
                    <a:cubicBezTo>
                      <a:pt x="0" y="47"/>
                      <a:pt x="1" y="48"/>
                      <a:pt x="1" y="49"/>
                    </a:cubicBezTo>
                    <a:cubicBezTo>
                      <a:pt x="3" y="55"/>
                      <a:pt x="8" y="59"/>
                      <a:pt x="14" y="59"/>
                    </a:cubicBezTo>
                    <a:cubicBezTo>
                      <a:pt x="20" y="59"/>
                      <a:pt x="25" y="55"/>
                      <a:pt x="26" y="49"/>
                    </a:cubicBezTo>
                    <a:cubicBezTo>
                      <a:pt x="27" y="48"/>
                      <a:pt x="27" y="47"/>
                      <a:pt x="27" y="45"/>
                    </a:cubicBezTo>
                    <a:cubicBezTo>
                      <a:pt x="27" y="44"/>
                      <a:pt x="27" y="43"/>
                      <a:pt x="2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76" name="슬라이드 번호 개체 틀 75">
            <a:extLst>
              <a:ext uri="{FF2B5EF4-FFF2-40B4-BE49-F238E27FC236}">
                <a16:creationId xmlns:a16="http://schemas.microsoft.com/office/drawing/2014/main" id="{A695C504-32BE-5FC6-331E-AFEB457D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956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A2C96E-655C-1246-86CA-13DFC39B574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50129D-635B-5D32-0F7C-42316557AF56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3-2. </a:t>
            </a:r>
            <a:r>
              <a:rPr lang="ko-KR" altLang="en-US" sz="2400" b="1" dirty="0">
                <a:solidFill>
                  <a:schemeClr val="tx1"/>
                </a:solidFill>
              </a:rPr>
              <a:t>탐지패턴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DDE16A-4869-727E-AF22-68ADF064273B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Snort Rule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95E77D3-0004-619A-0D6E-43D279273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47453"/>
              </p:ext>
            </p:extLst>
          </p:nvPr>
        </p:nvGraphicFramePr>
        <p:xfrm>
          <a:off x="266223" y="2277516"/>
          <a:ext cx="862625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82">
                  <a:extLst>
                    <a:ext uri="{9D8B030D-6E8A-4147-A177-3AD203B41FA5}">
                      <a16:colId xmlns:a16="http://schemas.microsoft.com/office/drawing/2014/main" val="2670778637"/>
                    </a:ext>
                  </a:extLst>
                </a:gridCol>
                <a:gridCol w="1078282">
                  <a:extLst>
                    <a:ext uri="{9D8B030D-6E8A-4147-A177-3AD203B41FA5}">
                      <a16:colId xmlns:a16="http://schemas.microsoft.com/office/drawing/2014/main" val="2614732547"/>
                    </a:ext>
                  </a:extLst>
                </a:gridCol>
                <a:gridCol w="1078282">
                  <a:extLst>
                    <a:ext uri="{9D8B030D-6E8A-4147-A177-3AD203B41FA5}">
                      <a16:colId xmlns:a16="http://schemas.microsoft.com/office/drawing/2014/main" val="2324636567"/>
                    </a:ext>
                  </a:extLst>
                </a:gridCol>
                <a:gridCol w="1078282">
                  <a:extLst>
                    <a:ext uri="{9D8B030D-6E8A-4147-A177-3AD203B41FA5}">
                      <a16:colId xmlns:a16="http://schemas.microsoft.com/office/drawing/2014/main" val="3505043187"/>
                    </a:ext>
                  </a:extLst>
                </a:gridCol>
                <a:gridCol w="1078282">
                  <a:extLst>
                    <a:ext uri="{9D8B030D-6E8A-4147-A177-3AD203B41FA5}">
                      <a16:colId xmlns:a16="http://schemas.microsoft.com/office/drawing/2014/main" val="2082417097"/>
                    </a:ext>
                  </a:extLst>
                </a:gridCol>
                <a:gridCol w="1078282">
                  <a:extLst>
                    <a:ext uri="{9D8B030D-6E8A-4147-A177-3AD203B41FA5}">
                      <a16:colId xmlns:a16="http://schemas.microsoft.com/office/drawing/2014/main" val="2366057282"/>
                    </a:ext>
                  </a:extLst>
                </a:gridCol>
                <a:gridCol w="1078282">
                  <a:extLst>
                    <a:ext uri="{9D8B030D-6E8A-4147-A177-3AD203B41FA5}">
                      <a16:colId xmlns:a16="http://schemas.microsoft.com/office/drawing/2014/main" val="1553545156"/>
                    </a:ext>
                  </a:extLst>
                </a:gridCol>
                <a:gridCol w="1078282">
                  <a:extLst>
                    <a:ext uri="{9D8B030D-6E8A-4147-A177-3AD203B41FA5}">
                      <a16:colId xmlns:a16="http://schemas.microsoft.com/office/drawing/2014/main" val="232298357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룰헤더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옵션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10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Action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Protocol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SrcIP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SrcPort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DstIP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DstPort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Option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50248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B9EEA57-7A5E-1D80-C757-28709989A7AD}"/>
              </a:ext>
            </a:extLst>
          </p:cNvPr>
          <p:cNvSpPr/>
          <p:nvPr/>
        </p:nvSpPr>
        <p:spPr>
          <a:xfrm>
            <a:off x="261568" y="3212976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9D9956F-BBF8-BF98-30AF-C095E52B9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260763"/>
              </p:ext>
            </p:extLst>
          </p:nvPr>
        </p:nvGraphicFramePr>
        <p:xfrm>
          <a:off x="261568" y="3725186"/>
          <a:ext cx="848689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112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7056784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alert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경보발생 및 로그기록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93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Log </a:t>
                      </a:r>
                      <a:r>
                        <a:rPr lang="ko-KR" altLang="en-US" sz="1400" dirty="0"/>
                        <a:t>기록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688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패킷무시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drop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패킷차단</a:t>
                      </a:r>
                      <a:r>
                        <a:rPr lang="ko-KR" altLang="en-US" sz="1400" dirty="0"/>
                        <a:t> 및 로그기록</a:t>
                      </a:r>
                      <a:r>
                        <a:rPr lang="en-US" altLang="ko-KR" sz="1400" dirty="0"/>
                        <a:t>(IPS </a:t>
                      </a:r>
                      <a:r>
                        <a:rPr lang="ko-KR" altLang="en-US" sz="1400" dirty="0"/>
                        <a:t>사용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단 </a:t>
                      </a:r>
                      <a:r>
                        <a:rPr lang="en-US" altLang="ko-KR" sz="1400" dirty="0"/>
                        <a:t>In-Line </a:t>
                      </a:r>
                      <a:r>
                        <a:rPr lang="ko-KR" altLang="en-US" sz="1400" dirty="0"/>
                        <a:t>구조로 되어야 함</a:t>
                      </a:r>
                      <a:r>
                        <a:rPr lang="en-US" altLang="ko-KR" sz="1400" dirty="0"/>
                        <a:t>.)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979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reject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패킷차단</a:t>
                      </a:r>
                      <a:r>
                        <a:rPr lang="ko-KR" altLang="en-US" sz="1400" dirty="0"/>
                        <a:t> 및 로그기록</a:t>
                      </a:r>
                      <a:r>
                        <a:rPr lang="en-US" altLang="ko-KR" sz="1400" dirty="0"/>
                        <a:t>(TCP-TCP RST </a:t>
                      </a:r>
                      <a:r>
                        <a:rPr lang="ko-KR" altLang="en-US" sz="1400" dirty="0"/>
                        <a:t>응답</a:t>
                      </a:r>
                      <a:r>
                        <a:rPr lang="en-US" altLang="ko-KR" sz="1400" dirty="0"/>
                        <a:t>, UDP-ICMP Unreachable </a:t>
                      </a:r>
                      <a:r>
                        <a:rPr lang="ko-KR" altLang="en-US" sz="1400" dirty="0"/>
                        <a:t>응답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35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sdrop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패킷차단</a:t>
                      </a:r>
                      <a:r>
                        <a:rPr lang="ko-KR" altLang="en-US" sz="1400" dirty="0"/>
                        <a:t> 및 로그기록 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002035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D442F4C-9C2A-A329-9D2E-6948B6FC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4012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B9DBAD3-5F03-C07A-6031-C0135E497BAE}"/>
              </a:ext>
            </a:extLst>
          </p:cNvPr>
          <p:cNvSpPr/>
          <p:nvPr/>
        </p:nvSpPr>
        <p:spPr>
          <a:xfrm>
            <a:off x="261568" y="3645024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SrcIP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DstIP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8941EEAD-FF9F-F8E3-B974-D3F7B25B3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07406"/>
              </p:ext>
            </p:extLst>
          </p:nvPr>
        </p:nvGraphicFramePr>
        <p:xfrm>
          <a:off x="261568" y="4157234"/>
          <a:ext cx="848689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320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5184576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192.168.20.50/32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192.168.20.50 Host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93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192.168.20.0/24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192.168.20.50/24 Subnet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688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192.168.20.0/24, 172.20.0.0/16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192.168.20.50/24, 172.20.0.0/16 Subnet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$HOME_NET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내부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주소변수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979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$EXTERNAL_NET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외부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주소변수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35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$XXX_SERVERS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특정 서버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주소변수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00203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7587EFC-7CE4-41E6-C5A3-301AB3A4EE95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B76C32-B25B-DA53-DB36-E7BA187A94F6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3-2. </a:t>
            </a:r>
            <a:r>
              <a:rPr lang="ko-KR" altLang="en-US" sz="2400" b="1" dirty="0">
                <a:solidFill>
                  <a:schemeClr val="tx1"/>
                </a:solidFill>
              </a:rPr>
              <a:t>탐지패턴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471CA1-0841-F68D-CA88-1B66928893FE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Protocol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9F7C81B-92AF-6165-A1CB-3AA282B08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88141"/>
              </p:ext>
            </p:extLst>
          </p:nvPr>
        </p:nvGraphicFramePr>
        <p:xfrm>
          <a:off x="251519" y="2141010"/>
          <a:ext cx="84868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724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2121724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  <a:gridCol w="2121724">
                  <a:extLst>
                    <a:ext uri="{9D8B030D-6E8A-4147-A177-3AD203B41FA5}">
                      <a16:colId xmlns:a16="http://schemas.microsoft.com/office/drawing/2014/main" val="516747765"/>
                    </a:ext>
                  </a:extLst>
                </a:gridCol>
                <a:gridCol w="2121724">
                  <a:extLst>
                    <a:ext uri="{9D8B030D-6E8A-4147-A177-3AD203B41FA5}">
                      <a16:colId xmlns:a16="http://schemas.microsoft.com/office/drawing/2014/main" val="2990809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TCP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TCP </a:t>
                      </a:r>
                      <a:r>
                        <a:rPr lang="ko-KR" altLang="en-US" sz="1400" dirty="0"/>
                        <a:t>탐지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ICMP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ICMP </a:t>
                      </a:r>
                      <a:r>
                        <a:rPr lang="ko-KR" altLang="en-US" sz="1400" dirty="0"/>
                        <a:t>메시지 탐지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93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UDP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UDP </a:t>
                      </a:r>
                      <a:r>
                        <a:rPr lang="ko-KR" altLang="en-US" sz="1400" dirty="0"/>
                        <a:t>탐지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Any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전체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688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전체 탐지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6F0D65A-A5AB-426B-34E6-55CEB0E1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2827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7DABD8-B6A6-8ED0-ADDE-342270E1CE97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FF4A05-AEAB-58E2-3358-F69CC86D4D6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3-2. </a:t>
            </a:r>
            <a:r>
              <a:rPr lang="ko-KR" altLang="en-US" sz="2400" b="1" dirty="0">
                <a:solidFill>
                  <a:schemeClr val="tx1"/>
                </a:solidFill>
              </a:rPr>
              <a:t>탐지패턴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251F19-5DE9-C91E-FB1B-C66682DC5911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SrcPort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DstPort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72DFA17E-2941-7E27-423B-C8CF29D73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781428"/>
              </p:ext>
            </p:extLst>
          </p:nvPr>
        </p:nvGraphicFramePr>
        <p:xfrm>
          <a:off x="261568" y="2129264"/>
          <a:ext cx="8630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096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80 Port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93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1:500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 ~ 500 Port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688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!80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80Port</a:t>
                      </a:r>
                      <a:r>
                        <a:rPr lang="ko-KR" altLang="en-US" sz="1400" dirty="0"/>
                        <a:t>를 제외한 나머지 </a:t>
                      </a:r>
                      <a:r>
                        <a:rPr lang="en-US" altLang="ko-KR" sz="1400" dirty="0"/>
                        <a:t>Port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06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!1:500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 ~ 500 Port</a:t>
                      </a:r>
                      <a:r>
                        <a:rPr lang="ko-KR" altLang="en-US" sz="1400" dirty="0"/>
                        <a:t>를 제외한 나머지 </a:t>
                      </a:r>
                      <a:r>
                        <a:rPr lang="en-US" altLang="ko-KR" sz="1400" dirty="0"/>
                        <a:t>Port</a:t>
                      </a:r>
                      <a:r>
                        <a:rPr lang="ko-KR" altLang="en-US" sz="14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78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any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외부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주소변수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89195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244B0AC-F02D-50CD-2583-000F29F2CD51}"/>
              </a:ext>
            </a:extLst>
          </p:cNvPr>
          <p:cNvSpPr/>
          <p:nvPr/>
        </p:nvSpPr>
        <p:spPr>
          <a:xfrm>
            <a:off x="256175" y="455232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방향지정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6AF188E-A2DD-00A6-F088-C61DE55B4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602640"/>
              </p:ext>
            </p:extLst>
          </p:nvPr>
        </p:nvGraphicFramePr>
        <p:xfrm>
          <a:off x="251520" y="5052784"/>
          <a:ext cx="86409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253420999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val="400765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9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요청 패킷 탐지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응답 패킷 탐지는 </a:t>
                      </a:r>
                      <a:r>
                        <a:rPr lang="en-US" altLang="ko-KR" sz="1400" dirty="0" err="1"/>
                        <a:t>SrcIP</a:t>
                      </a:r>
                      <a:r>
                        <a:rPr lang="en-US" altLang="ko-KR" sz="1400" dirty="0"/>
                        <a:t> / </a:t>
                      </a:r>
                      <a:r>
                        <a:rPr lang="en-US" altLang="ko-KR" sz="1400" dirty="0" err="1"/>
                        <a:t>DstIP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반대로 설정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93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요청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응답 패킷 모두 탐지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688969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288BED-2EC5-180C-907A-54535C84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657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A93499-8D37-9A25-A84A-1D97B7173AB5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2F39D1-5E25-9468-9611-2F6B6A610E8C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3-2. </a:t>
            </a:r>
            <a:r>
              <a:rPr lang="ko-KR" altLang="en-US" sz="2400" b="1" dirty="0">
                <a:solidFill>
                  <a:schemeClr val="tx1"/>
                </a:solidFill>
              </a:rPr>
              <a:t>탐지패턴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DA631F-C5FD-B501-C002-F1F70AC91775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일반옵션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9A6D048-6C10-0367-E864-66C092B34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790261"/>
              </p:ext>
            </p:extLst>
          </p:nvPr>
        </p:nvGraphicFramePr>
        <p:xfrm>
          <a:off x="251520" y="2201272"/>
          <a:ext cx="864095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3656388093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3546583012"/>
                    </a:ext>
                  </a:extLst>
                </a:gridCol>
                <a:gridCol w="2736301">
                  <a:extLst>
                    <a:ext uri="{9D8B030D-6E8A-4147-A177-3AD203B41FA5}">
                      <a16:colId xmlns:a16="http://schemas.microsoft.com/office/drawing/2014/main" val="2615977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9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Msg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경고 이벤트 메시지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msg:”</a:t>
                      </a:r>
                      <a:r>
                        <a:rPr lang="en-US" altLang="ko-KR" sz="1400" dirty="0" err="1"/>
                        <a:t>icmp</a:t>
                      </a:r>
                      <a:r>
                        <a:rPr lang="en-US" altLang="ko-KR" sz="1400" dirty="0"/>
                        <a:t> ping test”;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88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룰 식별자</a:t>
                      </a:r>
                      <a:r>
                        <a:rPr lang="en-US" altLang="ko-KR" sz="1400" dirty="0"/>
                        <a:t>(3000000 </a:t>
                      </a:r>
                      <a:r>
                        <a:rPr lang="ko-KR" altLang="en-US" sz="1400" dirty="0"/>
                        <a:t>이상 권장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Sid:3000001;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05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rev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룰버전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수정될 경우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씩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Rev:1;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4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priority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우선순위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값이 작을수록 우선 매칭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1~10)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priority 1;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Classtype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Snort rule </a:t>
                      </a:r>
                      <a:r>
                        <a:rPr lang="ko-KR" altLang="en-US" sz="140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classtype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분류이름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5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reference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취약점 참고 배포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reference:</a:t>
                      </a:r>
                      <a:r>
                        <a:rPr lang="ko-KR" altLang="en-US" sz="1400" dirty="0"/>
                        <a:t>이름 </a:t>
                      </a:r>
                      <a:r>
                        <a:rPr lang="en-US" altLang="ko-KR" sz="1400" dirty="0"/>
                        <a:t>http://~;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06262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30B10-1218-F7E0-A1A8-6225D1D2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894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8E3E9-68F1-E23C-80AE-DFB795FB5C1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7BB820-6CA1-54A5-5122-DF4EF442DA9A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3-2. </a:t>
            </a:r>
            <a:r>
              <a:rPr lang="ko-KR" altLang="en-US" sz="2400" b="1" dirty="0">
                <a:solidFill>
                  <a:schemeClr val="tx1"/>
                </a:solidFill>
              </a:rPr>
              <a:t>탐지패턴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E15D5E-0332-6134-DB9F-1BE7D7F4C88F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흐름옵션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A78B359-E915-B135-B8E2-E6B47264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334956"/>
              </p:ext>
            </p:extLst>
          </p:nvPr>
        </p:nvGraphicFramePr>
        <p:xfrm>
          <a:off x="251520" y="2201272"/>
          <a:ext cx="864095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3656388093"/>
                    </a:ext>
                  </a:extLst>
                </a:gridCol>
                <a:gridCol w="5904654">
                  <a:extLst>
                    <a:ext uri="{9D8B030D-6E8A-4147-A177-3AD203B41FA5}">
                      <a16:colId xmlns:a16="http://schemas.microsoft.com/office/drawing/2014/main" val="3546583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9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flow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흐름 옵션 명령어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88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to_server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 err="1"/>
                        <a:t>from_client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client -&gt; server </a:t>
                      </a:r>
                      <a:r>
                        <a:rPr lang="ko-KR" altLang="en-US" sz="1400" dirty="0"/>
                        <a:t>패킷 룰 매칭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05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to_client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 err="1"/>
                        <a:t>from_server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server -&gt; client </a:t>
                      </a:r>
                      <a:r>
                        <a:rPr lang="ko-KR" altLang="en-US" sz="1400" dirty="0"/>
                        <a:t>패킷 룰 매칭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4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established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session</a:t>
                      </a:r>
                      <a:r>
                        <a:rPr lang="ko-KR" altLang="en-US" sz="1400" dirty="0"/>
                        <a:t>이 연결된 상태의 룰 매칭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statless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session</a:t>
                      </a:r>
                      <a:r>
                        <a:rPr lang="ko-KR" altLang="en-US" sz="1400" dirty="0"/>
                        <a:t> 연결 유무와 상관없이 룰 매칭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5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flow:to_server</a:t>
                      </a:r>
                      <a:r>
                        <a:rPr lang="en-US" altLang="ko-KR" sz="1400" dirty="0"/>
                        <a:t>, established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client -&gt; server session </a:t>
                      </a:r>
                      <a:r>
                        <a:rPr lang="ko-KR" altLang="en-US" sz="1400" dirty="0"/>
                        <a:t>연결 패킷 룰 매칭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06262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A863F-09C0-0FC6-494F-6C91E65B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716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60BBA3-FE16-BE55-7795-323821BC3ACA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35CCFE-4FAB-F410-8A97-85A5091238F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3-2. </a:t>
            </a:r>
            <a:r>
              <a:rPr lang="ko-KR" altLang="en-US" sz="2400" b="1" dirty="0">
                <a:solidFill>
                  <a:schemeClr val="tx1"/>
                </a:solidFill>
              </a:rPr>
              <a:t>탐지패턴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F76609-0C58-EF5E-5280-2AD9589C8DE0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페이로드 탐색 옵션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1AFB1AF-43A8-F80C-AC30-BF7722316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45821"/>
              </p:ext>
            </p:extLst>
          </p:nvPr>
        </p:nvGraphicFramePr>
        <p:xfrm>
          <a:off x="251520" y="2201272"/>
          <a:ext cx="8640957" cy="340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3656388093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3546583012"/>
                    </a:ext>
                  </a:extLst>
                </a:gridCol>
                <a:gridCol w="2736301">
                  <a:extLst>
                    <a:ext uri="{9D8B030D-6E8A-4147-A177-3AD203B41FA5}">
                      <a16:colId xmlns:a16="http://schemas.microsoft.com/office/drawing/2014/main" val="2615977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9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content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숫자 탐지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content:”XXX</a:t>
                      </a:r>
                      <a:r>
                        <a:rPr lang="en-US" altLang="ko-KR" sz="1400" dirty="0"/>
                        <a:t>”;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content:”|16</a:t>
                      </a:r>
                      <a:r>
                        <a:rPr lang="ko-KR" altLang="en-US" sz="1400" dirty="0"/>
                        <a:t>진수 </a:t>
                      </a:r>
                      <a:r>
                        <a:rPr lang="en-US" altLang="ko-KR" sz="1400" dirty="0"/>
                        <a:t>16</a:t>
                      </a:r>
                      <a:r>
                        <a:rPr lang="ko-KR" altLang="en-US" sz="1400" dirty="0"/>
                        <a:t>진수</a:t>
                      </a:r>
                      <a:r>
                        <a:rPr lang="en-US" altLang="ko-KR" sz="1400" dirty="0"/>
                        <a:t>|”;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88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nocase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대소문자 구분없이 탐지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content:”XXX”;</a:t>
                      </a:r>
                      <a:r>
                        <a:rPr lang="en-US" altLang="ko-KR" sz="1400" dirty="0" err="1"/>
                        <a:t>nocase</a:t>
                      </a:r>
                      <a:r>
                        <a:rPr lang="en-US" altLang="ko-KR" sz="1400" dirty="0"/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05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offset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지정한 바이트부터 탐지</a:t>
                      </a:r>
                      <a:r>
                        <a:rPr lang="en-US" altLang="ko-KR" sz="1400" dirty="0"/>
                        <a:t>(3</a:t>
                      </a:r>
                      <a:r>
                        <a:rPr lang="ko-KR" altLang="en-US" sz="1400" dirty="0"/>
                        <a:t>번째 부터 시작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offset:3;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4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지정한 바이트까지 탐지</a:t>
                      </a:r>
                      <a:r>
                        <a:rPr lang="en-US" altLang="ko-KR" sz="1400" dirty="0"/>
                        <a:t>(10</a:t>
                      </a:r>
                      <a:r>
                        <a:rPr lang="ko-KR" altLang="en-US" sz="1400" dirty="0"/>
                        <a:t>번째까지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depth:10;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distance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content </a:t>
                      </a:r>
                      <a:r>
                        <a:rPr lang="ko-KR" altLang="en-US" sz="1400" dirty="0"/>
                        <a:t>매칭 후 지정위치 이후 다른 </a:t>
                      </a:r>
                      <a:r>
                        <a:rPr lang="en-US" altLang="ko-KR" sz="1400" dirty="0"/>
                        <a:t>content </a:t>
                      </a:r>
                      <a:r>
                        <a:rPr lang="ko-KR" altLang="en-US" sz="1400" dirty="0"/>
                        <a:t>탐색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content:”XXX”;content:”yyy”;distance:5;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5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within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content </a:t>
                      </a:r>
                      <a:r>
                        <a:rPr lang="ko-KR" altLang="en-US" sz="1400" dirty="0"/>
                        <a:t>매칭 후 지정위치 안에 다른 </a:t>
                      </a:r>
                      <a:r>
                        <a:rPr lang="en-US" altLang="ko-KR" sz="1400" dirty="0"/>
                        <a:t>content </a:t>
                      </a:r>
                      <a:r>
                        <a:rPr lang="ko-KR" altLang="en-US" sz="1400" dirty="0"/>
                        <a:t>탐색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content:”XXX”;content:”yyy”;within:5;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0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pcre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정규화표기</a:t>
                      </a:r>
                      <a:r>
                        <a:rPr lang="en-US" altLang="ko-KR" sz="1400" dirty="0"/>
                        <a:t>, ‘/’</a:t>
                      </a:r>
                      <a:r>
                        <a:rPr lang="ko-KR" altLang="en-US" sz="1400" dirty="0"/>
                        <a:t>는 시작과 끝에 표기</a:t>
                      </a:r>
                      <a:r>
                        <a:rPr lang="en-US" altLang="ko-KR" sz="1400" dirty="0"/>
                        <a:t>, 16</a:t>
                      </a:r>
                      <a:r>
                        <a:rPr lang="ko-KR" altLang="en-US" sz="1400" dirty="0"/>
                        <a:t>진수는 앞에 </a:t>
                      </a:r>
                      <a:r>
                        <a:rPr lang="en-US" altLang="ko-KR" sz="1400" dirty="0"/>
                        <a:t>\x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Pcre</a:t>
                      </a:r>
                      <a:r>
                        <a:rPr lang="en-US" altLang="ko-KR" sz="1400" dirty="0"/>
                        <a:t>:”/(</a:t>
                      </a:r>
                      <a:r>
                        <a:rPr lang="en-US" altLang="ko-KR" sz="1400" dirty="0" err="1"/>
                        <a:t>http,ftp</a:t>
                      </a:r>
                      <a:r>
                        <a:rPr lang="en-US" altLang="ko-KR" sz="1400" dirty="0"/>
                        <a:t>) Traffic/“;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171101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D14A0-A93C-1037-8742-E04F9466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638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41FFBD-F21F-1941-0F56-D5F81BF4AAF5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DA6FB7-8429-98E9-9187-3B1A576018F3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3-2. </a:t>
            </a:r>
            <a:r>
              <a:rPr lang="ko-KR" altLang="en-US" sz="2400" b="1" dirty="0">
                <a:solidFill>
                  <a:schemeClr val="tx1"/>
                </a:solidFill>
              </a:rPr>
              <a:t>탐지패턴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A525B1-AC44-A5AD-D9A0-86BA1B2F321A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탐지패턴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B354A0-5D85-CB95-7A06-7A8CB5B2FE96}"/>
              </a:ext>
            </a:extLst>
          </p:cNvPr>
          <p:cNvSpPr/>
          <p:nvPr/>
        </p:nvSpPr>
        <p:spPr>
          <a:xfrm>
            <a:off x="272302" y="2145630"/>
            <a:ext cx="8626255" cy="691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문자열 탐지패턴</a:t>
            </a:r>
            <a:endParaRPr lang="en-US" altLang="ko-KR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altLang="ko-KR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탐지 패턴을 입력하면 해당 문자가 있으면 모두 탐지 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0C9AC-23B1-43B3-3B7C-5500B95F935A}"/>
              </a:ext>
            </a:extLst>
          </p:cNvPr>
          <p:cNvSpPr/>
          <p:nvPr/>
        </p:nvSpPr>
        <p:spPr>
          <a:xfrm>
            <a:off x="276616" y="2943235"/>
            <a:ext cx="8626255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HEXA CODE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endParaRPr lang="en-US" altLang="ko-KR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헥사코드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나타내는 인코딩 방식 문자열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탐지패턴이란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점은 동일하지만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패턴으로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작성된 글자가 숫자로 표현 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4C5D83-A898-E24B-AE75-984128DE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16" y="4107969"/>
            <a:ext cx="8626255" cy="169729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84EB5-1A6E-E54C-ECE8-79597E1C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8707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A406C4-33CF-6A34-670C-13661F52393B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153287-A743-23A4-142F-8ADCCE9F7354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3-2. </a:t>
            </a:r>
            <a:r>
              <a:rPr lang="ko-KR" altLang="en-US" sz="2400" b="1" dirty="0">
                <a:solidFill>
                  <a:schemeClr val="tx1"/>
                </a:solidFill>
              </a:rPr>
              <a:t>탐지패턴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6FAA6A-93E7-4756-5606-2779DB1762E7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탐지패턴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BFFD88-359B-0D67-3A9D-3254A3BFE111}"/>
              </a:ext>
            </a:extLst>
          </p:cNvPr>
          <p:cNvSpPr/>
          <p:nvPr/>
        </p:nvSpPr>
        <p:spPr>
          <a:xfrm>
            <a:off x="272302" y="214563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프로토콜은 </a:t>
            </a:r>
            <a:r>
              <a:rPr lang="en-US" altLang="ko-KR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Tcp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 출발지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Any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D1B02D-CD96-774A-DBF1-85598C911C01}"/>
              </a:ext>
            </a:extLst>
          </p:cNvPr>
          <p:cNvSpPr/>
          <p:nvPr/>
        </p:nvSpPr>
        <p:spPr>
          <a:xfrm>
            <a:off x="611560" y="3650994"/>
            <a:ext cx="5400600" cy="5888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 </a:t>
            </a:r>
            <a:r>
              <a:rPr lang="en-US" altLang="ko-KR" sz="1400" b="1" i="0" u="none" strike="noStrike" baseline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tcp</a:t>
            </a:r>
            <a:r>
              <a:rPr lang="en-US" altLang="ko-KR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any </a:t>
            </a:r>
            <a:r>
              <a:rPr lang="en-US" altLang="ko-KR" sz="1400" b="1" i="0" u="none" strike="noStrike" baseline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any</a:t>
            </a:r>
            <a:r>
              <a:rPr lang="en-US" altLang="ko-KR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-&gt; 10.10.10.10 any</a:t>
            </a:r>
          </a:p>
          <a:p>
            <a:pPr algn="ctr"/>
            <a:r>
              <a:rPr lang="ko-KR" altLang="en-US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룰 헤더 부분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십자형 6">
            <a:extLst>
              <a:ext uri="{FF2B5EF4-FFF2-40B4-BE49-F238E27FC236}">
                <a16:creationId xmlns:a16="http://schemas.microsoft.com/office/drawing/2014/main" id="{38121DE8-E755-22AB-125E-4C9C5B91A117}"/>
              </a:ext>
            </a:extLst>
          </p:cNvPr>
          <p:cNvSpPr/>
          <p:nvPr/>
        </p:nvSpPr>
        <p:spPr>
          <a:xfrm>
            <a:off x="6300192" y="3843034"/>
            <a:ext cx="288032" cy="252782"/>
          </a:xfrm>
          <a:prstGeom prst="plu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9F50BD1-5B4B-B0B0-E01E-2ED0849134BB}"/>
              </a:ext>
            </a:extLst>
          </p:cNvPr>
          <p:cNvSpPr/>
          <p:nvPr/>
        </p:nvSpPr>
        <p:spPr>
          <a:xfrm>
            <a:off x="611560" y="4595985"/>
            <a:ext cx="1800200" cy="84535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0" u="none" strike="noStrike" baseline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옵션키</a:t>
            </a:r>
            <a:r>
              <a:rPr lang="en-US" altLang="ko-KR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en-US" altLang="ko-KR" sz="1400" b="0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</a:p>
          <a:p>
            <a:pPr algn="ctr"/>
            <a:r>
              <a:rPr lang="en-US" altLang="ko-KR" sz="1400" b="0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PCRE</a:t>
            </a:r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E4A2D507-5AB4-FF40-CCF7-FA83EDA73128}"/>
              </a:ext>
            </a:extLst>
          </p:cNvPr>
          <p:cNvSpPr/>
          <p:nvPr/>
        </p:nvSpPr>
        <p:spPr>
          <a:xfrm>
            <a:off x="2627784" y="4892270"/>
            <a:ext cx="288032" cy="252782"/>
          </a:xfrm>
          <a:prstGeom prst="plu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03BA6-2DCD-2D5C-8E8E-08E2644425B7}"/>
              </a:ext>
            </a:extLst>
          </p:cNvPr>
          <p:cNvSpPr/>
          <p:nvPr/>
        </p:nvSpPr>
        <p:spPr>
          <a:xfrm>
            <a:off x="266223" y="2468884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목적지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10.10.10.10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Any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B4EE8F4-90AA-7EC6-5AE6-647E016273C7}"/>
              </a:ext>
            </a:extLst>
          </p:cNvPr>
          <p:cNvSpPr/>
          <p:nvPr/>
        </p:nvSpPr>
        <p:spPr>
          <a:xfrm>
            <a:off x="3275856" y="4629153"/>
            <a:ext cx="5616624" cy="8160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옵션값 </a:t>
            </a:r>
            <a:endParaRPr lang="en-US" altLang="ko-KR" sz="1400" b="1" i="0" u="none" strike="noStrike" baseline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altLang="ko-KR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POST” “/(\x2Exls|\x2xml|\x2Exlsx)/</a:t>
            </a:r>
            <a:r>
              <a:rPr lang="en-US" altLang="ko-KR" sz="1400" b="1" i="0" u="none" strike="noStrike" baseline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C03D47-857E-A551-6861-239527F31C65}"/>
              </a:ext>
            </a:extLst>
          </p:cNvPr>
          <p:cNvSpPr/>
          <p:nvPr/>
        </p:nvSpPr>
        <p:spPr>
          <a:xfrm>
            <a:off x="261568" y="2802414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타입은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Post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방식을 사용하며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.</a:t>
            </a:r>
            <a:r>
              <a:rPr lang="en-US" altLang="ko-KR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xls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Or .</a:t>
            </a:r>
            <a:r>
              <a:rPr lang="en-US" altLang="ko-KR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xms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Or .xlsx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확장자를 가진 패킷을 탐지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3DFACDD-34BF-2A0E-9815-80A1B000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6805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A68821F-ECE1-5694-412D-2EA833C9802B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B428B4-DCE1-3FAD-135D-3984E4FD77DA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3-2. </a:t>
            </a:r>
            <a:r>
              <a:rPr lang="ko-KR" altLang="en-US" sz="2400" b="1" dirty="0">
                <a:solidFill>
                  <a:schemeClr val="tx1"/>
                </a:solidFill>
              </a:rPr>
              <a:t>탐지패턴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D0EE1D-F469-BC25-DE20-06AB7C0490D9}"/>
              </a:ext>
            </a:extLst>
          </p:cNvPr>
          <p:cNvSpPr/>
          <p:nvPr/>
        </p:nvSpPr>
        <p:spPr>
          <a:xfrm>
            <a:off x="272302" y="214563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SQL Injection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탐지하고 경고를 발생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1’and’ 1’=1'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23D879B-73DE-4079-3A2B-AD538A49A55A}"/>
              </a:ext>
            </a:extLst>
          </p:cNvPr>
          <p:cNvSpPr/>
          <p:nvPr/>
        </p:nvSpPr>
        <p:spPr>
          <a:xfrm>
            <a:off x="611560" y="3704258"/>
            <a:ext cx="5400600" cy="5888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 </a:t>
            </a:r>
            <a:r>
              <a:rPr lang="en-US" altLang="ko-KR" sz="1400" b="1" i="0" u="none" strike="noStrike" baseline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tcp</a:t>
            </a:r>
            <a:r>
              <a:rPr lang="en-US" altLang="ko-KR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$EXTERNAL_NET any -&gt; $HOME_NET any </a:t>
            </a:r>
            <a:endParaRPr lang="en-US" altLang="ko-KR" sz="1400" b="0" i="0" u="none" strike="noStrike" baseline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룰 헤더 부분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십자형 6">
            <a:extLst>
              <a:ext uri="{FF2B5EF4-FFF2-40B4-BE49-F238E27FC236}">
                <a16:creationId xmlns:a16="http://schemas.microsoft.com/office/drawing/2014/main" id="{FC2A68F9-130F-ED8E-B832-7800FE213AE0}"/>
              </a:ext>
            </a:extLst>
          </p:cNvPr>
          <p:cNvSpPr/>
          <p:nvPr/>
        </p:nvSpPr>
        <p:spPr>
          <a:xfrm>
            <a:off x="6300192" y="3896298"/>
            <a:ext cx="288032" cy="252782"/>
          </a:xfrm>
          <a:prstGeom prst="plu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D07526B-124F-481A-6F89-CA739265FAF6}"/>
              </a:ext>
            </a:extLst>
          </p:cNvPr>
          <p:cNvSpPr/>
          <p:nvPr/>
        </p:nvSpPr>
        <p:spPr>
          <a:xfrm>
            <a:off x="611560" y="4527864"/>
            <a:ext cx="1800200" cy="84535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0" u="none" strike="noStrike" baseline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옵션키</a:t>
            </a:r>
            <a:r>
              <a:rPr lang="en-US" altLang="ko-KR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en-US" altLang="ko-KR" sz="1400" b="0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</a:p>
          <a:p>
            <a:pPr algn="ctr"/>
            <a:r>
              <a:rPr lang="en-US" altLang="ko-KR" sz="1400" b="0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PCRE</a:t>
            </a:r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0BF2785C-68AD-5A3F-93EB-1037ECDE61F3}"/>
              </a:ext>
            </a:extLst>
          </p:cNvPr>
          <p:cNvSpPr/>
          <p:nvPr/>
        </p:nvSpPr>
        <p:spPr>
          <a:xfrm>
            <a:off x="2627784" y="4824149"/>
            <a:ext cx="288032" cy="252782"/>
          </a:xfrm>
          <a:prstGeom prst="plu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7123036-0BCA-F46A-5FE7-4A15652E6C69}"/>
              </a:ext>
            </a:extLst>
          </p:cNvPr>
          <p:cNvSpPr/>
          <p:nvPr/>
        </p:nvSpPr>
        <p:spPr>
          <a:xfrm>
            <a:off x="3165386" y="4542504"/>
            <a:ext cx="5616624" cy="8160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옵션값 </a:t>
            </a:r>
            <a:endParaRPr lang="en-US" altLang="ko-KR" sz="1400" b="1" i="0" u="none" strike="noStrike" baseline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altLang="ko-KR" sz="1400" b="1" i="0" u="none" strike="noStrike" baseline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msg:”SQL-Injection</a:t>
            </a:r>
            <a:r>
              <a:rPr lang="en-US" altLang="ko-KR" sz="1400" b="1" i="0" u="none" strike="noStrike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”; ”content:”1'and’ 1'=1’”;nocase;sid:3000001;rev:1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B1934B-31F2-1617-5F95-5E0F4310BCBC}"/>
              </a:ext>
            </a:extLst>
          </p:cNvPr>
          <p:cNvSpPr/>
          <p:nvPr/>
        </p:nvSpPr>
        <p:spPr>
          <a:xfrm>
            <a:off x="266223" y="3090446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외부에서 내부로 들어오는 </a:t>
            </a:r>
            <a:r>
              <a:rPr lang="en-US" altLang="ko-KR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tcp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대소문자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구분없음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1EF7C1-12C5-17AA-19EB-1835D049CD7C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탐지패턴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BF3C60-DD8C-FB23-BCCF-30109BB93594}"/>
              </a:ext>
            </a:extLst>
          </p:cNvPr>
          <p:cNvSpPr/>
          <p:nvPr/>
        </p:nvSpPr>
        <p:spPr>
          <a:xfrm>
            <a:off x="276271" y="2618038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SQL Injection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패턴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1’and’ 1’=1' 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40AB34-C80E-BC01-BAC8-DEDB35F7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55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B706113-3632-4C12-E4A3-601941CE782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보안관제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FFCF76-D50C-4981-341E-E301D771C62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3-2. </a:t>
            </a:r>
            <a:r>
              <a:rPr lang="ko-KR" altLang="en-US" sz="2400" b="1" dirty="0">
                <a:solidFill>
                  <a:schemeClr val="tx1"/>
                </a:solidFill>
              </a:rPr>
              <a:t>탐지패턴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3B867-E7E7-942E-3BF1-D272127F4094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적용된 탐지패턴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0251D6-F31F-4EA9-412F-801779E392D7}"/>
              </a:ext>
            </a:extLst>
          </p:cNvPr>
          <p:cNvGrpSpPr/>
          <p:nvPr/>
        </p:nvGrpSpPr>
        <p:grpSpPr>
          <a:xfrm>
            <a:off x="251518" y="2204863"/>
            <a:ext cx="8496945" cy="4104457"/>
            <a:chOff x="251518" y="2204863"/>
            <a:chExt cx="8496945" cy="4104457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EAC66BBF-E2B3-F558-9B88-B1374262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18" y="2204863"/>
              <a:ext cx="8496945" cy="410445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095A08-C83A-52A4-2902-9FBBB528DD21}"/>
                </a:ext>
              </a:extLst>
            </p:cNvPr>
            <p:cNvSpPr/>
            <p:nvPr/>
          </p:nvSpPr>
          <p:spPr>
            <a:xfrm>
              <a:off x="683568" y="2564903"/>
              <a:ext cx="216024" cy="37221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576A93-D284-3644-0015-099D7AA30892}"/>
                </a:ext>
              </a:extLst>
            </p:cNvPr>
            <p:cNvSpPr/>
            <p:nvPr/>
          </p:nvSpPr>
          <p:spPr>
            <a:xfrm>
              <a:off x="2369896" y="2544807"/>
              <a:ext cx="833952" cy="37221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FD1BE-F4E4-3189-ED7E-ECA40367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45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5779FB-F6DB-4F6F-6B78-4C50D6C44FB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1. </a:t>
            </a:r>
            <a:r>
              <a:rPr lang="ko-KR" altLang="en-US" sz="2400" b="1" dirty="0">
                <a:solidFill>
                  <a:schemeClr val="tx1"/>
                </a:solidFill>
              </a:rPr>
              <a:t>초심을 잃지 말라</a:t>
            </a:r>
            <a:r>
              <a:rPr lang="en-US" altLang="ko-KR" sz="2400" b="1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A60E7-C121-9E57-285B-C0423672714D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/>
              <a:t>하지 말아야 할 사항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8C1755F-540A-BEE2-9AEA-FF4D294AAA3E}"/>
              </a:ext>
            </a:extLst>
          </p:cNvPr>
          <p:cNvSpPr/>
          <p:nvPr/>
        </p:nvSpPr>
        <p:spPr>
          <a:xfrm>
            <a:off x="263145" y="1844824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 </a:t>
            </a:r>
            <a:r>
              <a:rPr lang="ko-KR" altLang="en-US" sz="2400" b="1" dirty="0">
                <a:solidFill>
                  <a:schemeClr val="tx1"/>
                </a:solidFill>
              </a:rPr>
              <a:t>자기 계발에 게을리 하지 말라</a:t>
            </a:r>
            <a:r>
              <a:rPr lang="en-US" altLang="ko-KR" sz="2400" b="1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47B85FE-3324-166D-9CB4-B3D42E1C2535}"/>
              </a:ext>
            </a:extLst>
          </p:cNvPr>
          <p:cNvSpPr/>
          <p:nvPr/>
        </p:nvSpPr>
        <p:spPr>
          <a:xfrm>
            <a:off x="263145" y="2636912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3. </a:t>
            </a:r>
            <a:r>
              <a:rPr lang="ko-KR" altLang="en-US" sz="2400" b="1" dirty="0">
                <a:solidFill>
                  <a:schemeClr val="tx1"/>
                </a:solidFill>
              </a:rPr>
              <a:t>고객사에 대해 너무 궁금해 하지 말라</a:t>
            </a:r>
            <a:r>
              <a:rPr lang="en-US" altLang="ko-KR" sz="2400" b="1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37D85B0-7B3A-B95A-9F33-9E46AC077674}"/>
              </a:ext>
            </a:extLst>
          </p:cNvPr>
          <p:cNvSpPr/>
          <p:nvPr/>
        </p:nvSpPr>
        <p:spPr>
          <a:xfrm>
            <a:off x="261352" y="3429000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4. </a:t>
            </a:r>
            <a:r>
              <a:rPr lang="ko-KR" altLang="en-US" sz="2400" b="1" dirty="0">
                <a:solidFill>
                  <a:schemeClr val="tx1"/>
                </a:solidFill>
              </a:rPr>
              <a:t>회사와 타인이 알아서 해줄 것이라 판단하지 말라</a:t>
            </a:r>
            <a:r>
              <a:rPr lang="en-US" altLang="ko-KR" sz="2400" b="1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B4FAA6-99C5-1D8D-7339-F68FDCF0119C}"/>
              </a:ext>
            </a:extLst>
          </p:cNvPr>
          <p:cNvSpPr/>
          <p:nvPr/>
        </p:nvSpPr>
        <p:spPr>
          <a:xfrm>
            <a:off x="261352" y="4221088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5. </a:t>
            </a:r>
            <a:r>
              <a:rPr lang="ko-KR" altLang="en-US" sz="2400" b="1" dirty="0">
                <a:solidFill>
                  <a:schemeClr val="tx1"/>
                </a:solidFill>
              </a:rPr>
              <a:t>근무지가 좋은 곳을 물리적 주변 여건으로 생각하지 말라</a:t>
            </a:r>
            <a:r>
              <a:rPr lang="en-US" altLang="ko-KR" sz="2400" b="1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C81A48-013B-DF4B-DB62-68E88ED4A4B9}"/>
              </a:ext>
            </a:extLst>
          </p:cNvPr>
          <p:cNvSpPr/>
          <p:nvPr/>
        </p:nvSpPr>
        <p:spPr>
          <a:xfrm>
            <a:off x="261352" y="501317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6. </a:t>
            </a:r>
            <a:r>
              <a:rPr lang="ko-KR" altLang="en-US" sz="2400" b="1" dirty="0">
                <a:solidFill>
                  <a:schemeClr val="tx1"/>
                </a:solidFill>
              </a:rPr>
              <a:t>보고서 작성 시 나만 생각하지 말라</a:t>
            </a:r>
            <a:r>
              <a:rPr lang="en-US" altLang="ko-KR" sz="2400" b="1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315662-2786-E655-9DFF-C36B9E528855}"/>
              </a:ext>
            </a:extLst>
          </p:cNvPr>
          <p:cNvSpPr/>
          <p:nvPr/>
        </p:nvSpPr>
        <p:spPr>
          <a:xfrm>
            <a:off x="261352" y="5805264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7. </a:t>
            </a:r>
            <a:r>
              <a:rPr lang="ko-KR" altLang="en-US" sz="2400" b="1" dirty="0">
                <a:solidFill>
                  <a:schemeClr val="tx1"/>
                </a:solidFill>
              </a:rPr>
              <a:t>본인의 이력서를 너무 지저분하게 만들지 말라</a:t>
            </a:r>
            <a:r>
              <a:rPr lang="en-US" altLang="ko-KR" sz="2400" b="1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0AFBE0-F6A9-715E-6CC9-28EB35E5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45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65B3F3-B300-908C-832F-391A1F1927A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20119A-9C84-CC9A-78FD-A807162BCF19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4-1. </a:t>
            </a:r>
            <a:r>
              <a:rPr lang="ko-KR" altLang="en-US" sz="2400" b="1" dirty="0">
                <a:solidFill>
                  <a:schemeClr val="tx1"/>
                </a:solidFill>
              </a:rPr>
              <a:t>보안솔루션 분류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E68F29-4278-502E-FA89-89C28FCA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1700808"/>
            <a:ext cx="8712969" cy="46805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9CCB8-FCE8-2F2D-E701-6C7B76CE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002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65B3F3-B300-908C-832F-391A1F1927A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20119A-9C84-CC9A-78FD-A807162BCF19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4-1. </a:t>
            </a:r>
            <a:r>
              <a:rPr lang="ko-KR" altLang="en-US" sz="2400" b="1" dirty="0">
                <a:solidFill>
                  <a:schemeClr val="tx1"/>
                </a:solidFill>
              </a:rPr>
              <a:t>보안솔루션 분류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31F6EE-35AF-6F02-8869-0A84C3759855}"/>
              </a:ext>
            </a:extLst>
          </p:cNvPr>
          <p:cNvSpPr/>
          <p:nvPr/>
        </p:nvSpPr>
        <p:spPr>
          <a:xfrm>
            <a:off x="256175" y="1534548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정보보호 시스템 종류 및 기능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96D6DFE-13F9-FBC6-9E01-F5E1A6664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45246"/>
              </p:ext>
            </p:extLst>
          </p:nvPr>
        </p:nvGraphicFramePr>
        <p:xfrm>
          <a:off x="266224" y="1988840"/>
          <a:ext cx="8626254" cy="427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5576">
                  <a:extLst>
                    <a:ext uri="{9D8B030D-6E8A-4147-A177-3AD203B41FA5}">
                      <a16:colId xmlns:a16="http://schemas.microsoft.com/office/drawing/2014/main" val="2233539143"/>
                    </a:ext>
                  </a:extLst>
                </a:gridCol>
                <a:gridCol w="6120678">
                  <a:extLst>
                    <a:ext uri="{9D8B030D-6E8A-4147-A177-3AD203B41FA5}">
                      <a16:colId xmlns:a16="http://schemas.microsoft.com/office/drawing/2014/main" val="1568180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34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홈페이지 </a:t>
                      </a:r>
                      <a:r>
                        <a:rPr lang="en-US" altLang="ko-KR" sz="1400" dirty="0"/>
                        <a:t>APT </a:t>
                      </a:r>
                      <a:r>
                        <a:rPr lang="ko-KR" altLang="en-US" sz="1400" dirty="0" err="1"/>
                        <a:t>웹쉘공격</a:t>
                      </a:r>
                      <a:r>
                        <a:rPr lang="ko-KR" altLang="en-US" sz="1400" dirty="0"/>
                        <a:t> 탐지 및 차단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 err="1"/>
                        <a:t>웹쉘</a:t>
                      </a:r>
                      <a:r>
                        <a:rPr lang="ko-KR" altLang="en-US" sz="1400" dirty="0"/>
                        <a:t> 및 홈 디렉터리 설정변경 탐지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 err="1"/>
                        <a:t>악성코드유포지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 </a:t>
                      </a:r>
                      <a:r>
                        <a:rPr lang="ko-KR" altLang="en-US" sz="1400" dirty="0"/>
                        <a:t>탐지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 err="1"/>
                        <a:t>웹쉘</a:t>
                      </a:r>
                      <a:r>
                        <a:rPr lang="ko-KR" altLang="en-US" sz="1400" dirty="0"/>
                        <a:t> 탐지 정보 및 이력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1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정보시스템 서버 접근통제 및 보안감사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접근통제에 의한 모든 작업 이력 저장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장애 및 보안사고 발생 시 사후 추적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008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지능형 네트워크 접근통제 시스템</a:t>
                      </a:r>
                      <a:r>
                        <a:rPr lang="en-US" altLang="ko-KR" sz="1400" dirty="0"/>
                        <a:t>(NAC)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네트워크 접속 단말인증 및 무결성 검증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필수 </a:t>
                      </a:r>
                      <a:r>
                        <a:rPr lang="en-US" altLang="ko-KR" sz="1400" dirty="0"/>
                        <a:t>S/W </a:t>
                      </a:r>
                      <a:r>
                        <a:rPr lang="ko-KR" altLang="en-US" sz="1400" dirty="0"/>
                        <a:t>설치 및 불법 소프트웨어 삭제 유도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94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위협관리시스템</a:t>
                      </a:r>
                      <a:r>
                        <a:rPr lang="en-US" altLang="ko-KR" sz="1400" dirty="0"/>
                        <a:t>(TMS)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유해 트래픽 및 악성코드를 실시간 탐지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98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방화벽</a:t>
                      </a:r>
                      <a:r>
                        <a:rPr lang="en-US" altLang="ko-KR" sz="1400" dirty="0"/>
                        <a:t>(FW)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8425" indent="-98425"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spc="-40" baseline="0" dirty="0"/>
                        <a:t>침입차단시스템으로 내부 시스템을 보호하기 위해 </a:t>
                      </a:r>
                      <a:r>
                        <a:rPr lang="en-US" altLang="ko-KR" sz="1400" spc="-40" baseline="0" dirty="0"/>
                        <a:t>IP </a:t>
                      </a:r>
                      <a:r>
                        <a:rPr lang="ko-KR" altLang="en-US" sz="1400" spc="-40" baseline="0" dirty="0"/>
                        <a:t>및 프로토콜 기반으</a:t>
                      </a:r>
                      <a:r>
                        <a:rPr lang="ko-KR" altLang="en-US" sz="1400" dirty="0"/>
                        <a:t>로 내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외부를 접속 차단하는 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9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침입방지시스템</a:t>
                      </a:r>
                      <a:r>
                        <a:rPr lang="en-US" altLang="ko-KR" sz="1400" dirty="0"/>
                        <a:t>(IPS)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8425" indent="-98425"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spc="-20" baseline="0" dirty="0"/>
                        <a:t>실시간 사이버 공격을 탐지 및 차단하는 시스템으로 악성코드 및 악의적</a:t>
                      </a:r>
                      <a:r>
                        <a:rPr lang="ko-KR" altLang="en-US" sz="1400" dirty="0"/>
                        <a:t>인 바이러스에 대해 문자열 방식으로 탐지하여 차단하는 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76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내부정보유출 방지시스템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indent="-88900"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사용자 컴퓨터에서 사용하는 메신저</a:t>
                      </a:r>
                      <a:r>
                        <a:rPr lang="en-US" altLang="ko-KR" sz="1400" dirty="0"/>
                        <a:t>(MSN, </a:t>
                      </a:r>
                      <a:r>
                        <a:rPr lang="ko-KR" altLang="en-US" sz="1400" dirty="0"/>
                        <a:t>네이트온 등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프로그램 사용 차단 및 이메일 송신 시 붙임 파일 용량 통제 등 내부정보의 유출을 방지하기 위한 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783505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ECF30-7047-5360-9625-2C86DFE8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6885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65B3F3-B300-908C-832F-391A1F1927A6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20119A-9C84-CC9A-78FD-A807162BCF19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4-1. </a:t>
            </a:r>
            <a:r>
              <a:rPr lang="ko-KR" altLang="en-US" sz="2400" b="1" dirty="0">
                <a:solidFill>
                  <a:schemeClr val="tx1"/>
                </a:solidFill>
              </a:rPr>
              <a:t>보안솔루션 분류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31F6EE-35AF-6F02-8869-0A84C3759855}"/>
              </a:ext>
            </a:extLst>
          </p:cNvPr>
          <p:cNvSpPr/>
          <p:nvPr/>
        </p:nvSpPr>
        <p:spPr>
          <a:xfrm>
            <a:off x="256175" y="1534548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정보보호 시스템 종류 및 기능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96D6DFE-13F9-FBC6-9E01-F5E1A6664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27641"/>
              </p:ext>
            </p:extLst>
          </p:nvPr>
        </p:nvGraphicFramePr>
        <p:xfrm>
          <a:off x="266224" y="1988840"/>
          <a:ext cx="8626254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5576">
                  <a:extLst>
                    <a:ext uri="{9D8B030D-6E8A-4147-A177-3AD203B41FA5}">
                      <a16:colId xmlns:a16="http://schemas.microsoft.com/office/drawing/2014/main" val="2233539143"/>
                    </a:ext>
                  </a:extLst>
                </a:gridCol>
                <a:gridCol w="6120678">
                  <a:extLst>
                    <a:ext uri="{9D8B030D-6E8A-4147-A177-3AD203B41FA5}">
                      <a16:colId xmlns:a16="http://schemas.microsoft.com/office/drawing/2014/main" val="1568180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34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pc="-40" baseline="0" dirty="0"/>
                        <a:t>홈페이지 위</a:t>
                      </a:r>
                      <a:r>
                        <a:rPr lang="en-US" altLang="ko-KR" sz="1400" spc="-40" baseline="0" dirty="0"/>
                        <a:t>·</a:t>
                      </a:r>
                      <a:r>
                        <a:rPr lang="ko-KR" altLang="en-US" sz="1400" spc="-40" baseline="0" dirty="0"/>
                        <a:t>변조 감시 시스</a:t>
                      </a:r>
                      <a:r>
                        <a:rPr lang="ko-KR" altLang="en-US" sz="1400" dirty="0"/>
                        <a:t>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indent="-88900"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악의적인 사이버 공격에 의한 홈페이지 화면 위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변조 사항을 실시간 탐지 및 웹 접속 정상 상태를 모니터링하는 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1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무선랜 침입 차단 시스템</a:t>
                      </a:r>
                      <a:r>
                        <a:rPr lang="en-US" altLang="ko-KR" sz="1400" dirty="0"/>
                        <a:t>(WIPS)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indent="-88900"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기관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내 비인가 무선 </a:t>
                      </a:r>
                      <a:r>
                        <a:rPr lang="en-US" altLang="ko-KR" sz="1400" dirty="0"/>
                        <a:t>AP </a:t>
                      </a:r>
                      <a:r>
                        <a:rPr lang="ko-KR" altLang="en-US" sz="1400" dirty="0"/>
                        <a:t>탐지 및 무선랜에 대한 위협을 탐지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차단하는 </a:t>
                      </a: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시스템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94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DDoS </a:t>
                      </a:r>
                      <a:r>
                        <a:rPr lang="ko-KR" altLang="en-US" sz="1400" dirty="0"/>
                        <a:t>공격대응 장비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· DDoS </a:t>
                      </a:r>
                      <a:r>
                        <a:rPr lang="ko-KR" altLang="en-US" sz="1400" dirty="0"/>
                        <a:t>공격에 대한 차단에 특화된 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98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 유출방지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8425" indent="-98425"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spc="-40" baseline="0" dirty="0"/>
                        <a:t>컴퓨터에서 주민번호</a:t>
                      </a:r>
                      <a:r>
                        <a:rPr lang="en-US" altLang="ko-KR" sz="1400" spc="-40" baseline="0" dirty="0"/>
                        <a:t>, </a:t>
                      </a:r>
                      <a:r>
                        <a:rPr lang="ko-KR" altLang="en-US" sz="1400" spc="-40" baseline="0" dirty="0"/>
                        <a:t>여권번호 등 고유식별정보 및 중요 정보가 포함된 문서를 식별하거나 외부유출 시 차단하는 시스템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9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웹방화벽</a:t>
                      </a:r>
                      <a:r>
                        <a:rPr lang="en-US" altLang="ko-KR" sz="1400" dirty="0"/>
                        <a:t>(WAF)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8425" indent="-98425"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웹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서비스에 대한 사이버 공격 차단에 특화된 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76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해킹메일 차단 시스템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스팸메일 차단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indent="-88900"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악의적인 바이러스 및 악성코드 포함된 메일을 수신시에 탐지 및 차단</a:t>
                      </a:r>
                      <a:endParaRPr lang="en-US" altLang="ko-KR" sz="1400" dirty="0"/>
                    </a:p>
                    <a:p>
                      <a:pPr marL="88900" indent="-88900"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일반적인 다량의 메일 수신 및 비정상적인 메일을 수신 시 차단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783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지능형지속위협</a:t>
                      </a:r>
                      <a:r>
                        <a:rPr lang="en-US" altLang="ko-KR" sz="1400" dirty="0"/>
                        <a:t>(APT) </a:t>
                      </a:r>
                      <a:r>
                        <a:rPr lang="ko-KR" altLang="en-US" sz="1400" dirty="0"/>
                        <a:t>공격 대응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indent="-88900"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 err="1"/>
                        <a:t>시그니처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문자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기반의 정보보호시스템과는 달리 비정상적인 행위를 판별하여 이상징후를 탐지 및 차단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07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매체제어시스템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indent="-88900" latinLnBrk="1"/>
                      <a:r>
                        <a:rPr lang="en-US" altLang="ko-KR" sz="1400" dirty="0"/>
                        <a:t>· </a:t>
                      </a:r>
                      <a:r>
                        <a:rPr lang="ko-KR" altLang="en-US" sz="1400" spc="-20" baseline="0" dirty="0"/>
                        <a:t>인가된 </a:t>
                      </a:r>
                      <a:r>
                        <a:rPr lang="en-US" altLang="ko-KR" sz="1400" spc="-20" baseline="0" dirty="0"/>
                        <a:t>USB </a:t>
                      </a:r>
                      <a:r>
                        <a:rPr lang="ko-KR" altLang="en-US" sz="1400" spc="-20" baseline="0" dirty="0"/>
                        <a:t>저장장치</a:t>
                      </a:r>
                      <a:r>
                        <a:rPr lang="en-US" altLang="ko-KR" sz="1400" spc="-20" baseline="0" dirty="0"/>
                        <a:t>, </a:t>
                      </a:r>
                      <a:r>
                        <a:rPr lang="ko-KR" altLang="en-US" sz="1400" spc="-20" baseline="0" dirty="0"/>
                        <a:t>이동형 저장장치의 연결을 허용하고 기타 </a:t>
                      </a:r>
                      <a:r>
                        <a:rPr lang="ko-KR" altLang="en-US" sz="1400" spc="-20" baseline="0" dirty="0" err="1"/>
                        <a:t>비인가</a:t>
                      </a:r>
                      <a:r>
                        <a:rPr lang="ko-KR" altLang="en-US" sz="1400" dirty="0" err="1"/>
                        <a:t>된</a:t>
                      </a:r>
                      <a:r>
                        <a:rPr lang="ko-KR" altLang="en-US" sz="1400" dirty="0"/>
                        <a:t> 장치에 대해서는 차단 등의 통제 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779903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78197-786F-227E-8045-6A680826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7841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BCB3-6F51-D7A9-7937-4203FDBD3559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6BDC93-F4A1-2579-4619-E035666A611D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4-2. </a:t>
            </a:r>
            <a:r>
              <a:rPr lang="ko-KR" altLang="en-US" sz="2400" b="1" dirty="0">
                <a:solidFill>
                  <a:schemeClr val="tx1"/>
                </a:solidFill>
              </a:rPr>
              <a:t>방화벽</a:t>
            </a:r>
            <a:r>
              <a:rPr lang="en-US" altLang="ko-KR" sz="2400" b="1" dirty="0">
                <a:solidFill>
                  <a:schemeClr val="tx1"/>
                </a:solidFill>
              </a:rPr>
              <a:t>(Fire Wall)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61F98A-4FA2-BCCC-E520-B8A1F170A78B}"/>
              </a:ext>
            </a:extLst>
          </p:cNvPr>
          <p:cNvSpPr/>
          <p:nvPr/>
        </p:nvSpPr>
        <p:spPr>
          <a:xfrm>
            <a:off x="266223" y="1628800"/>
            <a:ext cx="8626255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네트워크에서 방화벽은 보안의 가장 일차적인 것으로</a:t>
            </a:r>
            <a:r>
              <a:rPr lang="en-US" altLang="ko-KR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신뢰하지 않는 외부 네트워크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신뢰하는 내부 네트워크 사이를 지나는 패킷을 미리 정한 규칙에 따라 차단하거나 보내주는 기능을 하는 하드웨어나 소프트웨어를 말함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17478B-32CD-555F-9B70-C2D32A5F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53" y="3140968"/>
            <a:ext cx="7045040" cy="30670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E84206-02DD-2B24-353B-C7F156D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1817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487121-AA5D-2780-997A-754CE64EF152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4-2. </a:t>
            </a:r>
            <a:r>
              <a:rPr lang="ko-KR" altLang="en-US" sz="2400" b="1" dirty="0">
                <a:solidFill>
                  <a:schemeClr val="tx1"/>
                </a:solidFill>
              </a:rPr>
              <a:t>방화벽</a:t>
            </a:r>
            <a:r>
              <a:rPr lang="en-US" altLang="ko-KR" sz="2400" b="1" dirty="0">
                <a:solidFill>
                  <a:schemeClr val="tx1"/>
                </a:solidFill>
              </a:rPr>
              <a:t>(Fire Wall)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A503F0-7F4D-187A-826E-060C253154A2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i="0" u="none" strike="noStrike" spc="-8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방화벽 방어기능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09449D-EBA4-4091-4EE6-842951248810}"/>
              </a:ext>
            </a:extLst>
          </p:cNvPr>
          <p:cNvSpPr/>
          <p:nvPr/>
        </p:nvSpPr>
        <p:spPr>
          <a:xfrm>
            <a:off x="272302" y="2145630"/>
            <a:ext cx="8626255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패킷 필터링</a:t>
            </a:r>
            <a:endParaRPr lang="en-US" altLang="ko-KR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및 대상자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포트번호 등 통신 데이터의 통과여부를 판단해 무단 접근을 방지 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E335E-D123-0260-2332-809B624EB18C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F4A34B-7B89-360D-D51D-6DBAF1AE7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" y="3093716"/>
            <a:ext cx="8626255" cy="13906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EC3B7D-233B-D42B-227C-678079282BD0}"/>
              </a:ext>
            </a:extLst>
          </p:cNvPr>
          <p:cNvSpPr/>
          <p:nvPr/>
        </p:nvSpPr>
        <p:spPr>
          <a:xfrm>
            <a:off x="267727" y="4532927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방화벽 정책은 위에서 아래 순으로 적용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정책만 허용하고 나머지 모두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Deny </a:t>
            </a:r>
          </a:p>
          <a:p>
            <a:pPr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제조사가 매우 많아 정책을 운영하는 환경은 다양하나 기본적인 운영은 큰 차이 없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</a:t>
            </a:r>
            <a:endParaRPr lang="ko-KR" altLang="en-US" sz="16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8FD04C-F20F-A0B0-DD8B-46773E2FEA8F}"/>
              </a:ext>
            </a:extLst>
          </p:cNvPr>
          <p:cNvSpPr/>
          <p:nvPr/>
        </p:nvSpPr>
        <p:spPr>
          <a:xfrm>
            <a:off x="266419" y="5939988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800" b="1" i="0" u="none" strike="noStrike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※ </a:t>
            </a:r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</a:t>
            </a:r>
            <a:r>
              <a:rPr lang="ko-KR" altLang="en-US" sz="1800" b="1" i="0" u="none" strike="noStrike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설정 시에 최소 </a:t>
            </a:r>
            <a:r>
              <a:rPr lang="en-US" altLang="ko-KR" sz="1800" b="1" i="0" u="none" strike="noStrike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이상 확인 </a:t>
            </a:r>
            <a:endParaRPr lang="ko-KR" altLang="en-US" sz="1800" b="0" i="0" u="none" strike="noStrike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8D30D-1F28-D8C5-1CD9-8A290804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7180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642E98-FD0E-6E9B-D4B9-7673155CD28A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4-2. </a:t>
            </a:r>
            <a:r>
              <a:rPr lang="ko-KR" altLang="en-US" sz="2400" b="1" dirty="0">
                <a:solidFill>
                  <a:schemeClr val="tx1"/>
                </a:solidFill>
              </a:rPr>
              <a:t>방화벽</a:t>
            </a:r>
            <a:r>
              <a:rPr lang="en-US" altLang="ko-KR" sz="2400" b="1" dirty="0">
                <a:solidFill>
                  <a:schemeClr val="tx1"/>
                </a:solidFill>
              </a:rPr>
              <a:t>(Fire Wall)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FF4039-2DA0-7173-0090-850656D28D58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i="0" u="none" strike="noStrike" spc="-8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방화벽 방어기능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51B92B-6C44-748F-B4A3-AF23570EB9BF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084A8-A2DA-D02B-7CE8-739E20C265CB}"/>
              </a:ext>
            </a:extLst>
          </p:cNvPr>
          <p:cNvSpPr/>
          <p:nvPr/>
        </p:nvSpPr>
        <p:spPr>
          <a:xfrm>
            <a:off x="261911" y="2145630"/>
            <a:ext cx="8626255" cy="1589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 게이트웨이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통신을 중계하는 프록시 서버를 이용해 사내 네트워크과 인터넷 사이에 직접 통신 차단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방화벽은 네트워크 주소변환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(NAT)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가지고 있음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 네트워크 사용하는 </a:t>
            </a:r>
            <a:r>
              <a:rPr lang="en-US" altLang="ko-KR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주소와 외부에 드러나는 주소가 다르게 유지할 수 있기 때문에 </a:t>
            </a:r>
            <a:endParaRPr lang="en-US" altLang="ko-KR" sz="1400" b="1" spc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 네트워크에 대한 어느 정도의 보안 기능을 지원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2B2C0-A303-309F-1279-46582CE1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94792"/>
            <a:ext cx="8064896" cy="23622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763E0-9A9F-A044-6D15-8FDF9B34A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7690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0355D8-ABDA-4E10-2395-82412CDF026A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4-2. </a:t>
            </a:r>
            <a:r>
              <a:rPr lang="ko-KR" altLang="en-US" sz="2400" b="1" dirty="0">
                <a:solidFill>
                  <a:schemeClr val="tx1"/>
                </a:solidFill>
              </a:rPr>
              <a:t>방화벽</a:t>
            </a:r>
            <a:r>
              <a:rPr lang="en-US" altLang="ko-KR" sz="2400" b="1" dirty="0">
                <a:solidFill>
                  <a:schemeClr val="tx1"/>
                </a:solidFill>
              </a:rPr>
              <a:t>(Fire Wall)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D76D60-1F2F-67A0-9D83-E7E33D6D9602}"/>
              </a:ext>
            </a:extLst>
          </p:cNvPr>
          <p:cNvSpPr/>
          <p:nvPr/>
        </p:nvSpPr>
        <p:spPr>
          <a:xfrm>
            <a:off x="266223" y="1628800"/>
            <a:ext cx="862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i="0" u="none" strike="noStrike" spc="-8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방화벽 방어기능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2B597D-0A44-425A-873E-A2FBEA4F5E28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C44B32-73B8-E908-3F90-442989779F87}"/>
              </a:ext>
            </a:extLst>
          </p:cNvPr>
          <p:cNvSpPr/>
          <p:nvPr/>
        </p:nvSpPr>
        <p:spPr>
          <a:xfrm>
            <a:off x="261911" y="2145630"/>
            <a:ext cx="8626255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방화벽을 이용한 로그 분석 및 관제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방화벽은 일반적으로 탐지패턴 적용이 아닌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주소와 포트기반으로 패킷을 통과시키거나 차단하는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즉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패턴으로 탐지를 못한다 해도 방화벽에서 어떤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어떤 포트로 접속 했는지 세션 정보가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확인됨 </a:t>
            </a:r>
            <a:endParaRPr lang="ko-KR" altLang="en-US" sz="14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방화벽의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Accept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Deny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로그를 이용하면 </a:t>
            </a:r>
            <a:r>
              <a:rPr lang="ko-KR" altLang="en-US" sz="14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시그니처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기반으로 탐지 못한 이상행위 발견 가능성</a:t>
            </a:r>
            <a:endParaRPr lang="ko-KR" altLang="en-US" sz="14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최근에는 방화벽을 빅데이터 기반으로 분석하여 유용하게 사용 되기도 함 </a:t>
            </a:r>
            <a:endParaRPr lang="ko-KR" altLang="en-US" sz="14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예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악성코드 감염에 의해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C&amp;C IP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TCP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통신을 하는 내역 조회 등 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4F96B-6D59-CDA4-E8BA-D3220F4AC524}"/>
              </a:ext>
            </a:extLst>
          </p:cNvPr>
          <p:cNvSpPr/>
          <p:nvPr/>
        </p:nvSpPr>
        <p:spPr>
          <a:xfrm>
            <a:off x="262253" y="4596607"/>
            <a:ext cx="8626255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방화벽의 한계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방화벽은 네트워크 트래픽이 흐르는 경로 내부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(In-Line)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위치하기 때문에 방화벽 자체 공격의 대상이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되어서 대용량의 트래픽을 견디지 못하고 다운되는 경우가 많음</a:t>
            </a:r>
          </a:p>
          <a:p>
            <a:pPr algn="l">
              <a:lnSpc>
                <a:spcPct val="150000"/>
              </a:lnSpc>
            </a:pP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네트워크 마비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발생할 위험이 상당히 높음</a:t>
            </a:r>
          </a:p>
          <a:p>
            <a:pPr algn="l">
              <a:lnSpc>
                <a:spcPct val="150000"/>
              </a:lnSpc>
            </a:pP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정상적인 서비스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HTTP, DNS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일반적인 인터넷 프로토콜을 이용한 공격은 방어가 어려움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056B6-E005-A6CD-B4BD-5AA1C50A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8398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BDE670-7F64-0729-164A-6748F9F6828E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4-3. IDS / IPS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32BD42-A40C-F0E0-42FD-936CF5DEDED5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IDS  / IPS </a:t>
            </a:r>
            <a:r>
              <a:rPr lang="ko-KR" altLang="en-US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</a:t>
            </a:r>
            <a:r>
              <a:rPr lang="ko-KR" altLang="en-US" sz="1800" b="1" i="0" u="none" strike="noStrike" spc="-8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602CFD-BFA0-D115-BA57-3B3CD626B09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3DFC8D-FB86-5A35-7DC5-9B2E12B5BE9F}"/>
              </a:ext>
            </a:extLst>
          </p:cNvPr>
          <p:cNvSpPr/>
          <p:nvPr/>
        </p:nvSpPr>
        <p:spPr>
          <a:xfrm>
            <a:off x="261911" y="2145630"/>
            <a:ext cx="8626255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IPS(Intrusion Prevention System)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공격패턴을 기반으로 패턴과 일하는 패킷에 대해서 차단하는 보안 시스템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spc="-2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주기적인 패턴 업데이트가 필요하며 </a:t>
            </a:r>
            <a:r>
              <a:rPr lang="ko-KR" altLang="en-US" sz="1400" b="1" i="0" u="none" strike="noStrike" spc="-2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정상트래픽도</a:t>
            </a:r>
            <a:r>
              <a:rPr lang="ko-KR" altLang="en-US" sz="1400" b="1" i="0" u="none" strike="noStrike" spc="-2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패턴과 일치 할 경우 차단하므로 </a:t>
            </a:r>
            <a:r>
              <a:rPr lang="ko-KR" altLang="en-US" sz="1400" b="1" i="0" u="none" strike="noStrike" spc="-2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</a:t>
            </a:r>
            <a:r>
              <a:rPr lang="ko-KR" altLang="en-US" sz="1400" b="1" i="0" u="none" strike="noStrike" spc="-2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가능성이 존재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임계치 기반으로 트래픽을 탐지해 차단 가능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IDS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다르게 네트워크 상에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In-Line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설치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AFCA62-1A09-2F9D-B057-236CC544CA01}"/>
              </a:ext>
            </a:extLst>
          </p:cNvPr>
          <p:cNvSpPr/>
          <p:nvPr/>
        </p:nvSpPr>
        <p:spPr>
          <a:xfrm>
            <a:off x="261911" y="3767644"/>
            <a:ext cx="8626255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IDS(Intrusion Detection System)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IDS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침입을 탐지만 하고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IPS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방어기능까지 수행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TAP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방식이나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Mirror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설치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D01249-B31C-A373-F2D9-B44E0D79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682676"/>
            <a:ext cx="3486150" cy="25622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6EDD6A-D932-06FB-988D-E51B789E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4314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5EE139-9B12-35A1-7DD9-43CB71A2723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4-3. IDS / IPS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345286-1622-19E0-F108-4F4868D2DE15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IDS / IPS </a:t>
            </a:r>
            <a:r>
              <a:rPr lang="ko-KR" altLang="en-US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트래픽 분석 구성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D2D0A2-FD94-DC15-CFB6-3EB2917886BA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1472BD-2484-110A-BB19-B963CBB5A339}"/>
              </a:ext>
            </a:extLst>
          </p:cNvPr>
          <p:cNvSpPr/>
          <p:nvPr/>
        </p:nvSpPr>
        <p:spPr>
          <a:xfrm>
            <a:off x="261911" y="2145630"/>
            <a:ext cx="8626255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TAP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트래픽 손실이나 변조 없이 복사해 주는 장비인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TAP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트래픽을 검사하는 구조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최초 설치 시 네트워크 단절 필요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장애 발생 시 서비스 중단 추가 비용 발생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2E3B69-89CD-5375-0A04-F1568B2A3106}"/>
              </a:ext>
            </a:extLst>
          </p:cNvPr>
          <p:cNvSpPr/>
          <p:nvPr/>
        </p:nvSpPr>
        <p:spPr>
          <a:xfrm>
            <a:off x="266223" y="4192632"/>
            <a:ext cx="86262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미러링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</a:t>
            </a:r>
            <a:r>
              <a:rPr lang="en-US" altLang="ko-KR" sz="14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EnterPrise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Analyzer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연결을 위한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Mirroring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지원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Switch management utility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통하여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mirror port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설정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994105-BC17-BD5F-6512-26AF75CB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840404"/>
            <a:ext cx="2924175" cy="1628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DC6C18-D9A0-8B8E-6FD2-853499D1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4797152"/>
            <a:ext cx="1981200" cy="117157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A768C3-B575-5A4D-52D2-44238F7E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2727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E9AA6C-9EF2-7744-808E-93B2DFF317C3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4-3. IDS / IPS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4B8C37-7370-7ECF-9DFB-C8E8E219F6DD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IDS / IPS </a:t>
            </a:r>
            <a:r>
              <a:rPr lang="ko-KR" altLang="en-US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트래픽 분석 구성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6943EB-326A-09DC-D811-087B509AE9A7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FC8514-149E-77BC-8AC4-80D0550A4C96}"/>
              </a:ext>
            </a:extLst>
          </p:cNvPr>
          <p:cNvSpPr/>
          <p:nvPr/>
        </p:nvSpPr>
        <p:spPr>
          <a:xfrm>
            <a:off x="261911" y="2145630"/>
            <a:ext cx="8626255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In-Line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트래픽 손실이나 변조 없이 복사해 주는 장비인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TAP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트래픽을 검사하는 구조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트래픽이 보안시스템을 거쳐서 가기 때문에 하드웨어 장애에 민감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BAAAD2-FF38-1248-0242-60B407913846}"/>
              </a:ext>
            </a:extLst>
          </p:cNvPr>
          <p:cNvSpPr/>
          <p:nvPr/>
        </p:nvSpPr>
        <p:spPr>
          <a:xfrm>
            <a:off x="246510" y="3263967"/>
            <a:ext cx="8626255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By-Pass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In-Line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장비에 제공되는 전원에 이상이 있을 경우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정전 등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In-Line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장비에 물리적인 문제가 발생할 경우 </a:t>
            </a:r>
            <a:endParaRPr lang="en-US" altLang="ko-KR" sz="14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In-Line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장비에 에 탑재되어 있는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O.S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문제가 발생할 경우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(O.S Panic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IPS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엔진에 문제가 발생할 경우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(Dead Lock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인한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Hang Up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EA78B-00DF-EC78-3A09-2E34A31F19AF}"/>
              </a:ext>
            </a:extLst>
          </p:cNvPr>
          <p:cNvSpPr txBox="1"/>
          <p:nvPr/>
        </p:nvSpPr>
        <p:spPr>
          <a:xfrm>
            <a:off x="271235" y="5292497"/>
            <a:ext cx="860153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+mn-ea"/>
              </a:rPr>
              <a:t> ※ </a:t>
            </a:r>
            <a:r>
              <a:rPr lang="ko-KR" altLang="en-US" sz="1600" b="1" spc="-30" dirty="0">
                <a:latin typeface="+mn-ea"/>
              </a:rPr>
              <a:t>최근에는 </a:t>
            </a:r>
            <a:r>
              <a:rPr lang="en-US" altLang="ko-KR" sz="1600" b="1" spc="-30" dirty="0">
                <a:latin typeface="+mn-ea"/>
              </a:rPr>
              <a:t>By-Pass </a:t>
            </a:r>
            <a:r>
              <a:rPr lang="ko-KR" altLang="en-US" sz="1600" b="1" spc="-30" dirty="0">
                <a:latin typeface="+mn-ea"/>
              </a:rPr>
              <a:t>모드 자체의 문제점을 보완하기 위해 </a:t>
            </a:r>
            <a:r>
              <a:rPr lang="en-US" altLang="ko-KR" sz="1600" b="1" spc="-30" dirty="0">
                <a:latin typeface="+mn-ea"/>
              </a:rPr>
              <a:t>By-pass </a:t>
            </a:r>
            <a:r>
              <a:rPr lang="ko-KR" altLang="en-US" sz="1600" b="1" spc="-30" dirty="0">
                <a:latin typeface="+mn-ea"/>
              </a:rPr>
              <a:t>스위치를 추가로 구성하</a:t>
            </a:r>
            <a:r>
              <a:rPr lang="ko-KR" altLang="en-US" sz="1600" b="1" dirty="0">
                <a:latin typeface="+mn-ea"/>
              </a:rPr>
              <a:t>는 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    </a:t>
            </a:r>
            <a:r>
              <a:rPr lang="ko-KR" altLang="en-US" sz="1600" b="1" dirty="0">
                <a:latin typeface="+mn-ea"/>
              </a:rPr>
              <a:t>경우가 많음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66C030-AF43-0533-F3E0-C3DB7C42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35515B-F805-4DB3-FA71-755FF98D6D8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2-1. </a:t>
            </a:r>
            <a:r>
              <a:rPr lang="ko-KR" altLang="en-US" sz="2400" b="1" dirty="0">
                <a:solidFill>
                  <a:schemeClr val="tx1"/>
                </a:solidFill>
              </a:rPr>
              <a:t>보안관제의 개념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92DE86-9FB5-3532-215A-ABCADBA5F98B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보안관제의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7E54C3-62AD-D999-7BAF-EE585BCBFB24}"/>
              </a:ext>
            </a:extLst>
          </p:cNvPr>
          <p:cNvSpPr/>
          <p:nvPr/>
        </p:nvSpPr>
        <p:spPr>
          <a:xfrm>
            <a:off x="266223" y="2958599"/>
            <a:ext cx="862625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국가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공공기관에 대한 보안관제 업무는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2002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금융결제원에서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시중은행에 대한 보안관제를 위해 설치한 금융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ISAC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시작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7D171E-550C-0CC5-5E20-863EAC0E558A}"/>
              </a:ext>
            </a:extLst>
          </p:cNvPr>
          <p:cNvSpPr/>
          <p:nvPr/>
        </p:nvSpPr>
        <p:spPr>
          <a:xfrm>
            <a:off x="261568" y="3918526"/>
            <a:ext cx="862625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2003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1.25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 대란을 계기로 국가사이버안전센터가 정식 출범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716249-B286-FC50-9E6E-1B3888B59EFB}"/>
              </a:ext>
            </a:extLst>
          </p:cNvPr>
          <p:cNvSpPr/>
          <p:nvPr/>
        </p:nvSpPr>
        <p:spPr>
          <a:xfrm>
            <a:off x="266225" y="4509120"/>
            <a:ext cx="862625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현재는 국가사이버안전센터를 비롯 각 중앙행정기관이 설립한 분야별 보안관제센터 및 각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개별 기관별로 운영중인 단위보안관제센터 등이 있음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98C47-7279-FA0A-5559-D08D866636D1}"/>
              </a:ext>
            </a:extLst>
          </p:cNvPr>
          <p:cNvSpPr/>
          <p:nvPr/>
        </p:nvSpPr>
        <p:spPr>
          <a:xfrm>
            <a:off x="266223" y="1628800"/>
            <a:ext cx="8626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보안관제의 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A068A5-0A25-7319-733E-E2D8D266BFE6}"/>
              </a:ext>
            </a:extLst>
          </p:cNvPr>
          <p:cNvSpPr/>
          <p:nvPr/>
        </p:nvSpPr>
        <p:spPr>
          <a:xfrm>
            <a:off x="261352" y="1998672"/>
            <a:ext cx="862625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보안관제는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1999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월부터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안랩코코넛이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민간업체를 대상으로 보안관제서비스 사업 시작</a:t>
            </a:r>
            <a:endParaRPr lang="ko-KR" altLang="en-US" sz="16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FCA453-7655-8BF5-B168-8834CD94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1503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63226E-B847-2766-A6CF-EB675C791840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4-3. IDS / IPS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B622C3-4436-92A5-6562-B4CF1151E45F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IDS / IPS </a:t>
            </a:r>
            <a:r>
              <a:rPr lang="ko-KR" altLang="en-US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트래픽 분석 구성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7B7ED0-B755-58C2-CA9B-FF1AEAC5AAA1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B237A-7D78-7905-CF7A-0023FD0D4A82}"/>
              </a:ext>
            </a:extLst>
          </p:cNvPr>
          <p:cNvSpPr/>
          <p:nvPr/>
        </p:nvSpPr>
        <p:spPr>
          <a:xfrm>
            <a:off x="261911" y="2145630"/>
            <a:ext cx="8626255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Mirror - In-Line – By Pass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Aggregation : Network(N)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포트를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포트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Aggregation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기능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C778D1-53A0-833A-DDA1-8772EF6E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867337"/>
            <a:ext cx="5976664" cy="828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708170-7A92-8F38-A8BC-1EA2C21FC5F0}"/>
              </a:ext>
            </a:extLst>
          </p:cNvPr>
          <p:cNvSpPr/>
          <p:nvPr/>
        </p:nvSpPr>
        <p:spPr>
          <a:xfrm>
            <a:off x="261911" y="3680935"/>
            <a:ext cx="862625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Replication : Network(1)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포트를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포트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(N) Replication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기능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623D3E-6F51-76FF-754E-70233D2E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31543"/>
            <a:ext cx="5976664" cy="8096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8AA9BD-F576-431C-BB64-510F2865473F}"/>
              </a:ext>
            </a:extLst>
          </p:cNvPr>
          <p:cNvSpPr/>
          <p:nvPr/>
        </p:nvSpPr>
        <p:spPr>
          <a:xfrm>
            <a:off x="266225" y="5013176"/>
            <a:ext cx="862625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Filtering : Network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포트로 들어온 패킷을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Filtering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특정 트래픽만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 port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보내는 기능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652E02-38B0-75E1-330B-99842674F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98" y="5387061"/>
            <a:ext cx="6061033" cy="10858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F70E3-83EF-3B68-BD48-AD7CEDD2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6737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5A7C24-67A0-38B8-ED9D-7C04D2A1AA9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4-3. IDS / IPS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B2A44A-8A28-9C72-DACB-214C9BE24D4C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IDS / IPS </a:t>
            </a:r>
            <a:r>
              <a:rPr lang="ko-KR" altLang="en-US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트래픽 분석 구성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F5E00E-E6DC-438E-9245-5C4EC6D42CB3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8E7B2A-64AD-4A49-DEEF-ECCC9D6C9F03}"/>
              </a:ext>
            </a:extLst>
          </p:cNvPr>
          <p:cNvSpPr/>
          <p:nvPr/>
        </p:nvSpPr>
        <p:spPr>
          <a:xfrm>
            <a:off x="261911" y="2145630"/>
            <a:ext cx="8626255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Mirror - In-Line – By Pass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보안시스템이 장애가 발생하더라도 스위치에서 </a:t>
            </a:r>
            <a:r>
              <a:rPr lang="en-US" altLang="ko-KR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By-Pass </a:t>
            </a:r>
            <a:r>
              <a:rPr lang="ko-KR" altLang="en-US" sz="14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시켜주는 방식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CD3AE0-FF16-9D9D-BF1F-12E02046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956520"/>
            <a:ext cx="5400675" cy="3352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26429-642F-028A-EF7A-77F0504C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6700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6CC93E-01C6-909E-82E3-D7AFCBFD3A90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4-4. DDoS</a:t>
            </a:r>
            <a:r>
              <a:rPr lang="ko-KR" altLang="en-US" sz="2400" b="1" dirty="0">
                <a:solidFill>
                  <a:schemeClr val="tx1"/>
                </a:solidFill>
              </a:rPr>
              <a:t> 대응 솔루션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F51F42-5B96-6422-0658-5CC05ED3ECCE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DDoS </a:t>
            </a:r>
            <a:r>
              <a:rPr lang="ko-KR" altLang="en-US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 솔루션의 기능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80A930-E688-E9C7-F777-DD9EBAA68030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D32B47-A701-9402-089E-E15D563A0555}"/>
              </a:ext>
            </a:extLst>
          </p:cNvPr>
          <p:cNvSpPr/>
          <p:nvPr/>
        </p:nvSpPr>
        <p:spPr>
          <a:xfrm>
            <a:off x="261911" y="2145630"/>
            <a:ext cx="8626255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DDoS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대응장비는 기존의 방화벽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/IPS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등에 일부 포함된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DDoS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방어 기능에서 벗어나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DDoS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공격에 효과적으로 방어할 수 있도록 특화된 솔루션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IPS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같이 자체적으로 내장된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시그니처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 위주 탐지 방식으로는 방어가 불가능하므로 </a:t>
            </a:r>
            <a:endParaRPr lang="en-US" altLang="ko-KR" sz="1600" b="1" i="0" u="none" strike="noStrike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spc="-3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DDOS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 장비는 트래픽 자체 분석 기능 뿐만 아니라 트래픽을 발송하는 주체 중 좀비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구별해 낼 수 있는 알고리즘을 제공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A3C49C-C68D-9680-8324-7C7B865A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3" y="4083521"/>
            <a:ext cx="6962775" cy="2009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0F9878-E66E-0BB9-EEB4-A7F08F49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8376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F29A4E-2332-4515-81B8-49F10082D47F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4-4. DDoS</a:t>
            </a:r>
            <a:r>
              <a:rPr lang="ko-KR" altLang="en-US" sz="2400" b="1" dirty="0">
                <a:solidFill>
                  <a:schemeClr val="tx1"/>
                </a:solidFill>
              </a:rPr>
              <a:t> 대응 솔루션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87497D-A0C1-5E5B-5859-412FB4E67F38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DDoS </a:t>
            </a:r>
            <a:r>
              <a:rPr lang="ko-KR" altLang="en-US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 솔루션의 기능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8A2F7E-1BD1-A5DD-754B-A307CC39EE3B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4606E5-B00A-A353-C705-85F5FDF9A24D}"/>
              </a:ext>
            </a:extLst>
          </p:cNvPr>
          <p:cNvSpPr/>
          <p:nvPr/>
        </p:nvSpPr>
        <p:spPr>
          <a:xfrm>
            <a:off x="261911" y="2145630"/>
            <a:ext cx="8626255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DDoS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 솔루션 차단 원리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효율적인 차단을 위해서 장비의 성능을 극대화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행동기반과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시그니처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기반의 탐지 방어 기법으로 차단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행동기반 탐지기법을 적용해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DDoS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유형별 방어 자동 학습에 의한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시그니처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 자동 패킷 캡처 및 패턴 추출 후 공격을 방어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9427F5-A1AB-04BE-C3A4-F9E0BAFEB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4867275"/>
            <a:ext cx="2886075" cy="19907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68C9603-FCBD-C893-935A-D46BB3AADAE8}"/>
              </a:ext>
            </a:extLst>
          </p:cNvPr>
          <p:cNvSpPr/>
          <p:nvPr/>
        </p:nvSpPr>
        <p:spPr>
          <a:xfrm>
            <a:off x="258872" y="4201944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DDoS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 솔루션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한계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비정상적인 공격성 패킷과 고객이 발송하는 정상적인 서비스 요청 패킷을 정확히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구분하기 어려움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5F1435-913B-1BA0-77A3-CBE0784A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3793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46B9B0-9171-1271-F0DB-013C89DBF688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4-4. DDoS</a:t>
            </a:r>
            <a:r>
              <a:rPr lang="ko-KR" altLang="en-US" sz="2400" b="1" dirty="0">
                <a:solidFill>
                  <a:schemeClr val="tx1"/>
                </a:solidFill>
              </a:rPr>
              <a:t> 대응 솔루션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381FB2-D0F0-CA67-64D8-12A45BDED7C6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DDoS </a:t>
            </a:r>
            <a:r>
              <a:rPr lang="ko-KR" altLang="en-US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 솔루션의 기능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D6046E-3DBD-C865-1406-897495B51F50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E99465-2AAD-2410-CD48-E38DA708B268}"/>
              </a:ext>
            </a:extLst>
          </p:cNvPr>
          <p:cNvSpPr/>
          <p:nvPr/>
        </p:nvSpPr>
        <p:spPr>
          <a:xfrm>
            <a:off x="261911" y="2145630"/>
            <a:ext cx="8626255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차원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DDoS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대응기법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차원에서 서비스거부공격에 대한 기존의 방어기술로써 대표적인 것은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ACL, 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Blackhole Routing (Null0 Routing), Sinkhole Routing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등이 있으며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공격에 대한 추적을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위해서는 트래픽 흐름을 분석할 수 있는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NetFlow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기술이 대표적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960F8E-20C4-6A23-64B9-8131E17BB8AE}"/>
              </a:ext>
            </a:extLst>
          </p:cNvPr>
          <p:cNvSpPr/>
          <p:nvPr/>
        </p:nvSpPr>
        <p:spPr>
          <a:xfrm>
            <a:off x="261911" y="3707180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ACL(Access Control List) :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포트 그리고 컨텐츠를 기반으로 한 차단 하지만 이 방법은 접근통제를 위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별도의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ASIC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화된 모듈이 없을 경우 네트워크 장비에 많은 부담을 주어 성능저하의 원인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C9354C-20DD-162F-7CAF-842D8516BA81}"/>
              </a:ext>
            </a:extLst>
          </p:cNvPr>
          <p:cNvSpPr/>
          <p:nvPr/>
        </p:nvSpPr>
        <p:spPr>
          <a:xfrm>
            <a:off x="266223" y="5012616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Null0 Routing(Blackhole) : 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특정한 목적지로 향하는 패킷들을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Null0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가상 인터페이스에 포워딩 함으로써 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 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시킬 수 있는 기술 악성공격 패킷 뿐만 아니라 정상적인 트래픽도 모두 소멸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0888F9B-94F8-358C-A6DD-9363699E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6614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6521784-CE19-DEB2-396A-86540729A687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4-4. DDoS</a:t>
            </a:r>
            <a:r>
              <a:rPr lang="ko-KR" altLang="en-US" sz="2400" b="1" dirty="0">
                <a:solidFill>
                  <a:schemeClr val="tx1"/>
                </a:solidFill>
              </a:rPr>
              <a:t> 대응 솔루션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E75A5D-2D1F-F8B3-5859-9E7A0AD68C32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DDoS </a:t>
            </a:r>
            <a:r>
              <a:rPr lang="ko-KR" altLang="en-US" b="1" spc="-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 솔루션의 기능</a:t>
            </a:r>
            <a:endParaRPr lang="ko-KR" altLang="en-US" sz="1800" b="0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F59829-8971-1B6A-842B-07B050639664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A1E672-7AEB-26F5-1B9E-C28ACB10EFEC}"/>
              </a:ext>
            </a:extLst>
          </p:cNvPr>
          <p:cNvSpPr/>
          <p:nvPr/>
        </p:nvSpPr>
        <p:spPr>
          <a:xfrm>
            <a:off x="261911" y="2132856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차원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DDoS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대응기법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Sinkhole Routing :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특정한 목적지로 향하는 패킷들을 다른 경로로 포워딩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ISP(SKB, KT, LG U+)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10EB87-DA87-C997-93D4-854278B0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452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7F4B05-3DA0-1A82-C209-E22154959A95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4-5. </a:t>
            </a:r>
            <a:r>
              <a:rPr lang="ko-KR" altLang="en-US" sz="2400" b="1" dirty="0">
                <a:solidFill>
                  <a:schemeClr val="tx1"/>
                </a:solidFill>
              </a:rPr>
              <a:t>웹방화벽</a:t>
            </a:r>
            <a:r>
              <a:rPr lang="en-US" altLang="ko-KR" sz="2400" b="1" dirty="0">
                <a:solidFill>
                  <a:schemeClr val="tx1"/>
                </a:solidFill>
              </a:rPr>
              <a:t>(WAF)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DDE4C1-E3A5-669C-D9CD-CD519C76F890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웹방화벽 기능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9EAE9A-BEA6-AAA8-8AD6-2810314BC360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B39B19-5F0C-D0EF-4DB2-85D7EAECC4FE}"/>
              </a:ext>
            </a:extLst>
          </p:cNvPr>
          <p:cNvSpPr/>
          <p:nvPr/>
        </p:nvSpPr>
        <p:spPr>
          <a:xfrm>
            <a:off x="261911" y="2132856"/>
            <a:ext cx="8626255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트래픽에 특화된 보안 솔루션 웹서버 앞에서 사용자의 서비스 요청과 서버의 응답을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검사하여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정상트래픽은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통과 시키고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인젝션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인증 및 세션관리 취약점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크로스사이트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스크립팅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등과 같은 악의적인 요청 및 주민번호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계좌번호 등 민감한 정보 유출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응답을 차단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A46619-16FD-7058-6D21-F00CA0E0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3944466"/>
            <a:ext cx="6315075" cy="1428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7D618-6689-3BBF-1BE3-18B8824E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547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293C0C-5A77-1E96-CE51-ED6CB27457BC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4-5. </a:t>
            </a:r>
            <a:r>
              <a:rPr lang="ko-KR" altLang="en-US" sz="2400" b="1" dirty="0">
                <a:solidFill>
                  <a:schemeClr val="tx1"/>
                </a:solidFill>
              </a:rPr>
              <a:t>웹방화벽</a:t>
            </a:r>
            <a:r>
              <a:rPr lang="en-US" altLang="ko-KR" sz="2400" b="1" dirty="0">
                <a:solidFill>
                  <a:schemeClr val="tx1"/>
                </a:solidFill>
              </a:rPr>
              <a:t>(WAF)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514D0F-ABC8-AF56-25E2-B95E39DE3207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웹방화벽 기능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E224D1-8A92-17DF-DBB4-90FD191D1542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D9AC9A-CCBE-588A-F6B8-8788F72F469D}"/>
              </a:ext>
            </a:extLst>
          </p:cNvPr>
          <p:cNvSpPr/>
          <p:nvPr/>
        </p:nvSpPr>
        <p:spPr>
          <a:xfrm>
            <a:off x="261911" y="2132856"/>
            <a:ext cx="862625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예전 웹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화벽은 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OWASP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기준의 웹 유해 트래픽을 차단했다면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현재는 웹 애플리케이션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취약점에 중점을 두고 패턴 등록 및 차단 진행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C3E41D-CA68-7400-498C-882D4F17F45B}"/>
              </a:ext>
            </a:extLst>
          </p:cNvPr>
          <p:cNvSpPr/>
          <p:nvPr/>
        </p:nvSpPr>
        <p:spPr>
          <a:xfrm>
            <a:off x="261911" y="3068400"/>
            <a:ext cx="862625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정보유출방지 </a:t>
            </a:r>
            <a:r>
              <a:rPr lang="en-US" altLang="ko-KR" sz="14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개인정보가 웹 게시판에 게시되거나 개인 정보가 포함된 파일 등이 웹을 통해 </a:t>
            </a:r>
            <a:endParaRPr lang="en-US" altLang="ko-KR" sz="1400" b="1" i="0" u="none" strike="noStrike" spc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업로드</a:t>
            </a:r>
            <a:r>
              <a:rPr lang="en-US" altLang="ko-KR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다운로드 되는 경우에 대해서 탐지하고 이에 대응 </a:t>
            </a:r>
            <a:endParaRPr lang="en-US" altLang="ko-KR" sz="1400" b="1" i="0" u="none" strike="noStrike" spc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4DA65E-A8FB-F066-A5E2-D49F45567B66}"/>
              </a:ext>
            </a:extLst>
          </p:cNvPr>
          <p:cNvSpPr/>
          <p:nvPr/>
        </p:nvSpPr>
        <p:spPr>
          <a:xfrm>
            <a:off x="261911" y="3933056"/>
            <a:ext cx="862625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부정 로그인 방지 </a:t>
            </a:r>
            <a:r>
              <a:rPr lang="en-US" altLang="ko-KR" sz="14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추정 가능한 모든 경우의 수를 대입하여 웹사이트에 로그인을 시도하는 </a:t>
            </a:r>
            <a:endParaRPr lang="en-US" altLang="ko-KR" sz="1400" b="1" i="0" u="none" strike="noStrike" spc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 i="0" u="none" strike="noStrike" spc="1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경우와 같은 비정상적인 접근에 대한 접근 제어 기능</a:t>
            </a:r>
            <a:endParaRPr lang="en-US" altLang="ko-KR" sz="1400" b="1" i="0" u="none" strike="noStrike" spc="1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6F5F95-7475-9408-DA5C-430C33BE8A86}"/>
              </a:ext>
            </a:extLst>
          </p:cNvPr>
          <p:cNvSpPr/>
          <p:nvPr/>
        </p:nvSpPr>
        <p:spPr>
          <a:xfrm>
            <a:off x="261911" y="4783307"/>
            <a:ext cx="862625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</a:t>
            </a:r>
            <a:r>
              <a:rPr lang="ko-KR" altLang="en-US" sz="1400" b="1" spc="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위변조</a:t>
            </a:r>
            <a:r>
              <a:rPr lang="ko-KR" altLang="en-US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방지 </a:t>
            </a:r>
            <a:r>
              <a:rPr lang="en-US" altLang="ko-KR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</a:t>
            </a:r>
            <a:r>
              <a:rPr lang="ko-KR" altLang="en-US" sz="1400" b="1" spc="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위변조가</a:t>
            </a:r>
            <a:r>
              <a:rPr lang="ko-KR" altLang="en-US" sz="1400" b="1" spc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발생 했을 경우 탐지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14EA75-1386-5E75-F2DB-6A9D6E03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792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FC922D-F8B0-248A-01C5-0F7EFFA4F2F2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4-5. </a:t>
            </a:r>
            <a:r>
              <a:rPr lang="ko-KR" altLang="en-US" sz="2400" b="1" dirty="0">
                <a:solidFill>
                  <a:schemeClr val="tx1"/>
                </a:solidFill>
              </a:rPr>
              <a:t>웹방화벽</a:t>
            </a:r>
            <a:r>
              <a:rPr lang="en-US" altLang="ko-KR" sz="2400" b="1" dirty="0">
                <a:solidFill>
                  <a:schemeClr val="tx1"/>
                </a:solidFill>
              </a:rPr>
              <a:t>(WAF)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B641B3-3CE9-A1FD-43DA-1F39AF9F233F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웹방화벽 </a:t>
            </a:r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SSL </a:t>
            </a:r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복호화 연동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A5319D-3654-59C8-312E-C7F5334D849C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F2DCCD-D979-AC54-F399-CA32CB7D74E6}"/>
              </a:ext>
            </a:extLst>
          </p:cNvPr>
          <p:cNvSpPr/>
          <p:nvPr/>
        </p:nvSpPr>
        <p:spPr>
          <a:xfrm>
            <a:off x="261911" y="2132856"/>
            <a:ext cx="862625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암호화에 숨은 공격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인라인 복호화로 투명하게 탐지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암호화는 데이터를 보호할 수 있는 완벽한 방법이긴 하지만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숨기는 최적의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기술이기도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591995-14C5-FA17-06CD-D51CF742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3429000"/>
            <a:ext cx="5648325" cy="28289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F01E46-D556-6CB9-C681-1C08ECC2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0465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7A9647-24D1-2F1E-52A4-367B593051B6}"/>
              </a:ext>
            </a:extLst>
          </p:cNvPr>
          <p:cNvSpPr/>
          <p:nvPr/>
        </p:nvSpPr>
        <p:spPr>
          <a:xfrm>
            <a:off x="266224" y="1052736"/>
            <a:ext cx="862625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4-5. </a:t>
            </a:r>
            <a:r>
              <a:rPr lang="ko-KR" altLang="en-US" sz="2400" b="1" dirty="0">
                <a:solidFill>
                  <a:schemeClr val="tx1"/>
                </a:solidFill>
              </a:rPr>
              <a:t>웹방화벽</a:t>
            </a:r>
            <a:r>
              <a:rPr lang="en-US" altLang="ko-KR" sz="2400" b="1" dirty="0">
                <a:solidFill>
                  <a:schemeClr val="tx1"/>
                </a:solidFill>
              </a:rPr>
              <a:t>(WAF)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9FBFB6-2F56-6C90-00D2-962825639792}"/>
              </a:ext>
            </a:extLst>
          </p:cNvPr>
          <p:cNvSpPr/>
          <p:nvPr/>
        </p:nvSpPr>
        <p:spPr>
          <a:xfrm>
            <a:off x="266223" y="1628800"/>
            <a:ext cx="862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웹방화벽 </a:t>
            </a:r>
            <a:r>
              <a:rPr lang="en-US" altLang="ko-KR" sz="18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i="0" u="none" strike="noStrike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웹쉘탐지솔루션</a:t>
            </a:r>
            <a:endParaRPr lang="ko-KR" altLang="en-US" sz="18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CDD122-B1C7-006A-AF5A-2537352B81D5}"/>
              </a:ext>
            </a:extLst>
          </p:cNvPr>
          <p:cNvSpPr/>
          <p:nvPr/>
        </p:nvSpPr>
        <p:spPr>
          <a:xfrm>
            <a:off x="251519" y="116632"/>
            <a:ext cx="4317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보안관제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E61C9E-095A-79D0-50B5-E04062A636FA}"/>
              </a:ext>
            </a:extLst>
          </p:cNvPr>
          <p:cNvSpPr/>
          <p:nvPr/>
        </p:nvSpPr>
        <p:spPr>
          <a:xfrm>
            <a:off x="261911" y="2132856"/>
            <a:ext cx="862625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☞ </a:t>
            </a:r>
            <a:r>
              <a:rPr lang="ko-KR" altLang="en-US" sz="1600" b="1" i="0" u="none" strike="noStrike" spc="-3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웹쉘은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 공격에 가장 많이 사용되는 기법으로</a:t>
            </a:r>
            <a:r>
              <a:rPr lang="en-US" altLang="ko-KR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취약점을 이용해 게시판 자료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 </a:t>
            </a:r>
            <a:endParaRPr lang="en-US" altLang="ko-KR" sz="1600" b="1" i="0" u="none" strike="noStrike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등에 공격코드를 업로드하고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원격으로 웹 서버 정보</a:t>
            </a:r>
            <a:r>
              <a:rPr lang="en-US" altLang="ko-KR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권한을 탈취함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4FE09E-28D6-5E98-6157-9D4E400F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9" y="3140968"/>
            <a:ext cx="6372225" cy="29432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99FE9-BB9E-19DE-3857-79C563F0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DEC42B2-A460-49EE-A1F9-4922B9A124EC}" type="slidenum">
              <a:rPr lang="ko-KR" altLang="en-US" smtClean="0"/>
              <a:pPr algn="r"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809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71240</TotalTime>
  <Words>13482</Words>
  <Application>Microsoft Office PowerPoint</Application>
  <PresentationFormat>화면 슬라이드 쇼(4:3)</PresentationFormat>
  <Paragraphs>2722</Paragraphs>
  <Slides>161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176" baseType="lpstr">
      <vt:lpstr>210 옴니고딕 040</vt:lpstr>
      <vt:lpstr>HY헤드라인M</vt:lpstr>
      <vt:lpstr>KoPub돋움체 Bold</vt:lpstr>
      <vt:lpstr>KoPub돋움체 Light</vt:lpstr>
      <vt:lpstr>KoPub돋움체 Medium</vt:lpstr>
      <vt:lpstr>Rix고딕 L</vt:lpstr>
      <vt:lpstr>Rix고딕 M</vt:lpstr>
      <vt:lpstr>Rix모던고딕 M</vt:lpstr>
      <vt:lpstr>나눔고딕</vt:lpstr>
      <vt:lpstr>나눔스퀘어라운드 ExtraBold</vt:lpstr>
      <vt:lpstr>맑은 고딕</vt:lpstr>
      <vt:lpstr>Arial</vt:lpstr>
      <vt:lpstr>Wingdings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KAC-Guest</dc:creator>
  <cp:lastModifiedBy>노민철(RO MIN CHUL - 관제사업2팀)</cp:lastModifiedBy>
  <cp:revision>304</cp:revision>
  <dcterms:created xsi:type="dcterms:W3CDTF">2022-07-27T06:27:04Z</dcterms:created>
  <dcterms:modified xsi:type="dcterms:W3CDTF">2023-05-31T00:43:52Z</dcterms:modified>
</cp:coreProperties>
</file>